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6" r:id="rId39"/>
  </p:sldIdLst>
  <p:sldSz cx="10693400" cy="7562850"/>
  <p:notesSz cx="10234613" cy="70993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71" autoAdjust="0"/>
    <p:restoredTop sz="94660"/>
  </p:normalViewPr>
  <p:slideViewPr>
    <p:cSldViewPr>
      <p:cViewPr varScale="1">
        <p:scale>
          <a:sx n="100" d="100"/>
          <a:sy n="100" d="100"/>
        </p:scale>
        <p:origin x="152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700" b="1" i="0">
                <a:solidFill>
                  <a:srgbClr val="143C69"/>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700" b="1" i="0">
                <a:solidFill>
                  <a:srgbClr val="143C69"/>
                </a:solidFill>
                <a:latin typeface="Calibri"/>
                <a:cs typeface="Calibri"/>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700" b="1" i="0">
                <a:solidFill>
                  <a:srgbClr val="143C69"/>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7303503"/>
            <a:ext cx="7101205" cy="256540"/>
          </a:xfrm>
          <a:custGeom>
            <a:avLst/>
            <a:gdLst/>
            <a:ahLst/>
            <a:cxnLst/>
            <a:rect l="l" t="t" r="r" b="b"/>
            <a:pathLst>
              <a:path w="7101205" h="256540">
                <a:moveTo>
                  <a:pt x="0" y="256501"/>
                </a:moveTo>
                <a:lnTo>
                  <a:pt x="7101001" y="256501"/>
                </a:lnTo>
                <a:lnTo>
                  <a:pt x="7101001" y="0"/>
                </a:lnTo>
                <a:lnTo>
                  <a:pt x="0" y="0"/>
                </a:lnTo>
                <a:lnTo>
                  <a:pt x="0" y="256501"/>
                </a:lnTo>
                <a:close/>
              </a:path>
            </a:pathLst>
          </a:custGeom>
          <a:solidFill>
            <a:srgbClr val="143C69"/>
          </a:solidFill>
        </p:spPr>
        <p:txBody>
          <a:bodyPr wrap="square" lIns="0" tIns="0" rIns="0" bIns="0" rtlCol="0"/>
          <a:lstStyle/>
          <a:p>
            <a:endParaRPr/>
          </a:p>
        </p:txBody>
      </p:sp>
      <p:sp>
        <p:nvSpPr>
          <p:cNvPr id="17" name="bk object 17"/>
          <p:cNvSpPr/>
          <p:nvPr/>
        </p:nvSpPr>
        <p:spPr>
          <a:xfrm>
            <a:off x="7101001" y="7303503"/>
            <a:ext cx="3591560" cy="256540"/>
          </a:xfrm>
          <a:custGeom>
            <a:avLst/>
            <a:gdLst/>
            <a:ahLst/>
            <a:cxnLst/>
            <a:rect l="l" t="t" r="r" b="b"/>
            <a:pathLst>
              <a:path w="3591559" h="256540">
                <a:moveTo>
                  <a:pt x="3591001" y="0"/>
                </a:moveTo>
                <a:lnTo>
                  <a:pt x="0" y="0"/>
                </a:lnTo>
                <a:lnTo>
                  <a:pt x="0" y="256501"/>
                </a:lnTo>
                <a:lnTo>
                  <a:pt x="3591001" y="256501"/>
                </a:lnTo>
                <a:lnTo>
                  <a:pt x="3591001" y="0"/>
                </a:lnTo>
                <a:close/>
              </a:path>
            </a:pathLst>
          </a:custGeom>
          <a:solidFill>
            <a:srgbClr val="B69335"/>
          </a:solidFill>
        </p:spPr>
        <p:txBody>
          <a:bodyPr wrap="square" lIns="0" tIns="0" rIns="0" bIns="0" rtlCol="0"/>
          <a:lstStyle/>
          <a:p>
            <a:endParaRPr/>
          </a:p>
        </p:txBody>
      </p:sp>
      <p:sp>
        <p:nvSpPr>
          <p:cNvPr id="18" name="bk object 18"/>
          <p:cNvSpPr/>
          <p:nvPr/>
        </p:nvSpPr>
        <p:spPr>
          <a:xfrm>
            <a:off x="46373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bk object 19"/>
          <p:cNvSpPr/>
          <p:nvPr/>
        </p:nvSpPr>
        <p:spPr>
          <a:xfrm>
            <a:off x="547276"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bk object 20"/>
          <p:cNvSpPr/>
          <p:nvPr/>
        </p:nvSpPr>
        <p:spPr>
          <a:xfrm>
            <a:off x="63082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bk object 21"/>
          <p:cNvSpPr/>
          <p:nvPr/>
        </p:nvSpPr>
        <p:spPr>
          <a:xfrm>
            <a:off x="71436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bk object 22"/>
          <p:cNvSpPr/>
          <p:nvPr/>
        </p:nvSpPr>
        <p:spPr>
          <a:xfrm>
            <a:off x="79791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bk object 23"/>
          <p:cNvSpPr/>
          <p:nvPr/>
        </p:nvSpPr>
        <p:spPr>
          <a:xfrm>
            <a:off x="881451"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bk object 24"/>
          <p:cNvSpPr/>
          <p:nvPr/>
        </p:nvSpPr>
        <p:spPr>
          <a:xfrm>
            <a:off x="96500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bk object 25"/>
          <p:cNvSpPr/>
          <p:nvPr/>
        </p:nvSpPr>
        <p:spPr>
          <a:xfrm>
            <a:off x="104854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6" name="bk object 26"/>
          <p:cNvSpPr/>
          <p:nvPr/>
        </p:nvSpPr>
        <p:spPr>
          <a:xfrm>
            <a:off x="113208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bk object 27"/>
          <p:cNvSpPr/>
          <p:nvPr/>
        </p:nvSpPr>
        <p:spPr>
          <a:xfrm>
            <a:off x="1215626"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bk object 28"/>
          <p:cNvSpPr/>
          <p:nvPr/>
        </p:nvSpPr>
        <p:spPr>
          <a:xfrm>
            <a:off x="129917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bk object 29"/>
          <p:cNvSpPr/>
          <p:nvPr/>
        </p:nvSpPr>
        <p:spPr>
          <a:xfrm>
            <a:off x="138272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bk object 30"/>
          <p:cNvSpPr/>
          <p:nvPr/>
        </p:nvSpPr>
        <p:spPr>
          <a:xfrm>
            <a:off x="146626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bk object 31"/>
          <p:cNvSpPr/>
          <p:nvPr/>
        </p:nvSpPr>
        <p:spPr>
          <a:xfrm>
            <a:off x="154980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bk object 32"/>
          <p:cNvSpPr/>
          <p:nvPr/>
        </p:nvSpPr>
        <p:spPr>
          <a:xfrm>
            <a:off x="163335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bk object 33"/>
          <p:cNvSpPr/>
          <p:nvPr/>
        </p:nvSpPr>
        <p:spPr>
          <a:xfrm>
            <a:off x="17168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4" name="bk object 34"/>
          <p:cNvSpPr/>
          <p:nvPr/>
        </p:nvSpPr>
        <p:spPr>
          <a:xfrm>
            <a:off x="180043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5" name="bk object 35"/>
          <p:cNvSpPr/>
          <p:nvPr/>
        </p:nvSpPr>
        <p:spPr>
          <a:xfrm>
            <a:off x="188397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6" name="bk object 36"/>
          <p:cNvSpPr/>
          <p:nvPr/>
        </p:nvSpPr>
        <p:spPr>
          <a:xfrm>
            <a:off x="196752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7" name="bk object 37"/>
          <p:cNvSpPr/>
          <p:nvPr/>
        </p:nvSpPr>
        <p:spPr>
          <a:xfrm>
            <a:off x="205107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8" name="bk object 38"/>
          <p:cNvSpPr/>
          <p:nvPr/>
        </p:nvSpPr>
        <p:spPr>
          <a:xfrm>
            <a:off x="213461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9" name="bk object 39"/>
          <p:cNvSpPr/>
          <p:nvPr/>
        </p:nvSpPr>
        <p:spPr>
          <a:xfrm>
            <a:off x="22181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0" name="bk object 40"/>
          <p:cNvSpPr/>
          <p:nvPr/>
        </p:nvSpPr>
        <p:spPr>
          <a:xfrm>
            <a:off x="230170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1" name="bk object 41"/>
          <p:cNvSpPr/>
          <p:nvPr/>
        </p:nvSpPr>
        <p:spPr>
          <a:xfrm>
            <a:off x="238524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2" name="bk object 42"/>
          <p:cNvSpPr/>
          <p:nvPr/>
        </p:nvSpPr>
        <p:spPr>
          <a:xfrm>
            <a:off x="246878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3" name="bk object 43"/>
          <p:cNvSpPr/>
          <p:nvPr/>
        </p:nvSpPr>
        <p:spPr>
          <a:xfrm>
            <a:off x="25523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4" name="bk object 44"/>
          <p:cNvSpPr/>
          <p:nvPr/>
        </p:nvSpPr>
        <p:spPr>
          <a:xfrm>
            <a:off x="26358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5" name="bk object 45"/>
          <p:cNvSpPr/>
          <p:nvPr/>
        </p:nvSpPr>
        <p:spPr>
          <a:xfrm>
            <a:off x="271942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6" name="bk object 46"/>
          <p:cNvSpPr/>
          <p:nvPr/>
        </p:nvSpPr>
        <p:spPr>
          <a:xfrm>
            <a:off x="280296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7" name="bk object 47"/>
          <p:cNvSpPr/>
          <p:nvPr/>
        </p:nvSpPr>
        <p:spPr>
          <a:xfrm>
            <a:off x="28865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8" name="bk object 48"/>
          <p:cNvSpPr/>
          <p:nvPr/>
        </p:nvSpPr>
        <p:spPr>
          <a:xfrm>
            <a:off x="297005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49" name="bk object 49"/>
          <p:cNvSpPr/>
          <p:nvPr/>
        </p:nvSpPr>
        <p:spPr>
          <a:xfrm>
            <a:off x="30535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0" name="bk object 50"/>
          <p:cNvSpPr/>
          <p:nvPr/>
        </p:nvSpPr>
        <p:spPr>
          <a:xfrm>
            <a:off x="313713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1" name="bk object 51"/>
          <p:cNvSpPr/>
          <p:nvPr/>
        </p:nvSpPr>
        <p:spPr>
          <a:xfrm>
            <a:off x="32206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2" name="bk object 52"/>
          <p:cNvSpPr/>
          <p:nvPr/>
        </p:nvSpPr>
        <p:spPr>
          <a:xfrm>
            <a:off x="33042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3" name="bk object 53"/>
          <p:cNvSpPr/>
          <p:nvPr/>
        </p:nvSpPr>
        <p:spPr>
          <a:xfrm>
            <a:off x="338777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4" name="bk object 54"/>
          <p:cNvSpPr/>
          <p:nvPr/>
        </p:nvSpPr>
        <p:spPr>
          <a:xfrm>
            <a:off x="347131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5" name="bk object 55"/>
          <p:cNvSpPr/>
          <p:nvPr/>
        </p:nvSpPr>
        <p:spPr>
          <a:xfrm>
            <a:off x="35548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6" name="bk object 56"/>
          <p:cNvSpPr/>
          <p:nvPr/>
        </p:nvSpPr>
        <p:spPr>
          <a:xfrm>
            <a:off x="363840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7" name="bk object 57"/>
          <p:cNvSpPr/>
          <p:nvPr/>
        </p:nvSpPr>
        <p:spPr>
          <a:xfrm>
            <a:off x="372194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58" name="bk object 58"/>
          <p:cNvSpPr/>
          <p:nvPr/>
        </p:nvSpPr>
        <p:spPr>
          <a:xfrm>
            <a:off x="3805486"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59" name="bk object 59"/>
          <p:cNvSpPr/>
          <p:nvPr/>
        </p:nvSpPr>
        <p:spPr>
          <a:xfrm>
            <a:off x="38890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0" name="bk object 60"/>
          <p:cNvSpPr/>
          <p:nvPr/>
        </p:nvSpPr>
        <p:spPr>
          <a:xfrm>
            <a:off x="39725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1" name="bk object 61"/>
          <p:cNvSpPr/>
          <p:nvPr/>
        </p:nvSpPr>
        <p:spPr>
          <a:xfrm>
            <a:off x="405612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2" name="bk object 62"/>
          <p:cNvSpPr/>
          <p:nvPr/>
        </p:nvSpPr>
        <p:spPr>
          <a:xfrm>
            <a:off x="41396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3" name="bk object 63"/>
          <p:cNvSpPr/>
          <p:nvPr/>
        </p:nvSpPr>
        <p:spPr>
          <a:xfrm>
            <a:off x="42232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4" name="bk object 64"/>
          <p:cNvSpPr/>
          <p:nvPr/>
        </p:nvSpPr>
        <p:spPr>
          <a:xfrm>
            <a:off x="430675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5" name="bk object 65"/>
          <p:cNvSpPr/>
          <p:nvPr/>
        </p:nvSpPr>
        <p:spPr>
          <a:xfrm>
            <a:off x="43902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6" name="bk object 66"/>
          <p:cNvSpPr/>
          <p:nvPr/>
        </p:nvSpPr>
        <p:spPr>
          <a:xfrm>
            <a:off x="44738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7" name="bk object 67"/>
          <p:cNvSpPr/>
          <p:nvPr/>
        </p:nvSpPr>
        <p:spPr>
          <a:xfrm>
            <a:off x="455739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8" name="bk object 68"/>
          <p:cNvSpPr/>
          <p:nvPr/>
        </p:nvSpPr>
        <p:spPr>
          <a:xfrm>
            <a:off x="46409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69" name="bk object 69"/>
          <p:cNvSpPr/>
          <p:nvPr/>
        </p:nvSpPr>
        <p:spPr>
          <a:xfrm>
            <a:off x="472447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0" name="bk object 70"/>
          <p:cNvSpPr/>
          <p:nvPr/>
        </p:nvSpPr>
        <p:spPr>
          <a:xfrm>
            <a:off x="480802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1" name="bk object 71"/>
          <p:cNvSpPr/>
          <p:nvPr/>
        </p:nvSpPr>
        <p:spPr>
          <a:xfrm>
            <a:off x="48915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2" name="bk object 72"/>
          <p:cNvSpPr/>
          <p:nvPr/>
        </p:nvSpPr>
        <p:spPr>
          <a:xfrm>
            <a:off x="497510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3" name="bk object 73"/>
          <p:cNvSpPr/>
          <p:nvPr/>
        </p:nvSpPr>
        <p:spPr>
          <a:xfrm>
            <a:off x="505864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4" name="bk object 74"/>
          <p:cNvSpPr/>
          <p:nvPr/>
        </p:nvSpPr>
        <p:spPr>
          <a:xfrm>
            <a:off x="514219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5" name="bk object 75"/>
          <p:cNvSpPr/>
          <p:nvPr/>
        </p:nvSpPr>
        <p:spPr>
          <a:xfrm>
            <a:off x="52257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6" name="bk object 76"/>
          <p:cNvSpPr/>
          <p:nvPr/>
        </p:nvSpPr>
        <p:spPr>
          <a:xfrm>
            <a:off x="53092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7" name="bk object 77"/>
          <p:cNvSpPr/>
          <p:nvPr/>
        </p:nvSpPr>
        <p:spPr>
          <a:xfrm>
            <a:off x="5392821"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78" name="bk object 78"/>
          <p:cNvSpPr/>
          <p:nvPr/>
        </p:nvSpPr>
        <p:spPr>
          <a:xfrm>
            <a:off x="54763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79" name="bk object 79"/>
          <p:cNvSpPr/>
          <p:nvPr/>
        </p:nvSpPr>
        <p:spPr>
          <a:xfrm>
            <a:off x="555991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0" name="bk object 80"/>
          <p:cNvSpPr/>
          <p:nvPr/>
        </p:nvSpPr>
        <p:spPr>
          <a:xfrm>
            <a:off x="564345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1" name="bk object 81"/>
          <p:cNvSpPr/>
          <p:nvPr/>
        </p:nvSpPr>
        <p:spPr>
          <a:xfrm>
            <a:off x="57270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2" name="bk object 82"/>
          <p:cNvSpPr/>
          <p:nvPr/>
        </p:nvSpPr>
        <p:spPr>
          <a:xfrm>
            <a:off x="58105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3" name="bk object 83"/>
          <p:cNvSpPr/>
          <p:nvPr/>
        </p:nvSpPr>
        <p:spPr>
          <a:xfrm>
            <a:off x="589409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4" name="bk object 84"/>
          <p:cNvSpPr/>
          <p:nvPr/>
        </p:nvSpPr>
        <p:spPr>
          <a:xfrm>
            <a:off x="59776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79299" y="474929"/>
            <a:ext cx="9134800" cy="750569"/>
          </a:xfrm>
          <a:prstGeom prst="rect">
            <a:avLst/>
          </a:prstGeom>
        </p:spPr>
        <p:txBody>
          <a:bodyPr wrap="square" lIns="0" tIns="0" rIns="0" bIns="0">
            <a:spAutoFit/>
          </a:bodyPr>
          <a:lstStyle>
            <a:lvl1pPr>
              <a:defRPr sz="4700" b="1" i="0">
                <a:solidFill>
                  <a:srgbClr val="143C69"/>
                </a:solidFill>
                <a:latin typeface="Calibri"/>
                <a:cs typeface="Calibri"/>
              </a:defRPr>
            </a:lvl1pPr>
          </a:lstStyle>
          <a:p>
            <a:endParaRPr/>
          </a:p>
        </p:txBody>
      </p:sp>
      <p:sp>
        <p:nvSpPr>
          <p:cNvPr id="3" name="Holder 3"/>
          <p:cNvSpPr>
            <a:spLocks noGrp="1"/>
          </p:cNvSpPr>
          <p:nvPr>
            <p:ph type="body" idx="1"/>
          </p:nvPr>
        </p:nvSpPr>
        <p:spPr>
          <a:xfrm>
            <a:off x="779299" y="1490520"/>
            <a:ext cx="9134800" cy="1600200"/>
          </a:xfrm>
          <a:prstGeom prst="rect">
            <a:avLst/>
          </a:prstGeom>
        </p:spPr>
        <p:txBody>
          <a:bodyPr wrap="square" lIns="0" tIns="0" rIns="0" bIns="0">
            <a:spAutoFit/>
          </a:bodyPr>
          <a:lstStyle>
            <a:lvl1pPr>
              <a:defRPr sz="1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4/11/2017</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5.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373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 name="object 3"/>
          <p:cNvSpPr/>
          <p:nvPr/>
        </p:nvSpPr>
        <p:spPr>
          <a:xfrm>
            <a:off x="547276"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 name="object 4"/>
          <p:cNvSpPr/>
          <p:nvPr/>
        </p:nvSpPr>
        <p:spPr>
          <a:xfrm>
            <a:off x="63082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 name="object 5"/>
          <p:cNvSpPr/>
          <p:nvPr/>
        </p:nvSpPr>
        <p:spPr>
          <a:xfrm>
            <a:off x="71436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 name="object 6"/>
          <p:cNvSpPr/>
          <p:nvPr/>
        </p:nvSpPr>
        <p:spPr>
          <a:xfrm>
            <a:off x="79791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 name="object 7"/>
          <p:cNvSpPr/>
          <p:nvPr/>
        </p:nvSpPr>
        <p:spPr>
          <a:xfrm>
            <a:off x="881451"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 name="object 8"/>
          <p:cNvSpPr/>
          <p:nvPr/>
        </p:nvSpPr>
        <p:spPr>
          <a:xfrm>
            <a:off x="96500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 name="object 9"/>
          <p:cNvSpPr/>
          <p:nvPr/>
        </p:nvSpPr>
        <p:spPr>
          <a:xfrm>
            <a:off x="104854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 name="object 10"/>
          <p:cNvSpPr/>
          <p:nvPr/>
        </p:nvSpPr>
        <p:spPr>
          <a:xfrm>
            <a:off x="113208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 name="object 11"/>
          <p:cNvSpPr/>
          <p:nvPr/>
        </p:nvSpPr>
        <p:spPr>
          <a:xfrm>
            <a:off x="1215626"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 name="object 12"/>
          <p:cNvSpPr/>
          <p:nvPr/>
        </p:nvSpPr>
        <p:spPr>
          <a:xfrm>
            <a:off x="129917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 name="object 13"/>
          <p:cNvSpPr/>
          <p:nvPr/>
        </p:nvSpPr>
        <p:spPr>
          <a:xfrm>
            <a:off x="138272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 name="object 14"/>
          <p:cNvSpPr/>
          <p:nvPr/>
        </p:nvSpPr>
        <p:spPr>
          <a:xfrm>
            <a:off x="146626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5" name="object 15"/>
          <p:cNvSpPr/>
          <p:nvPr/>
        </p:nvSpPr>
        <p:spPr>
          <a:xfrm>
            <a:off x="154980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6" name="object 16"/>
          <p:cNvSpPr/>
          <p:nvPr/>
        </p:nvSpPr>
        <p:spPr>
          <a:xfrm>
            <a:off x="163335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7" name="object 17"/>
          <p:cNvSpPr/>
          <p:nvPr/>
        </p:nvSpPr>
        <p:spPr>
          <a:xfrm>
            <a:off x="17168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8" name="object 18"/>
          <p:cNvSpPr/>
          <p:nvPr/>
        </p:nvSpPr>
        <p:spPr>
          <a:xfrm>
            <a:off x="180043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9" name="object 19"/>
          <p:cNvSpPr/>
          <p:nvPr/>
        </p:nvSpPr>
        <p:spPr>
          <a:xfrm>
            <a:off x="188397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0" name="object 20"/>
          <p:cNvSpPr/>
          <p:nvPr/>
        </p:nvSpPr>
        <p:spPr>
          <a:xfrm>
            <a:off x="196752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1" name="object 21"/>
          <p:cNvSpPr/>
          <p:nvPr/>
        </p:nvSpPr>
        <p:spPr>
          <a:xfrm>
            <a:off x="205107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2" name="object 22"/>
          <p:cNvSpPr/>
          <p:nvPr/>
        </p:nvSpPr>
        <p:spPr>
          <a:xfrm>
            <a:off x="213461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3" name="object 23"/>
          <p:cNvSpPr/>
          <p:nvPr/>
        </p:nvSpPr>
        <p:spPr>
          <a:xfrm>
            <a:off x="22181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4" name="object 24"/>
          <p:cNvSpPr/>
          <p:nvPr/>
        </p:nvSpPr>
        <p:spPr>
          <a:xfrm>
            <a:off x="230170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5" name="object 25"/>
          <p:cNvSpPr/>
          <p:nvPr/>
        </p:nvSpPr>
        <p:spPr>
          <a:xfrm>
            <a:off x="238524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6" name="object 26"/>
          <p:cNvSpPr/>
          <p:nvPr/>
        </p:nvSpPr>
        <p:spPr>
          <a:xfrm>
            <a:off x="246878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7" name="object 27"/>
          <p:cNvSpPr/>
          <p:nvPr/>
        </p:nvSpPr>
        <p:spPr>
          <a:xfrm>
            <a:off x="25523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8" name="object 28"/>
          <p:cNvSpPr/>
          <p:nvPr/>
        </p:nvSpPr>
        <p:spPr>
          <a:xfrm>
            <a:off x="26358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9" name="object 29"/>
          <p:cNvSpPr/>
          <p:nvPr/>
        </p:nvSpPr>
        <p:spPr>
          <a:xfrm>
            <a:off x="271942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0" name="object 30"/>
          <p:cNvSpPr/>
          <p:nvPr/>
        </p:nvSpPr>
        <p:spPr>
          <a:xfrm>
            <a:off x="280296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1" name="object 31"/>
          <p:cNvSpPr/>
          <p:nvPr/>
        </p:nvSpPr>
        <p:spPr>
          <a:xfrm>
            <a:off x="28865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2" name="object 32"/>
          <p:cNvSpPr/>
          <p:nvPr/>
        </p:nvSpPr>
        <p:spPr>
          <a:xfrm>
            <a:off x="297005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3" name="object 33"/>
          <p:cNvSpPr/>
          <p:nvPr/>
        </p:nvSpPr>
        <p:spPr>
          <a:xfrm>
            <a:off x="30535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4" name="object 34"/>
          <p:cNvSpPr/>
          <p:nvPr/>
        </p:nvSpPr>
        <p:spPr>
          <a:xfrm>
            <a:off x="313713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5" name="object 35"/>
          <p:cNvSpPr/>
          <p:nvPr/>
        </p:nvSpPr>
        <p:spPr>
          <a:xfrm>
            <a:off x="32206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6" name="object 36"/>
          <p:cNvSpPr/>
          <p:nvPr/>
        </p:nvSpPr>
        <p:spPr>
          <a:xfrm>
            <a:off x="33042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7" name="object 37"/>
          <p:cNvSpPr/>
          <p:nvPr/>
        </p:nvSpPr>
        <p:spPr>
          <a:xfrm>
            <a:off x="338777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8" name="object 38"/>
          <p:cNvSpPr/>
          <p:nvPr/>
        </p:nvSpPr>
        <p:spPr>
          <a:xfrm>
            <a:off x="347131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9" name="object 39"/>
          <p:cNvSpPr/>
          <p:nvPr/>
        </p:nvSpPr>
        <p:spPr>
          <a:xfrm>
            <a:off x="35548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0" name="object 40"/>
          <p:cNvSpPr/>
          <p:nvPr/>
        </p:nvSpPr>
        <p:spPr>
          <a:xfrm>
            <a:off x="363840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1" name="object 41"/>
          <p:cNvSpPr/>
          <p:nvPr/>
        </p:nvSpPr>
        <p:spPr>
          <a:xfrm>
            <a:off x="372194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2" name="object 42"/>
          <p:cNvSpPr/>
          <p:nvPr/>
        </p:nvSpPr>
        <p:spPr>
          <a:xfrm>
            <a:off x="3805486"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43" name="object 43"/>
          <p:cNvSpPr/>
          <p:nvPr/>
        </p:nvSpPr>
        <p:spPr>
          <a:xfrm>
            <a:off x="38890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4" name="object 44"/>
          <p:cNvSpPr/>
          <p:nvPr/>
        </p:nvSpPr>
        <p:spPr>
          <a:xfrm>
            <a:off x="39725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5" name="object 45"/>
          <p:cNvSpPr/>
          <p:nvPr/>
        </p:nvSpPr>
        <p:spPr>
          <a:xfrm>
            <a:off x="405612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6" name="object 46"/>
          <p:cNvSpPr/>
          <p:nvPr/>
        </p:nvSpPr>
        <p:spPr>
          <a:xfrm>
            <a:off x="41396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7" name="object 47"/>
          <p:cNvSpPr/>
          <p:nvPr/>
        </p:nvSpPr>
        <p:spPr>
          <a:xfrm>
            <a:off x="42232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8" name="object 48"/>
          <p:cNvSpPr/>
          <p:nvPr/>
        </p:nvSpPr>
        <p:spPr>
          <a:xfrm>
            <a:off x="430675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9" name="object 49"/>
          <p:cNvSpPr/>
          <p:nvPr/>
        </p:nvSpPr>
        <p:spPr>
          <a:xfrm>
            <a:off x="43902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0" name="object 50"/>
          <p:cNvSpPr/>
          <p:nvPr/>
        </p:nvSpPr>
        <p:spPr>
          <a:xfrm>
            <a:off x="44738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1" name="object 51"/>
          <p:cNvSpPr/>
          <p:nvPr/>
        </p:nvSpPr>
        <p:spPr>
          <a:xfrm>
            <a:off x="455739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2" name="object 52"/>
          <p:cNvSpPr/>
          <p:nvPr/>
        </p:nvSpPr>
        <p:spPr>
          <a:xfrm>
            <a:off x="46409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3" name="object 53"/>
          <p:cNvSpPr/>
          <p:nvPr/>
        </p:nvSpPr>
        <p:spPr>
          <a:xfrm>
            <a:off x="472447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4" name="object 54"/>
          <p:cNvSpPr/>
          <p:nvPr/>
        </p:nvSpPr>
        <p:spPr>
          <a:xfrm>
            <a:off x="480802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5" name="object 55"/>
          <p:cNvSpPr/>
          <p:nvPr/>
        </p:nvSpPr>
        <p:spPr>
          <a:xfrm>
            <a:off x="48915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6" name="object 56"/>
          <p:cNvSpPr/>
          <p:nvPr/>
        </p:nvSpPr>
        <p:spPr>
          <a:xfrm>
            <a:off x="497510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7" name="object 57"/>
          <p:cNvSpPr/>
          <p:nvPr/>
        </p:nvSpPr>
        <p:spPr>
          <a:xfrm>
            <a:off x="505864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8" name="object 58"/>
          <p:cNvSpPr/>
          <p:nvPr/>
        </p:nvSpPr>
        <p:spPr>
          <a:xfrm>
            <a:off x="514219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9" name="object 59"/>
          <p:cNvSpPr/>
          <p:nvPr/>
        </p:nvSpPr>
        <p:spPr>
          <a:xfrm>
            <a:off x="52257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0" name="object 60"/>
          <p:cNvSpPr/>
          <p:nvPr/>
        </p:nvSpPr>
        <p:spPr>
          <a:xfrm>
            <a:off x="53092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1" name="object 61"/>
          <p:cNvSpPr/>
          <p:nvPr/>
        </p:nvSpPr>
        <p:spPr>
          <a:xfrm>
            <a:off x="5392821"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62" name="object 62"/>
          <p:cNvSpPr/>
          <p:nvPr/>
        </p:nvSpPr>
        <p:spPr>
          <a:xfrm>
            <a:off x="54763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3" name="object 63"/>
          <p:cNvSpPr/>
          <p:nvPr/>
        </p:nvSpPr>
        <p:spPr>
          <a:xfrm>
            <a:off x="555991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4" name="object 64"/>
          <p:cNvSpPr/>
          <p:nvPr/>
        </p:nvSpPr>
        <p:spPr>
          <a:xfrm>
            <a:off x="564345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5" name="object 65"/>
          <p:cNvSpPr/>
          <p:nvPr/>
        </p:nvSpPr>
        <p:spPr>
          <a:xfrm>
            <a:off x="57270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6" name="object 66"/>
          <p:cNvSpPr/>
          <p:nvPr/>
        </p:nvSpPr>
        <p:spPr>
          <a:xfrm>
            <a:off x="58105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7" name="object 67"/>
          <p:cNvSpPr/>
          <p:nvPr/>
        </p:nvSpPr>
        <p:spPr>
          <a:xfrm>
            <a:off x="589409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8" name="object 68"/>
          <p:cNvSpPr/>
          <p:nvPr/>
        </p:nvSpPr>
        <p:spPr>
          <a:xfrm>
            <a:off x="59776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9" name="object 69"/>
          <p:cNvSpPr/>
          <p:nvPr/>
        </p:nvSpPr>
        <p:spPr>
          <a:xfrm>
            <a:off x="0" y="0"/>
            <a:ext cx="10692003" cy="7560005"/>
          </a:xfrm>
          <a:prstGeom prst="rect">
            <a:avLst/>
          </a:prstGeom>
          <a:blipFill>
            <a:blip r:embed="rId2" cstate="print"/>
            <a:stretch>
              <a:fillRect/>
            </a:stretch>
          </a:blipFill>
        </p:spPr>
        <p:txBody>
          <a:bodyPr wrap="square" lIns="0" tIns="0" rIns="0" bIns="0" rtlCol="0"/>
          <a:lstStyle/>
          <a:p>
            <a:endParaRPr dirty="0"/>
          </a:p>
        </p:txBody>
      </p:sp>
      <p:sp>
        <p:nvSpPr>
          <p:cNvPr id="70" name="object 70"/>
          <p:cNvSpPr/>
          <p:nvPr/>
        </p:nvSpPr>
        <p:spPr>
          <a:xfrm>
            <a:off x="0" y="7560005"/>
            <a:ext cx="10692130" cy="0"/>
          </a:xfrm>
          <a:custGeom>
            <a:avLst/>
            <a:gdLst/>
            <a:ahLst/>
            <a:cxnLst/>
            <a:rect l="l" t="t" r="r" b="b"/>
            <a:pathLst>
              <a:path w="10692130">
                <a:moveTo>
                  <a:pt x="0" y="0"/>
                </a:moveTo>
                <a:lnTo>
                  <a:pt x="10692003" y="0"/>
                </a:lnTo>
              </a:path>
            </a:pathLst>
          </a:custGeom>
          <a:ln w="12700">
            <a:solidFill>
              <a:srgbClr val="009FE3"/>
            </a:solidFill>
          </a:ln>
        </p:spPr>
        <p:txBody>
          <a:bodyPr wrap="square" lIns="0" tIns="0" rIns="0" bIns="0" rtlCol="0"/>
          <a:lstStyle/>
          <a:p>
            <a:endParaRPr dirty="0"/>
          </a:p>
        </p:txBody>
      </p:sp>
      <p:sp>
        <p:nvSpPr>
          <p:cNvPr id="71" name="object 71"/>
          <p:cNvSpPr txBox="1">
            <a:spLocks noGrp="1"/>
          </p:cNvSpPr>
          <p:nvPr>
            <p:ph type="title"/>
          </p:nvPr>
        </p:nvSpPr>
        <p:spPr>
          <a:xfrm>
            <a:off x="1290497" y="1589633"/>
            <a:ext cx="2531745" cy="1480185"/>
          </a:xfrm>
          <a:prstGeom prst="rect">
            <a:avLst/>
          </a:prstGeom>
        </p:spPr>
        <p:txBody>
          <a:bodyPr vert="horz" wrap="square" lIns="0" tIns="0" rIns="0" bIns="0" rtlCol="0">
            <a:spAutoFit/>
          </a:bodyPr>
          <a:lstStyle/>
          <a:p>
            <a:pPr marL="12700" marR="5080" indent="192405" algn="r">
              <a:lnSpc>
                <a:spcPts val="3800"/>
              </a:lnSpc>
            </a:pPr>
            <a:r>
              <a:rPr sz="3900" spc="325" dirty="0">
                <a:solidFill>
                  <a:srgbClr val="FFFFFF"/>
                </a:solidFill>
              </a:rPr>
              <a:t>THE</a:t>
            </a:r>
            <a:r>
              <a:rPr sz="3900" spc="-120" dirty="0">
                <a:solidFill>
                  <a:srgbClr val="FFFFFF"/>
                </a:solidFill>
              </a:rPr>
              <a:t> </a:t>
            </a:r>
            <a:r>
              <a:rPr sz="3900" spc="190" dirty="0">
                <a:solidFill>
                  <a:srgbClr val="FFFFFF"/>
                </a:solidFill>
              </a:rPr>
              <a:t>INUIT </a:t>
            </a:r>
            <a:r>
              <a:rPr sz="3900" spc="90" dirty="0">
                <a:solidFill>
                  <a:srgbClr val="FFFFFF"/>
                </a:solidFill>
              </a:rPr>
              <a:t> </a:t>
            </a:r>
            <a:r>
              <a:rPr sz="3900" spc="240" dirty="0">
                <a:solidFill>
                  <a:srgbClr val="FFFFFF"/>
                </a:solidFill>
              </a:rPr>
              <a:t>WINDSLED  </a:t>
            </a:r>
            <a:r>
              <a:rPr sz="3900" spc="305" dirty="0">
                <a:solidFill>
                  <a:srgbClr val="FFFFFF"/>
                </a:solidFill>
              </a:rPr>
              <a:t>P</a:t>
            </a:r>
            <a:r>
              <a:rPr sz="3900" spc="310" dirty="0">
                <a:solidFill>
                  <a:srgbClr val="FFFFFF"/>
                </a:solidFill>
              </a:rPr>
              <a:t>R</a:t>
            </a:r>
            <a:r>
              <a:rPr sz="3900" spc="-20" dirty="0">
                <a:solidFill>
                  <a:srgbClr val="FFFFFF"/>
                </a:solidFill>
              </a:rPr>
              <a:t>O</a:t>
            </a:r>
            <a:r>
              <a:rPr sz="3900" spc="195" dirty="0">
                <a:solidFill>
                  <a:srgbClr val="FFFFFF"/>
                </a:solidFill>
              </a:rPr>
              <a:t>J</a:t>
            </a:r>
            <a:r>
              <a:rPr sz="3900" spc="260" dirty="0">
                <a:solidFill>
                  <a:srgbClr val="FFFFFF"/>
                </a:solidFill>
              </a:rPr>
              <a:t>E</a:t>
            </a:r>
            <a:r>
              <a:rPr sz="3900" spc="315" dirty="0">
                <a:solidFill>
                  <a:srgbClr val="FFFFFF"/>
                </a:solidFill>
              </a:rPr>
              <a:t>CT</a:t>
            </a:r>
            <a:endParaRPr sz="3900" dirty="0"/>
          </a:p>
        </p:txBody>
      </p:sp>
      <p:sp>
        <p:nvSpPr>
          <p:cNvPr id="72" name="object 72"/>
          <p:cNvSpPr/>
          <p:nvPr/>
        </p:nvSpPr>
        <p:spPr>
          <a:xfrm>
            <a:off x="4142301" y="0"/>
            <a:ext cx="13398" cy="3160534"/>
          </a:xfrm>
          <a:prstGeom prst="rect">
            <a:avLst/>
          </a:prstGeom>
          <a:blipFill>
            <a:blip r:embed="rId3" cstate="print"/>
            <a:stretch>
              <a:fillRect/>
            </a:stretch>
          </a:blipFill>
        </p:spPr>
        <p:txBody>
          <a:bodyPr wrap="square" lIns="0" tIns="0" rIns="0" bIns="0" rtlCol="0"/>
          <a:lstStyle/>
          <a:p>
            <a:endParaRPr dirty="0"/>
          </a:p>
        </p:txBody>
      </p:sp>
      <p:sp>
        <p:nvSpPr>
          <p:cNvPr id="73" name="object 73"/>
          <p:cNvSpPr txBox="1"/>
          <p:nvPr/>
        </p:nvSpPr>
        <p:spPr>
          <a:xfrm>
            <a:off x="4523295" y="1612529"/>
            <a:ext cx="4196715" cy="581025"/>
          </a:xfrm>
          <a:prstGeom prst="rect">
            <a:avLst/>
          </a:prstGeom>
        </p:spPr>
        <p:txBody>
          <a:bodyPr vert="horz" wrap="square" lIns="0" tIns="0" rIns="0" bIns="0" rtlCol="0">
            <a:spAutoFit/>
          </a:bodyPr>
          <a:lstStyle/>
          <a:p>
            <a:pPr marL="12700" marR="5080">
              <a:lnSpc>
                <a:spcPct val="79700"/>
              </a:lnSpc>
            </a:pPr>
            <a:r>
              <a:rPr sz="2300" b="1" spc="100" dirty="0">
                <a:solidFill>
                  <a:srgbClr val="C2E6FB"/>
                </a:solidFill>
                <a:latin typeface="Calibri"/>
                <a:cs typeface="Calibri"/>
              </a:rPr>
              <a:t>ANTARCTICA </a:t>
            </a:r>
            <a:r>
              <a:rPr sz="2300" b="1" spc="135" dirty="0">
                <a:solidFill>
                  <a:srgbClr val="C2E6FB"/>
                </a:solidFill>
                <a:latin typeface="Calibri"/>
                <a:cs typeface="Calibri"/>
              </a:rPr>
              <a:t>WINDSLED  </a:t>
            </a:r>
            <a:r>
              <a:rPr sz="2300" b="1" spc="55" dirty="0" smtClean="0">
                <a:solidFill>
                  <a:srgbClr val="C2E6FB"/>
                </a:solidFill>
                <a:latin typeface="Calibri"/>
                <a:cs typeface="Calibri"/>
              </a:rPr>
              <a:t>CIRCUMNAVI</a:t>
            </a:r>
            <a:r>
              <a:rPr lang="es-ES" sz="2300" b="1" spc="55" dirty="0" smtClean="0">
                <a:solidFill>
                  <a:srgbClr val="C2E6FB"/>
                </a:solidFill>
                <a:latin typeface="Calibri"/>
                <a:cs typeface="Calibri"/>
              </a:rPr>
              <a:t>G</a:t>
            </a:r>
            <a:r>
              <a:rPr sz="2300" b="1" spc="55" dirty="0" smtClean="0">
                <a:solidFill>
                  <a:srgbClr val="C2E6FB"/>
                </a:solidFill>
                <a:latin typeface="Calibri"/>
                <a:cs typeface="Calibri"/>
              </a:rPr>
              <a:t>ATION</a:t>
            </a:r>
            <a:r>
              <a:rPr sz="2300" b="1" spc="-90" dirty="0" smtClean="0">
                <a:solidFill>
                  <a:srgbClr val="C2E6FB"/>
                </a:solidFill>
                <a:latin typeface="Calibri"/>
                <a:cs typeface="Calibri"/>
              </a:rPr>
              <a:t> </a:t>
            </a:r>
            <a:r>
              <a:rPr sz="2300" b="1" spc="95" dirty="0" smtClean="0">
                <a:solidFill>
                  <a:srgbClr val="C2E6FB"/>
                </a:solidFill>
                <a:latin typeface="Calibri"/>
                <a:cs typeface="Calibri"/>
              </a:rPr>
              <a:t>201</a:t>
            </a:r>
            <a:r>
              <a:rPr lang="es-ES" sz="2300" b="1" spc="95" dirty="0" smtClean="0">
                <a:solidFill>
                  <a:srgbClr val="C2E6FB"/>
                </a:solidFill>
                <a:latin typeface="Calibri"/>
                <a:cs typeface="Calibri"/>
              </a:rPr>
              <a:t>8</a:t>
            </a:r>
            <a:r>
              <a:rPr sz="2300" b="1" spc="95" dirty="0" smtClean="0">
                <a:solidFill>
                  <a:srgbClr val="C2E6FB"/>
                </a:solidFill>
                <a:latin typeface="Calibri"/>
                <a:cs typeface="Calibri"/>
              </a:rPr>
              <a:t>-201</a:t>
            </a:r>
            <a:r>
              <a:rPr lang="es-ES" sz="2300" b="1" spc="95" dirty="0" smtClean="0">
                <a:solidFill>
                  <a:srgbClr val="C2E6FB"/>
                </a:solidFill>
                <a:latin typeface="Calibri"/>
                <a:cs typeface="Calibri"/>
              </a:rPr>
              <a:t>9</a:t>
            </a:r>
            <a:endParaRPr sz="2300" dirty="0">
              <a:latin typeface="Calibri"/>
              <a:cs typeface="Calibri"/>
            </a:endParaRPr>
          </a:p>
        </p:txBody>
      </p:sp>
      <p:sp>
        <p:nvSpPr>
          <p:cNvPr id="74" name="object 74"/>
          <p:cNvSpPr txBox="1"/>
          <p:nvPr/>
        </p:nvSpPr>
        <p:spPr>
          <a:xfrm>
            <a:off x="4523295" y="2443073"/>
            <a:ext cx="4859655" cy="573405"/>
          </a:xfrm>
          <a:prstGeom prst="rect">
            <a:avLst/>
          </a:prstGeom>
        </p:spPr>
        <p:txBody>
          <a:bodyPr vert="horz" wrap="square" lIns="0" tIns="0" rIns="0" bIns="0" rtlCol="0">
            <a:spAutoFit/>
          </a:bodyPr>
          <a:lstStyle/>
          <a:p>
            <a:pPr marL="12700">
              <a:lnSpc>
                <a:spcPct val="100000"/>
              </a:lnSpc>
            </a:pPr>
            <a:r>
              <a:rPr sz="1800" b="1" i="1" spc="110" dirty="0">
                <a:solidFill>
                  <a:srgbClr val="C2E6FB"/>
                </a:solidFill>
                <a:latin typeface="Calibri"/>
                <a:cs typeface="Calibri"/>
              </a:rPr>
              <a:t>GREEN</a:t>
            </a:r>
            <a:r>
              <a:rPr sz="1800" b="1" i="1" spc="-25" dirty="0">
                <a:solidFill>
                  <a:srgbClr val="C2E6FB"/>
                </a:solidFill>
                <a:latin typeface="Calibri"/>
                <a:cs typeface="Calibri"/>
              </a:rPr>
              <a:t> </a:t>
            </a:r>
            <a:r>
              <a:rPr sz="1800" b="1" i="1" spc="90" dirty="0">
                <a:solidFill>
                  <a:srgbClr val="C2E6FB"/>
                </a:solidFill>
                <a:latin typeface="Calibri"/>
                <a:cs typeface="Calibri"/>
              </a:rPr>
              <a:t>REVOLUTION</a:t>
            </a:r>
            <a:r>
              <a:rPr sz="1800" b="1" i="1" spc="-25" dirty="0">
                <a:solidFill>
                  <a:srgbClr val="C2E6FB"/>
                </a:solidFill>
                <a:latin typeface="Calibri"/>
                <a:cs typeface="Calibri"/>
              </a:rPr>
              <a:t> </a:t>
            </a:r>
            <a:r>
              <a:rPr sz="1800" b="1" i="1" spc="75" dirty="0">
                <a:solidFill>
                  <a:srgbClr val="C2E6FB"/>
                </a:solidFill>
                <a:latin typeface="Calibri"/>
                <a:cs typeface="Calibri"/>
              </a:rPr>
              <a:t>IN</a:t>
            </a:r>
            <a:r>
              <a:rPr sz="1800" b="1" i="1" spc="-60" dirty="0">
                <a:solidFill>
                  <a:srgbClr val="C2E6FB"/>
                </a:solidFill>
                <a:latin typeface="Calibri"/>
                <a:cs typeface="Calibri"/>
              </a:rPr>
              <a:t> </a:t>
            </a:r>
            <a:r>
              <a:rPr sz="1800" b="1" i="1" spc="100" dirty="0">
                <a:solidFill>
                  <a:srgbClr val="C2E6FB"/>
                </a:solidFill>
                <a:latin typeface="Calibri"/>
                <a:cs typeface="Calibri"/>
              </a:rPr>
              <a:t>ANTARCTIC</a:t>
            </a:r>
            <a:r>
              <a:rPr sz="1800" b="1" i="1" spc="-25" dirty="0">
                <a:solidFill>
                  <a:srgbClr val="C2E6FB"/>
                </a:solidFill>
                <a:latin typeface="Calibri"/>
                <a:cs typeface="Calibri"/>
              </a:rPr>
              <a:t> </a:t>
            </a:r>
            <a:r>
              <a:rPr sz="1800" b="1" i="1" spc="130" dirty="0">
                <a:solidFill>
                  <a:srgbClr val="C2E6FB"/>
                </a:solidFill>
                <a:latin typeface="Calibri"/>
                <a:cs typeface="Calibri"/>
              </a:rPr>
              <a:t>RESEARCH</a:t>
            </a:r>
            <a:endParaRPr sz="1800" dirty="0">
              <a:latin typeface="Calibri"/>
              <a:cs typeface="Calibri"/>
            </a:endParaRPr>
          </a:p>
          <a:p>
            <a:pPr marL="12700">
              <a:lnSpc>
                <a:spcPct val="100000"/>
              </a:lnSpc>
              <a:spcBef>
                <a:spcPts val="40"/>
              </a:spcBef>
            </a:pPr>
            <a:r>
              <a:rPr sz="1800" i="1" spc="75" dirty="0">
                <a:solidFill>
                  <a:srgbClr val="C2E6FB"/>
                </a:solidFill>
                <a:latin typeface="Calibri"/>
                <a:cs typeface="Calibri"/>
              </a:rPr>
              <a:t>RAMÓN </a:t>
            </a:r>
            <a:r>
              <a:rPr sz="1800" i="1" spc="15" dirty="0">
                <a:solidFill>
                  <a:srgbClr val="C2E6FB"/>
                </a:solidFill>
                <a:latin typeface="Calibri"/>
                <a:cs typeface="Calibri"/>
              </a:rPr>
              <a:t>H.</a:t>
            </a:r>
            <a:r>
              <a:rPr sz="1800" i="1" spc="-165" dirty="0">
                <a:solidFill>
                  <a:srgbClr val="C2E6FB"/>
                </a:solidFill>
                <a:latin typeface="Calibri"/>
                <a:cs typeface="Calibri"/>
              </a:rPr>
              <a:t> </a:t>
            </a:r>
            <a:r>
              <a:rPr sz="1800" i="1" spc="100" dirty="0">
                <a:solidFill>
                  <a:srgbClr val="C2E6FB"/>
                </a:solidFill>
                <a:latin typeface="Calibri"/>
                <a:cs typeface="Calibri"/>
              </a:rPr>
              <a:t>LARRAMENDI</a:t>
            </a:r>
            <a:endParaRPr sz="1800" dirty="0">
              <a:latin typeface="Calibri"/>
              <a:cs typeface="Calibri"/>
            </a:endParaRPr>
          </a:p>
        </p:txBody>
      </p:sp>
      <p:sp>
        <p:nvSpPr>
          <p:cNvPr id="75" name="object 75"/>
          <p:cNvSpPr/>
          <p:nvPr/>
        </p:nvSpPr>
        <p:spPr>
          <a:xfrm>
            <a:off x="0" y="6990359"/>
            <a:ext cx="7131050" cy="570230"/>
          </a:xfrm>
          <a:custGeom>
            <a:avLst/>
            <a:gdLst/>
            <a:ahLst/>
            <a:cxnLst/>
            <a:rect l="l" t="t" r="r" b="b"/>
            <a:pathLst>
              <a:path w="7131050" h="570229">
                <a:moveTo>
                  <a:pt x="0" y="569645"/>
                </a:moveTo>
                <a:lnTo>
                  <a:pt x="7130821" y="569645"/>
                </a:lnTo>
                <a:lnTo>
                  <a:pt x="7130821" y="0"/>
                </a:lnTo>
                <a:lnTo>
                  <a:pt x="0" y="0"/>
                </a:lnTo>
                <a:lnTo>
                  <a:pt x="0" y="569645"/>
                </a:lnTo>
                <a:close/>
              </a:path>
            </a:pathLst>
          </a:custGeom>
          <a:solidFill>
            <a:srgbClr val="143C69"/>
          </a:solidFill>
        </p:spPr>
        <p:txBody>
          <a:bodyPr wrap="square" lIns="0" tIns="0" rIns="0" bIns="0" rtlCol="0"/>
          <a:lstStyle/>
          <a:p>
            <a:endParaRPr dirty="0"/>
          </a:p>
        </p:txBody>
      </p:sp>
      <p:sp>
        <p:nvSpPr>
          <p:cNvPr id="76" name="object 76"/>
          <p:cNvSpPr/>
          <p:nvPr/>
        </p:nvSpPr>
        <p:spPr>
          <a:xfrm>
            <a:off x="7130821" y="6990359"/>
            <a:ext cx="3561715" cy="570230"/>
          </a:xfrm>
          <a:custGeom>
            <a:avLst/>
            <a:gdLst/>
            <a:ahLst/>
            <a:cxnLst/>
            <a:rect l="l" t="t" r="r" b="b"/>
            <a:pathLst>
              <a:path w="3561715" h="570229">
                <a:moveTo>
                  <a:pt x="0" y="569645"/>
                </a:moveTo>
                <a:lnTo>
                  <a:pt x="3561181" y="569645"/>
                </a:lnTo>
                <a:lnTo>
                  <a:pt x="3561181" y="0"/>
                </a:lnTo>
                <a:lnTo>
                  <a:pt x="0" y="0"/>
                </a:lnTo>
                <a:lnTo>
                  <a:pt x="0" y="569645"/>
                </a:lnTo>
                <a:close/>
              </a:path>
            </a:pathLst>
          </a:custGeom>
          <a:solidFill>
            <a:srgbClr val="B69335"/>
          </a:solidFill>
        </p:spPr>
        <p:txBody>
          <a:bodyPr wrap="square" lIns="0" tIns="0" rIns="0" bIns="0" rtlCol="0"/>
          <a:lstStyle/>
          <a:p>
            <a:endParaRPr dirty="0"/>
          </a:p>
        </p:txBody>
      </p:sp>
      <p:sp>
        <p:nvSpPr>
          <p:cNvPr id="77" name="object 77"/>
          <p:cNvSpPr/>
          <p:nvPr/>
        </p:nvSpPr>
        <p:spPr>
          <a:xfrm>
            <a:off x="463735"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8" name="object 78"/>
          <p:cNvSpPr/>
          <p:nvPr/>
        </p:nvSpPr>
        <p:spPr>
          <a:xfrm>
            <a:off x="547276"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9" name="object 79"/>
          <p:cNvSpPr/>
          <p:nvPr/>
        </p:nvSpPr>
        <p:spPr>
          <a:xfrm>
            <a:off x="630829"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0" name="object 80"/>
          <p:cNvSpPr/>
          <p:nvPr/>
        </p:nvSpPr>
        <p:spPr>
          <a:xfrm>
            <a:off x="714369"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1" name="object 81"/>
          <p:cNvSpPr/>
          <p:nvPr/>
        </p:nvSpPr>
        <p:spPr>
          <a:xfrm>
            <a:off x="797910"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2" name="object 82"/>
          <p:cNvSpPr/>
          <p:nvPr/>
        </p:nvSpPr>
        <p:spPr>
          <a:xfrm>
            <a:off x="881451"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3" name="object 83"/>
          <p:cNvSpPr/>
          <p:nvPr/>
        </p:nvSpPr>
        <p:spPr>
          <a:xfrm>
            <a:off x="965004"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4" name="object 84"/>
          <p:cNvSpPr/>
          <p:nvPr/>
        </p:nvSpPr>
        <p:spPr>
          <a:xfrm>
            <a:off x="1048545"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5" name="object 85"/>
          <p:cNvSpPr/>
          <p:nvPr/>
        </p:nvSpPr>
        <p:spPr>
          <a:xfrm>
            <a:off x="1132085"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6" name="object 86"/>
          <p:cNvSpPr/>
          <p:nvPr/>
        </p:nvSpPr>
        <p:spPr>
          <a:xfrm>
            <a:off x="1215626"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7" name="object 87"/>
          <p:cNvSpPr/>
          <p:nvPr/>
        </p:nvSpPr>
        <p:spPr>
          <a:xfrm>
            <a:off x="1299179"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8" name="object 88"/>
          <p:cNvSpPr/>
          <p:nvPr/>
        </p:nvSpPr>
        <p:spPr>
          <a:xfrm>
            <a:off x="1382720"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9" name="object 89"/>
          <p:cNvSpPr/>
          <p:nvPr/>
        </p:nvSpPr>
        <p:spPr>
          <a:xfrm>
            <a:off x="1466260" y="688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0" name="object 90"/>
          <p:cNvSpPr/>
          <p:nvPr/>
        </p:nvSpPr>
        <p:spPr>
          <a:xfrm>
            <a:off x="1549801"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1" name="object 91"/>
          <p:cNvSpPr/>
          <p:nvPr/>
        </p:nvSpPr>
        <p:spPr>
          <a:xfrm>
            <a:off x="163335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2" name="object 92"/>
          <p:cNvSpPr/>
          <p:nvPr/>
        </p:nvSpPr>
        <p:spPr>
          <a:xfrm>
            <a:off x="171689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3" name="object 93"/>
          <p:cNvSpPr/>
          <p:nvPr/>
        </p:nvSpPr>
        <p:spPr>
          <a:xfrm>
            <a:off x="180043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4" name="object 94"/>
          <p:cNvSpPr/>
          <p:nvPr/>
        </p:nvSpPr>
        <p:spPr>
          <a:xfrm>
            <a:off x="1883976"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5" name="object 95"/>
          <p:cNvSpPr/>
          <p:nvPr/>
        </p:nvSpPr>
        <p:spPr>
          <a:xfrm>
            <a:off x="1967529"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6" name="object 96"/>
          <p:cNvSpPr/>
          <p:nvPr/>
        </p:nvSpPr>
        <p:spPr>
          <a:xfrm>
            <a:off x="205107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7" name="object 97"/>
          <p:cNvSpPr/>
          <p:nvPr/>
        </p:nvSpPr>
        <p:spPr>
          <a:xfrm>
            <a:off x="213461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8" name="object 98"/>
          <p:cNvSpPr/>
          <p:nvPr/>
        </p:nvSpPr>
        <p:spPr>
          <a:xfrm>
            <a:off x="221816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9" name="object 99"/>
          <p:cNvSpPr/>
          <p:nvPr/>
        </p:nvSpPr>
        <p:spPr>
          <a:xfrm>
            <a:off x="230170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0" name="object 100"/>
          <p:cNvSpPr/>
          <p:nvPr/>
        </p:nvSpPr>
        <p:spPr>
          <a:xfrm>
            <a:off x="238524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1" name="object 101"/>
          <p:cNvSpPr/>
          <p:nvPr/>
        </p:nvSpPr>
        <p:spPr>
          <a:xfrm>
            <a:off x="246878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2" name="object 102"/>
          <p:cNvSpPr/>
          <p:nvPr/>
        </p:nvSpPr>
        <p:spPr>
          <a:xfrm>
            <a:off x="2552339"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3" name="object 103"/>
          <p:cNvSpPr/>
          <p:nvPr/>
        </p:nvSpPr>
        <p:spPr>
          <a:xfrm>
            <a:off x="263588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4" name="object 104"/>
          <p:cNvSpPr/>
          <p:nvPr/>
        </p:nvSpPr>
        <p:spPr>
          <a:xfrm>
            <a:off x="271942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5" name="object 105"/>
          <p:cNvSpPr/>
          <p:nvPr/>
        </p:nvSpPr>
        <p:spPr>
          <a:xfrm>
            <a:off x="2802961"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6" name="object 106"/>
          <p:cNvSpPr/>
          <p:nvPr/>
        </p:nvSpPr>
        <p:spPr>
          <a:xfrm>
            <a:off x="288651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7" name="object 107"/>
          <p:cNvSpPr/>
          <p:nvPr/>
        </p:nvSpPr>
        <p:spPr>
          <a:xfrm>
            <a:off x="297005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8" name="object 108"/>
          <p:cNvSpPr/>
          <p:nvPr/>
        </p:nvSpPr>
        <p:spPr>
          <a:xfrm>
            <a:off x="305359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9" name="object 109"/>
          <p:cNvSpPr/>
          <p:nvPr/>
        </p:nvSpPr>
        <p:spPr>
          <a:xfrm>
            <a:off x="3137136"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0" name="object 110"/>
          <p:cNvSpPr/>
          <p:nvPr/>
        </p:nvSpPr>
        <p:spPr>
          <a:xfrm>
            <a:off x="3220689"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1" name="object 111"/>
          <p:cNvSpPr/>
          <p:nvPr/>
        </p:nvSpPr>
        <p:spPr>
          <a:xfrm>
            <a:off x="330423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2" name="object 112"/>
          <p:cNvSpPr/>
          <p:nvPr/>
        </p:nvSpPr>
        <p:spPr>
          <a:xfrm>
            <a:off x="338777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3" name="object 113"/>
          <p:cNvSpPr/>
          <p:nvPr/>
        </p:nvSpPr>
        <p:spPr>
          <a:xfrm>
            <a:off x="3471311"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4" name="object 114"/>
          <p:cNvSpPr/>
          <p:nvPr/>
        </p:nvSpPr>
        <p:spPr>
          <a:xfrm>
            <a:off x="355486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5" name="object 115"/>
          <p:cNvSpPr/>
          <p:nvPr/>
        </p:nvSpPr>
        <p:spPr>
          <a:xfrm>
            <a:off x="363840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6" name="object 116"/>
          <p:cNvSpPr/>
          <p:nvPr/>
        </p:nvSpPr>
        <p:spPr>
          <a:xfrm>
            <a:off x="372194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7" name="object 117"/>
          <p:cNvSpPr/>
          <p:nvPr/>
        </p:nvSpPr>
        <p:spPr>
          <a:xfrm>
            <a:off x="3805486" y="6880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118" name="object 118"/>
          <p:cNvSpPr/>
          <p:nvPr/>
        </p:nvSpPr>
        <p:spPr>
          <a:xfrm>
            <a:off x="3889039"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9" name="object 119"/>
          <p:cNvSpPr/>
          <p:nvPr/>
        </p:nvSpPr>
        <p:spPr>
          <a:xfrm>
            <a:off x="397258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0" name="object 120"/>
          <p:cNvSpPr/>
          <p:nvPr/>
        </p:nvSpPr>
        <p:spPr>
          <a:xfrm>
            <a:off x="4056121"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1" name="object 121"/>
          <p:cNvSpPr/>
          <p:nvPr/>
        </p:nvSpPr>
        <p:spPr>
          <a:xfrm>
            <a:off x="413967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2" name="object 122"/>
          <p:cNvSpPr/>
          <p:nvPr/>
        </p:nvSpPr>
        <p:spPr>
          <a:xfrm>
            <a:off x="422321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3" name="object 123"/>
          <p:cNvSpPr/>
          <p:nvPr/>
        </p:nvSpPr>
        <p:spPr>
          <a:xfrm>
            <a:off x="430675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4" name="object 124"/>
          <p:cNvSpPr/>
          <p:nvPr/>
        </p:nvSpPr>
        <p:spPr>
          <a:xfrm>
            <a:off x="439029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5" name="object 125"/>
          <p:cNvSpPr/>
          <p:nvPr/>
        </p:nvSpPr>
        <p:spPr>
          <a:xfrm>
            <a:off x="4473849"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6" name="object 126"/>
          <p:cNvSpPr/>
          <p:nvPr/>
        </p:nvSpPr>
        <p:spPr>
          <a:xfrm>
            <a:off x="455739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7" name="object 127"/>
          <p:cNvSpPr/>
          <p:nvPr/>
        </p:nvSpPr>
        <p:spPr>
          <a:xfrm>
            <a:off x="464093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8" name="object 128"/>
          <p:cNvSpPr/>
          <p:nvPr/>
        </p:nvSpPr>
        <p:spPr>
          <a:xfrm>
            <a:off x="4724471"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9" name="object 129"/>
          <p:cNvSpPr/>
          <p:nvPr/>
        </p:nvSpPr>
        <p:spPr>
          <a:xfrm>
            <a:off x="480802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0" name="object 130"/>
          <p:cNvSpPr/>
          <p:nvPr/>
        </p:nvSpPr>
        <p:spPr>
          <a:xfrm>
            <a:off x="489156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1" name="object 131"/>
          <p:cNvSpPr/>
          <p:nvPr/>
        </p:nvSpPr>
        <p:spPr>
          <a:xfrm>
            <a:off x="497510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2" name="object 132"/>
          <p:cNvSpPr/>
          <p:nvPr/>
        </p:nvSpPr>
        <p:spPr>
          <a:xfrm>
            <a:off x="5058646"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3" name="object 133"/>
          <p:cNvSpPr/>
          <p:nvPr/>
        </p:nvSpPr>
        <p:spPr>
          <a:xfrm>
            <a:off x="5142199"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4" name="object 134"/>
          <p:cNvSpPr/>
          <p:nvPr/>
        </p:nvSpPr>
        <p:spPr>
          <a:xfrm>
            <a:off x="5225739"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5" name="object 135"/>
          <p:cNvSpPr/>
          <p:nvPr/>
        </p:nvSpPr>
        <p:spPr>
          <a:xfrm>
            <a:off x="530928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6" name="object 136"/>
          <p:cNvSpPr/>
          <p:nvPr/>
        </p:nvSpPr>
        <p:spPr>
          <a:xfrm>
            <a:off x="5392821" y="6880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137" name="object 137"/>
          <p:cNvSpPr/>
          <p:nvPr/>
        </p:nvSpPr>
        <p:spPr>
          <a:xfrm>
            <a:off x="5476374"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8" name="object 138"/>
          <p:cNvSpPr/>
          <p:nvPr/>
        </p:nvSpPr>
        <p:spPr>
          <a:xfrm>
            <a:off x="555991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9" name="object 139"/>
          <p:cNvSpPr/>
          <p:nvPr/>
        </p:nvSpPr>
        <p:spPr>
          <a:xfrm>
            <a:off x="5643455"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0" name="object 140"/>
          <p:cNvSpPr/>
          <p:nvPr/>
        </p:nvSpPr>
        <p:spPr>
          <a:xfrm>
            <a:off x="5727008"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1" name="object 141"/>
          <p:cNvSpPr/>
          <p:nvPr/>
        </p:nvSpPr>
        <p:spPr>
          <a:xfrm>
            <a:off x="5810549"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2" name="object 142"/>
          <p:cNvSpPr/>
          <p:nvPr/>
        </p:nvSpPr>
        <p:spPr>
          <a:xfrm>
            <a:off x="589409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3" name="object 143"/>
          <p:cNvSpPr/>
          <p:nvPr/>
        </p:nvSpPr>
        <p:spPr>
          <a:xfrm>
            <a:off x="5977630" y="688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4" name="object 144"/>
          <p:cNvSpPr/>
          <p:nvPr/>
        </p:nvSpPr>
        <p:spPr>
          <a:xfrm>
            <a:off x="944994" y="4946916"/>
            <a:ext cx="1656001" cy="1661788"/>
          </a:xfrm>
          <a:prstGeom prst="rect">
            <a:avLst/>
          </a:prstGeom>
          <a:blipFill>
            <a:blip r:embed="rId4" cstate="print"/>
            <a:stretch>
              <a:fillRect/>
            </a:stretch>
          </a:blipFill>
        </p:spPr>
        <p:txBody>
          <a:bodyPr wrap="square" lIns="0" tIns="0" rIns="0" bIns="0" rtlCol="0"/>
          <a:lstStyle/>
          <a:p>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dirty="0"/>
          </a:p>
        </p:txBody>
      </p:sp>
      <p:sp>
        <p:nvSpPr>
          <p:cNvPr id="3" name="object 3"/>
          <p:cNvSpPr/>
          <p:nvPr/>
        </p:nvSpPr>
        <p:spPr>
          <a:xfrm>
            <a:off x="0" y="7303503"/>
            <a:ext cx="3422015" cy="46990"/>
          </a:xfrm>
          <a:custGeom>
            <a:avLst/>
            <a:gdLst/>
            <a:ahLst/>
            <a:cxnLst/>
            <a:rect l="l" t="t" r="r" b="b"/>
            <a:pathLst>
              <a:path w="3422015" h="46990">
                <a:moveTo>
                  <a:pt x="0" y="46850"/>
                </a:moveTo>
                <a:lnTo>
                  <a:pt x="3421684" y="46850"/>
                </a:lnTo>
                <a:lnTo>
                  <a:pt x="3421684" y="0"/>
                </a:lnTo>
                <a:lnTo>
                  <a:pt x="0" y="0"/>
                </a:lnTo>
                <a:lnTo>
                  <a:pt x="0" y="46850"/>
                </a:lnTo>
                <a:close/>
              </a:path>
            </a:pathLst>
          </a:custGeom>
          <a:solidFill>
            <a:srgbClr val="143C69"/>
          </a:solidFill>
        </p:spPr>
        <p:txBody>
          <a:bodyPr wrap="square" lIns="0" tIns="0" rIns="0" bIns="0" rtlCol="0"/>
          <a:lstStyle/>
          <a:p>
            <a:endParaRPr dirty="0"/>
          </a:p>
        </p:txBody>
      </p:sp>
      <p:sp>
        <p:nvSpPr>
          <p:cNvPr id="4" name="object 4"/>
          <p:cNvSpPr/>
          <p:nvPr/>
        </p:nvSpPr>
        <p:spPr>
          <a:xfrm>
            <a:off x="3421684" y="7303503"/>
            <a:ext cx="7270750" cy="46990"/>
          </a:xfrm>
          <a:custGeom>
            <a:avLst/>
            <a:gdLst/>
            <a:ahLst/>
            <a:cxnLst/>
            <a:rect l="l" t="t" r="r" b="b"/>
            <a:pathLst>
              <a:path w="7270750" h="46990">
                <a:moveTo>
                  <a:pt x="0" y="46850"/>
                </a:moveTo>
                <a:lnTo>
                  <a:pt x="7270318" y="46850"/>
                </a:lnTo>
                <a:lnTo>
                  <a:pt x="7270318" y="0"/>
                </a:lnTo>
                <a:lnTo>
                  <a:pt x="0" y="0"/>
                </a:lnTo>
                <a:lnTo>
                  <a:pt x="0" y="46850"/>
                </a:lnTo>
                <a:close/>
              </a:path>
            </a:pathLst>
          </a:custGeom>
          <a:solidFill>
            <a:srgbClr val="B69335"/>
          </a:solidFill>
        </p:spPr>
        <p:txBody>
          <a:bodyPr wrap="square" lIns="0" tIns="0" rIns="0" bIns="0" rtlCol="0"/>
          <a:lstStyle/>
          <a:p>
            <a:endParaRPr dirty="0"/>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dirty="0"/>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dirty="0"/>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3" name="object 33"/>
          <p:cNvSpPr/>
          <p:nvPr/>
        </p:nvSpPr>
        <p:spPr>
          <a:xfrm>
            <a:off x="0" y="12"/>
            <a:ext cx="10692003" cy="7499654"/>
          </a:xfrm>
          <a:prstGeom prst="rect">
            <a:avLst/>
          </a:prstGeom>
          <a:blipFill>
            <a:blip r:embed="rId2" cstate="print"/>
            <a:stretch>
              <a:fillRect/>
            </a:stretch>
          </a:blipFill>
        </p:spPr>
        <p:txBody>
          <a:bodyPr wrap="square" lIns="0" tIns="0" rIns="0" bIns="0" rtlCol="0"/>
          <a:lstStyle/>
          <a:p>
            <a:endParaRPr dirty="0"/>
          </a:p>
        </p:txBody>
      </p:sp>
      <p:sp>
        <p:nvSpPr>
          <p:cNvPr id="34" name="object 34"/>
          <p:cNvSpPr/>
          <p:nvPr/>
        </p:nvSpPr>
        <p:spPr>
          <a:xfrm>
            <a:off x="799666" y="970216"/>
            <a:ext cx="299085" cy="427990"/>
          </a:xfrm>
          <a:custGeom>
            <a:avLst/>
            <a:gdLst/>
            <a:ahLst/>
            <a:cxnLst/>
            <a:rect l="l" t="t" r="r" b="b"/>
            <a:pathLst>
              <a:path w="299084" h="427990">
                <a:moveTo>
                  <a:pt x="168325" y="263829"/>
                </a:moveTo>
                <a:lnTo>
                  <a:pt x="185971" y="270582"/>
                </a:lnTo>
                <a:lnTo>
                  <a:pt x="198021" y="278901"/>
                </a:lnTo>
                <a:lnTo>
                  <a:pt x="204923" y="291026"/>
                </a:lnTo>
                <a:lnTo>
                  <a:pt x="207124" y="309194"/>
                </a:lnTo>
                <a:lnTo>
                  <a:pt x="204326" y="329544"/>
                </a:lnTo>
                <a:lnTo>
                  <a:pt x="194589" y="341725"/>
                </a:lnTo>
                <a:lnTo>
                  <a:pt x="175898" y="347638"/>
                </a:lnTo>
                <a:lnTo>
                  <a:pt x="146240" y="349186"/>
                </a:lnTo>
                <a:lnTo>
                  <a:pt x="124640" y="348971"/>
                </a:lnTo>
                <a:lnTo>
                  <a:pt x="96996" y="348365"/>
                </a:lnTo>
                <a:lnTo>
                  <a:pt x="59951" y="347423"/>
                </a:lnTo>
                <a:lnTo>
                  <a:pt x="10147" y="346202"/>
                </a:lnTo>
                <a:lnTo>
                  <a:pt x="4775" y="411861"/>
                </a:lnTo>
                <a:lnTo>
                  <a:pt x="49878" y="420077"/>
                </a:lnTo>
                <a:lnTo>
                  <a:pt x="89385" y="424768"/>
                </a:lnTo>
                <a:lnTo>
                  <a:pt x="146240" y="427380"/>
                </a:lnTo>
                <a:lnTo>
                  <a:pt x="205223" y="424023"/>
                </a:lnTo>
                <a:lnTo>
                  <a:pt x="248506" y="412558"/>
                </a:lnTo>
                <a:lnTo>
                  <a:pt x="277577" y="390893"/>
                </a:lnTo>
                <a:lnTo>
                  <a:pt x="293927" y="356936"/>
                </a:lnTo>
                <a:lnTo>
                  <a:pt x="299046" y="308597"/>
                </a:lnTo>
                <a:lnTo>
                  <a:pt x="294663" y="267504"/>
                </a:lnTo>
                <a:lnTo>
                  <a:pt x="280095" y="234134"/>
                </a:lnTo>
                <a:lnTo>
                  <a:pt x="253216" y="207702"/>
                </a:lnTo>
                <a:lnTo>
                  <a:pt x="211899" y="187426"/>
                </a:lnTo>
                <a:lnTo>
                  <a:pt x="133705" y="160566"/>
                </a:lnTo>
                <a:lnTo>
                  <a:pt x="113895" y="153039"/>
                </a:lnTo>
                <a:lnTo>
                  <a:pt x="100577" y="144225"/>
                </a:lnTo>
                <a:lnTo>
                  <a:pt x="93079" y="131942"/>
                </a:lnTo>
                <a:lnTo>
                  <a:pt x="90728" y="114007"/>
                </a:lnTo>
                <a:lnTo>
                  <a:pt x="93843" y="93274"/>
                </a:lnTo>
                <a:lnTo>
                  <a:pt x="104009" y="81999"/>
                </a:lnTo>
                <a:lnTo>
                  <a:pt x="122457" y="77326"/>
                </a:lnTo>
                <a:lnTo>
                  <a:pt x="150418" y="76403"/>
                </a:lnTo>
                <a:lnTo>
                  <a:pt x="184078" y="76515"/>
                </a:lnTo>
                <a:lnTo>
                  <a:pt x="218241" y="76850"/>
                </a:lnTo>
                <a:lnTo>
                  <a:pt x="250725" y="77410"/>
                </a:lnTo>
                <a:lnTo>
                  <a:pt x="279349" y="78193"/>
                </a:lnTo>
                <a:lnTo>
                  <a:pt x="285318" y="16116"/>
                </a:lnTo>
                <a:lnTo>
                  <a:pt x="250464" y="8058"/>
                </a:lnTo>
                <a:lnTo>
                  <a:pt x="215555" y="3133"/>
                </a:lnTo>
                <a:lnTo>
                  <a:pt x="181653" y="671"/>
                </a:lnTo>
                <a:lnTo>
                  <a:pt x="149821" y="0"/>
                </a:lnTo>
                <a:lnTo>
                  <a:pt x="93441" y="2803"/>
                </a:lnTo>
                <a:lnTo>
                  <a:pt x="51185" y="12969"/>
                </a:lnTo>
                <a:lnTo>
                  <a:pt x="22137" y="33135"/>
                </a:lnTo>
                <a:lnTo>
                  <a:pt x="5381" y="65935"/>
                </a:lnTo>
                <a:lnTo>
                  <a:pt x="0" y="114007"/>
                </a:lnTo>
                <a:lnTo>
                  <a:pt x="4523" y="155343"/>
                </a:lnTo>
                <a:lnTo>
                  <a:pt x="19175" y="188620"/>
                </a:lnTo>
                <a:lnTo>
                  <a:pt x="45578" y="214734"/>
                </a:lnTo>
                <a:lnTo>
                  <a:pt x="85356" y="234581"/>
                </a:lnTo>
                <a:lnTo>
                  <a:pt x="168325" y="263829"/>
                </a:lnTo>
                <a:close/>
              </a:path>
            </a:pathLst>
          </a:custGeom>
          <a:ln w="12700">
            <a:solidFill>
              <a:srgbClr val="FFFFFF"/>
            </a:solidFill>
          </a:ln>
        </p:spPr>
        <p:txBody>
          <a:bodyPr wrap="square" lIns="0" tIns="0" rIns="0" bIns="0" rtlCol="0"/>
          <a:lstStyle/>
          <a:p>
            <a:endParaRPr dirty="0"/>
          </a:p>
        </p:txBody>
      </p:sp>
      <p:sp>
        <p:nvSpPr>
          <p:cNvPr id="35" name="object 35"/>
          <p:cNvSpPr/>
          <p:nvPr/>
        </p:nvSpPr>
        <p:spPr>
          <a:xfrm>
            <a:off x="1160183" y="977976"/>
            <a:ext cx="329565" cy="419734"/>
          </a:xfrm>
          <a:custGeom>
            <a:avLst/>
            <a:gdLst/>
            <a:ahLst/>
            <a:cxnLst/>
            <a:rect l="l" t="t" r="r" b="b"/>
            <a:pathLst>
              <a:path w="329565" h="419734">
                <a:moveTo>
                  <a:pt x="329488" y="0"/>
                </a:moveTo>
                <a:lnTo>
                  <a:pt x="238163" y="0"/>
                </a:lnTo>
                <a:lnTo>
                  <a:pt x="238163" y="247713"/>
                </a:lnTo>
                <a:lnTo>
                  <a:pt x="234413" y="295083"/>
                </a:lnTo>
                <a:lnTo>
                  <a:pt x="222046" y="325385"/>
                </a:lnTo>
                <a:lnTo>
                  <a:pt x="199383" y="341473"/>
                </a:lnTo>
                <a:lnTo>
                  <a:pt x="164744" y="346202"/>
                </a:lnTo>
                <a:lnTo>
                  <a:pt x="129508" y="341473"/>
                </a:lnTo>
                <a:lnTo>
                  <a:pt x="106695" y="325385"/>
                </a:lnTo>
                <a:lnTo>
                  <a:pt x="94403" y="295083"/>
                </a:lnTo>
                <a:lnTo>
                  <a:pt x="90728" y="247713"/>
                </a:lnTo>
                <a:lnTo>
                  <a:pt x="90728" y="0"/>
                </a:lnTo>
                <a:lnTo>
                  <a:pt x="0" y="0"/>
                </a:lnTo>
                <a:lnTo>
                  <a:pt x="0" y="247713"/>
                </a:lnTo>
                <a:lnTo>
                  <a:pt x="3890" y="304178"/>
                </a:lnTo>
                <a:lnTo>
                  <a:pt x="16204" y="348257"/>
                </a:lnTo>
                <a:lnTo>
                  <a:pt x="37903" y="380896"/>
                </a:lnTo>
                <a:lnTo>
                  <a:pt x="69947" y="403040"/>
                </a:lnTo>
                <a:lnTo>
                  <a:pt x="113300" y="415633"/>
                </a:lnTo>
                <a:lnTo>
                  <a:pt x="168922" y="419620"/>
                </a:lnTo>
                <a:lnTo>
                  <a:pt x="221646" y="415633"/>
                </a:lnTo>
                <a:lnTo>
                  <a:pt x="262812" y="403040"/>
                </a:lnTo>
                <a:lnTo>
                  <a:pt x="313991" y="348257"/>
                </a:lnTo>
                <a:lnTo>
                  <a:pt x="325760" y="304178"/>
                </a:lnTo>
                <a:lnTo>
                  <a:pt x="329488" y="247713"/>
                </a:lnTo>
                <a:lnTo>
                  <a:pt x="329488" y="0"/>
                </a:lnTo>
                <a:close/>
              </a:path>
            </a:pathLst>
          </a:custGeom>
          <a:ln w="12700">
            <a:solidFill>
              <a:srgbClr val="FFFFFF"/>
            </a:solidFill>
          </a:ln>
        </p:spPr>
        <p:txBody>
          <a:bodyPr wrap="square" lIns="0" tIns="0" rIns="0" bIns="0" rtlCol="0"/>
          <a:lstStyle/>
          <a:p>
            <a:endParaRPr dirty="0"/>
          </a:p>
        </p:txBody>
      </p:sp>
      <p:sp>
        <p:nvSpPr>
          <p:cNvPr id="36" name="object 36"/>
          <p:cNvSpPr/>
          <p:nvPr/>
        </p:nvSpPr>
        <p:spPr>
          <a:xfrm>
            <a:off x="1561896" y="977976"/>
            <a:ext cx="476884" cy="412115"/>
          </a:xfrm>
          <a:custGeom>
            <a:avLst/>
            <a:gdLst/>
            <a:ahLst/>
            <a:cxnLst/>
            <a:rect l="l" t="t" r="r" b="b"/>
            <a:pathLst>
              <a:path w="476885" h="412115">
                <a:moveTo>
                  <a:pt x="338442" y="0"/>
                </a:moveTo>
                <a:lnTo>
                  <a:pt x="301434" y="29248"/>
                </a:lnTo>
                <a:lnTo>
                  <a:pt x="251891" y="234581"/>
                </a:lnTo>
                <a:lnTo>
                  <a:pt x="243749" y="278146"/>
                </a:lnTo>
                <a:lnTo>
                  <a:pt x="241147" y="292481"/>
                </a:lnTo>
                <a:lnTo>
                  <a:pt x="233387" y="292481"/>
                </a:lnTo>
                <a:lnTo>
                  <a:pt x="231121" y="278146"/>
                </a:lnTo>
                <a:lnTo>
                  <a:pt x="228687" y="263755"/>
                </a:lnTo>
                <a:lnTo>
                  <a:pt x="172504" y="29248"/>
                </a:lnTo>
                <a:lnTo>
                  <a:pt x="136690" y="0"/>
                </a:lnTo>
                <a:lnTo>
                  <a:pt x="48945" y="0"/>
                </a:lnTo>
                <a:lnTo>
                  <a:pt x="14922" y="34023"/>
                </a:lnTo>
                <a:lnTo>
                  <a:pt x="0" y="411861"/>
                </a:lnTo>
                <a:lnTo>
                  <a:pt x="85953" y="411861"/>
                </a:lnTo>
                <a:lnTo>
                  <a:pt x="97891" y="71031"/>
                </a:lnTo>
                <a:lnTo>
                  <a:pt x="108038" y="71031"/>
                </a:lnTo>
                <a:lnTo>
                  <a:pt x="170713" y="325907"/>
                </a:lnTo>
                <a:lnTo>
                  <a:pt x="207721" y="355155"/>
                </a:lnTo>
                <a:lnTo>
                  <a:pt x="267411" y="355155"/>
                </a:lnTo>
                <a:lnTo>
                  <a:pt x="304419" y="325907"/>
                </a:lnTo>
                <a:lnTo>
                  <a:pt x="366496" y="71031"/>
                </a:lnTo>
                <a:lnTo>
                  <a:pt x="376643" y="71031"/>
                </a:lnTo>
                <a:lnTo>
                  <a:pt x="390372" y="411861"/>
                </a:lnTo>
                <a:lnTo>
                  <a:pt x="476326" y="411861"/>
                </a:lnTo>
                <a:lnTo>
                  <a:pt x="460209" y="34023"/>
                </a:lnTo>
                <a:lnTo>
                  <a:pt x="426186" y="0"/>
                </a:lnTo>
                <a:lnTo>
                  <a:pt x="338442" y="0"/>
                </a:lnTo>
                <a:close/>
              </a:path>
            </a:pathLst>
          </a:custGeom>
          <a:ln w="12700">
            <a:solidFill>
              <a:srgbClr val="FFFFFF"/>
            </a:solidFill>
          </a:ln>
        </p:spPr>
        <p:txBody>
          <a:bodyPr wrap="square" lIns="0" tIns="0" rIns="0" bIns="0" rtlCol="0"/>
          <a:lstStyle/>
          <a:p>
            <a:endParaRPr dirty="0"/>
          </a:p>
        </p:txBody>
      </p:sp>
      <p:sp>
        <p:nvSpPr>
          <p:cNvPr id="37" name="object 37"/>
          <p:cNvSpPr/>
          <p:nvPr/>
        </p:nvSpPr>
        <p:spPr>
          <a:xfrm>
            <a:off x="2105672" y="977976"/>
            <a:ext cx="476884" cy="412115"/>
          </a:xfrm>
          <a:custGeom>
            <a:avLst/>
            <a:gdLst/>
            <a:ahLst/>
            <a:cxnLst/>
            <a:rect l="l" t="t" r="r" b="b"/>
            <a:pathLst>
              <a:path w="476885" h="412115">
                <a:moveTo>
                  <a:pt x="338442" y="0"/>
                </a:moveTo>
                <a:lnTo>
                  <a:pt x="301434" y="29248"/>
                </a:lnTo>
                <a:lnTo>
                  <a:pt x="251891" y="234581"/>
                </a:lnTo>
                <a:lnTo>
                  <a:pt x="243749" y="278146"/>
                </a:lnTo>
                <a:lnTo>
                  <a:pt x="241147" y="292481"/>
                </a:lnTo>
                <a:lnTo>
                  <a:pt x="233387" y="292481"/>
                </a:lnTo>
                <a:lnTo>
                  <a:pt x="231121" y="278146"/>
                </a:lnTo>
                <a:lnTo>
                  <a:pt x="228687" y="263755"/>
                </a:lnTo>
                <a:lnTo>
                  <a:pt x="172504" y="29248"/>
                </a:lnTo>
                <a:lnTo>
                  <a:pt x="136690" y="0"/>
                </a:lnTo>
                <a:lnTo>
                  <a:pt x="48945" y="0"/>
                </a:lnTo>
                <a:lnTo>
                  <a:pt x="14922" y="34023"/>
                </a:lnTo>
                <a:lnTo>
                  <a:pt x="0" y="411861"/>
                </a:lnTo>
                <a:lnTo>
                  <a:pt x="85953" y="411861"/>
                </a:lnTo>
                <a:lnTo>
                  <a:pt x="97891" y="71031"/>
                </a:lnTo>
                <a:lnTo>
                  <a:pt x="108038" y="71031"/>
                </a:lnTo>
                <a:lnTo>
                  <a:pt x="170713" y="325907"/>
                </a:lnTo>
                <a:lnTo>
                  <a:pt x="207721" y="355155"/>
                </a:lnTo>
                <a:lnTo>
                  <a:pt x="267411" y="355155"/>
                </a:lnTo>
                <a:lnTo>
                  <a:pt x="304419" y="325907"/>
                </a:lnTo>
                <a:lnTo>
                  <a:pt x="366496" y="71031"/>
                </a:lnTo>
                <a:lnTo>
                  <a:pt x="376643" y="71031"/>
                </a:lnTo>
                <a:lnTo>
                  <a:pt x="390372" y="411861"/>
                </a:lnTo>
                <a:lnTo>
                  <a:pt x="476326" y="411861"/>
                </a:lnTo>
                <a:lnTo>
                  <a:pt x="460209" y="34023"/>
                </a:lnTo>
                <a:lnTo>
                  <a:pt x="426186" y="0"/>
                </a:lnTo>
                <a:lnTo>
                  <a:pt x="338442" y="0"/>
                </a:lnTo>
                <a:close/>
              </a:path>
            </a:pathLst>
          </a:custGeom>
          <a:ln w="12700">
            <a:solidFill>
              <a:srgbClr val="FFFFFF"/>
            </a:solidFill>
          </a:ln>
        </p:spPr>
        <p:txBody>
          <a:bodyPr wrap="square" lIns="0" tIns="0" rIns="0" bIns="0" rtlCol="0"/>
          <a:lstStyle/>
          <a:p>
            <a:endParaRPr dirty="0"/>
          </a:p>
        </p:txBody>
      </p:sp>
      <p:sp>
        <p:nvSpPr>
          <p:cNvPr id="38" name="object 38"/>
          <p:cNvSpPr/>
          <p:nvPr/>
        </p:nvSpPr>
        <p:spPr>
          <a:xfrm>
            <a:off x="2616022" y="977976"/>
            <a:ext cx="387350" cy="412115"/>
          </a:xfrm>
          <a:custGeom>
            <a:avLst/>
            <a:gdLst/>
            <a:ahLst/>
            <a:cxnLst/>
            <a:rect l="l" t="t" r="r" b="b"/>
            <a:pathLst>
              <a:path w="387350" h="412115">
                <a:moveTo>
                  <a:pt x="264426" y="303822"/>
                </a:moveTo>
                <a:lnTo>
                  <a:pt x="294271" y="411861"/>
                </a:lnTo>
                <a:lnTo>
                  <a:pt x="386791" y="411861"/>
                </a:lnTo>
                <a:lnTo>
                  <a:pt x="268008" y="23876"/>
                </a:lnTo>
                <a:lnTo>
                  <a:pt x="236372" y="0"/>
                </a:lnTo>
                <a:lnTo>
                  <a:pt x="150418" y="0"/>
                </a:lnTo>
                <a:lnTo>
                  <a:pt x="118783" y="23876"/>
                </a:lnTo>
                <a:lnTo>
                  <a:pt x="0" y="411861"/>
                </a:lnTo>
                <a:lnTo>
                  <a:pt x="93116" y="411861"/>
                </a:lnTo>
                <a:lnTo>
                  <a:pt x="122961" y="303822"/>
                </a:lnTo>
                <a:lnTo>
                  <a:pt x="264426" y="303822"/>
                </a:lnTo>
                <a:close/>
              </a:path>
            </a:pathLst>
          </a:custGeom>
          <a:ln w="12700">
            <a:solidFill>
              <a:srgbClr val="FFFFFF"/>
            </a:solidFill>
          </a:ln>
        </p:spPr>
        <p:txBody>
          <a:bodyPr wrap="square" lIns="0" tIns="0" rIns="0" bIns="0" rtlCol="0"/>
          <a:lstStyle/>
          <a:p>
            <a:endParaRPr dirty="0"/>
          </a:p>
        </p:txBody>
      </p:sp>
      <p:sp>
        <p:nvSpPr>
          <p:cNvPr id="39" name="object 39"/>
          <p:cNvSpPr/>
          <p:nvPr/>
        </p:nvSpPr>
        <p:spPr>
          <a:xfrm>
            <a:off x="2758084" y="1046619"/>
            <a:ext cx="102870" cy="165100"/>
          </a:xfrm>
          <a:custGeom>
            <a:avLst/>
            <a:gdLst/>
            <a:ahLst/>
            <a:cxnLst/>
            <a:rect l="l" t="t" r="r" b="b"/>
            <a:pathLst>
              <a:path w="102869" h="165100">
                <a:moveTo>
                  <a:pt x="102666" y="164744"/>
                </a:moveTo>
                <a:lnTo>
                  <a:pt x="0" y="164744"/>
                </a:lnTo>
                <a:lnTo>
                  <a:pt x="34620" y="38798"/>
                </a:lnTo>
                <a:lnTo>
                  <a:pt x="36858" y="29210"/>
                </a:lnTo>
                <a:lnTo>
                  <a:pt x="39096" y="19399"/>
                </a:lnTo>
                <a:lnTo>
                  <a:pt x="41335" y="9587"/>
                </a:lnTo>
                <a:lnTo>
                  <a:pt x="43573" y="0"/>
                </a:lnTo>
                <a:lnTo>
                  <a:pt x="59689" y="0"/>
                </a:lnTo>
                <a:lnTo>
                  <a:pt x="61331" y="9587"/>
                </a:lnTo>
                <a:lnTo>
                  <a:pt x="63420" y="19399"/>
                </a:lnTo>
                <a:lnTo>
                  <a:pt x="65733" y="29210"/>
                </a:lnTo>
                <a:lnTo>
                  <a:pt x="68046" y="38798"/>
                </a:lnTo>
                <a:lnTo>
                  <a:pt x="102666" y="164744"/>
                </a:lnTo>
                <a:close/>
              </a:path>
            </a:pathLst>
          </a:custGeom>
          <a:ln w="12700">
            <a:solidFill>
              <a:srgbClr val="FFFFFF"/>
            </a:solidFill>
          </a:ln>
        </p:spPr>
        <p:txBody>
          <a:bodyPr wrap="square" lIns="0" tIns="0" rIns="0" bIns="0" rtlCol="0"/>
          <a:lstStyle/>
          <a:p>
            <a:endParaRPr dirty="0"/>
          </a:p>
        </p:txBody>
      </p:sp>
      <p:sp>
        <p:nvSpPr>
          <p:cNvPr id="40" name="object 40"/>
          <p:cNvSpPr/>
          <p:nvPr/>
        </p:nvSpPr>
        <p:spPr>
          <a:xfrm>
            <a:off x="3045180" y="972604"/>
            <a:ext cx="325120" cy="417830"/>
          </a:xfrm>
          <a:custGeom>
            <a:avLst/>
            <a:gdLst/>
            <a:ahLst/>
            <a:cxnLst/>
            <a:rect l="l" t="t" r="r" b="b"/>
            <a:pathLst>
              <a:path w="325120" h="417830">
                <a:moveTo>
                  <a:pt x="324713" y="417233"/>
                </a:moveTo>
                <a:lnTo>
                  <a:pt x="288899" y="288899"/>
                </a:lnTo>
                <a:lnTo>
                  <a:pt x="263904" y="243759"/>
                </a:lnTo>
                <a:lnTo>
                  <a:pt x="230403" y="226822"/>
                </a:lnTo>
                <a:lnTo>
                  <a:pt x="230403" y="223837"/>
                </a:lnTo>
                <a:lnTo>
                  <a:pt x="267392" y="213009"/>
                </a:lnTo>
                <a:lnTo>
                  <a:pt x="291734" y="191828"/>
                </a:lnTo>
                <a:lnTo>
                  <a:pt x="305109" y="161135"/>
                </a:lnTo>
                <a:lnTo>
                  <a:pt x="309194" y="121767"/>
                </a:lnTo>
                <a:lnTo>
                  <a:pt x="303678" y="72888"/>
                </a:lnTo>
                <a:lnTo>
                  <a:pt x="286559" y="38163"/>
                </a:lnTo>
                <a:lnTo>
                  <a:pt x="256977" y="15700"/>
                </a:lnTo>
                <a:lnTo>
                  <a:pt x="214072" y="3610"/>
                </a:lnTo>
                <a:lnTo>
                  <a:pt x="156984" y="0"/>
                </a:lnTo>
                <a:lnTo>
                  <a:pt x="108197" y="167"/>
                </a:lnTo>
                <a:lnTo>
                  <a:pt x="69315" y="895"/>
                </a:lnTo>
                <a:lnTo>
                  <a:pt x="35021" y="2518"/>
                </a:lnTo>
                <a:lnTo>
                  <a:pt x="0" y="5372"/>
                </a:lnTo>
                <a:lnTo>
                  <a:pt x="0" y="417233"/>
                </a:lnTo>
                <a:lnTo>
                  <a:pt x="89535" y="417233"/>
                </a:lnTo>
                <a:lnTo>
                  <a:pt x="89535" y="256070"/>
                </a:lnTo>
                <a:lnTo>
                  <a:pt x="153403" y="256667"/>
                </a:lnTo>
                <a:lnTo>
                  <a:pt x="190840" y="274797"/>
                </a:lnTo>
                <a:lnTo>
                  <a:pt x="228612" y="417233"/>
                </a:lnTo>
                <a:lnTo>
                  <a:pt x="324713" y="417233"/>
                </a:lnTo>
                <a:close/>
              </a:path>
            </a:pathLst>
          </a:custGeom>
          <a:ln w="12700">
            <a:solidFill>
              <a:srgbClr val="FFFFFF"/>
            </a:solidFill>
          </a:ln>
        </p:spPr>
        <p:txBody>
          <a:bodyPr wrap="square" lIns="0" tIns="0" rIns="0" bIns="0" rtlCol="0"/>
          <a:lstStyle/>
          <a:p>
            <a:endParaRPr dirty="0"/>
          </a:p>
        </p:txBody>
      </p:sp>
      <p:sp>
        <p:nvSpPr>
          <p:cNvPr id="41" name="object 41"/>
          <p:cNvSpPr/>
          <p:nvPr/>
        </p:nvSpPr>
        <p:spPr>
          <a:xfrm>
            <a:off x="3134715" y="1042441"/>
            <a:ext cx="128270" cy="116839"/>
          </a:xfrm>
          <a:custGeom>
            <a:avLst/>
            <a:gdLst/>
            <a:ahLst/>
            <a:cxnLst/>
            <a:rect l="l" t="t" r="r" b="b"/>
            <a:pathLst>
              <a:path w="128270" h="116840">
                <a:moveTo>
                  <a:pt x="0" y="116395"/>
                </a:moveTo>
                <a:lnTo>
                  <a:pt x="0" y="596"/>
                </a:lnTo>
                <a:lnTo>
                  <a:pt x="65659" y="0"/>
                </a:lnTo>
                <a:lnTo>
                  <a:pt x="95504" y="2583"/>
                </a:lnTo>
                <a:lnTo>
                  <a:pt x="114604" y="11714"/>
                </a:lnTo>
                <a:lnTo>
                  <a:pt x="124752" y="29462"/>
                </a:lnTo>
                <a:lnTo>
                  <a:pt x="127736" y="57899"/>
                </a:lnTo>
                <a:lnTo>
                  <a:pt x="124752" y="86177"/>
                </a:lnTo>
                <a:lnTo>
                  <a:pt x="114604" y="104159"/>
                </a:lnTo>
                <a:lnTo>
                  <a:pt x="95504" y="113634"/>
                </a:lnTo>
                <a:lnTo>
                  <a:pt x="65659" y="116395"/>
                </a:lnTo>
                <a:lnTo>
                  <a:pt x="0" y="116395"/>
                </a:lnTo>
                <a:close/>
              </a:path>
            </a:pathLst>
          </a:custGeom>
          <a:ln w="12700">
            <a:solidFill>
              <a:srgbClr val="FFFFFF"/>
            </a:solidFill>
          </a:ln>
        </p:spPr>
        <p:txBody>
          <a:bodyPr wrap="square" lIns="0" tIns="0" rIns="0" bIns="0" rtlCol="0"/>
          <a:lstStyle/>
          <a:p>
            <a:endParaRPr dirty="0"/>
          </a:p>
        </p:txBody>
      </p:sp>
      <p:sp>
        <p:nvSpPr>
          <p:cNvPr id="42" name="object 42"/>
          <p:cNvSpPr/>
          <p:nvPr/>
        </p:nvSpPr>
        <p:spPr>
          <a:xfrm>
            <a:off x="3377653" y="977976"/>
            <a:ext cx="362585" cy="412115"/>
          </a:xfrm>
          <a:custGeom>
            <a:avLst/>
            <a:gdLst/>
            <a:ahLst/>
            <a:cxnLst/>
            <a:rect l="l" t="t" r="r" b="b"/>
            <a:pathLst>
              <a:path w="362585" h="412115">
                <a:moveTo>
                  <a:pt x="227418" y="275767"/>
                </a:moveTo>
                <a:lnTo>
                  <a:pt x="362318" y="0"/>
                </a:lnTo>
                <a:lnTo>
                  <a:pt x="268604" y="0"/>
                </a:lnTo>
                <a:lnTo>
                  <a:pt x="199961" y="151015"/>
                </a:lnTo>
                <a:lnTo>
                  <a:pt x="187958" y="190047"/>
                </a:lnTo>
                <a:lnTo>
                  <a:pt x="185038" y="202945"/>
                </a:lnTo>
                <a:lnTo>
                  <a:pt x="179069" y="202945"/>
                </a:lnTo>
                <a:lnTo>
                  <a:pt x="168409" y="163578"/>
                </a:lnTo>
                <a:lnTo>
                  <a:pt x="94907" y="0"/>
                </a:lnTo>
                <a:lnTo>
                  <a:pt x="0" y="0"/>
                </a:lnTo>
                <a:lnTo>
                  <a:pt x="136093" y="275767"/>
                </a:lnTo>
                <a:lnTo>
                  <a:pt x="136093" y="411861"/>
                </a:lnTo>
                <a:lnTo>
                  <a:pt x="227418" y="411861"/>
                </a:lnTo>
                <a:lnTo>
                  <a:pt x="227418" y="275767"/>
                </a:lnTo>
                <a:close/>
              </a:path>
            </a:pathLst>
          </a:custGeom>
          <a:ln w="12699">
            <a:solidFill>
              <a:srgbClr val="FFFFFF"/>
            </a:solidFill>
          </a:ln>
        </p:spPr>
        <p:txBody>
          <a:bodyPr wrap="square" lIns="0" tIns="0" rIns="0" bIns="0" rtlCol="0"/>
          <a:lstStyle/>
          <a:p>
            <a:endParaRPr dirty="0"/>
          </a:p>
        </p:txBody>
      </p:sp>
      <p:sp>
        <p:nvSpPr>
          <p:cNvPr id="43" name="object 43"/>
          <p:cNvSpPr txBox="1"/>
          <p:nvPr/>
        </p:nvSpPr>
        <p:spPr>
          <a:xfrm>
            <a:off x="719333" y="1802041"/>
            <a:ext cx="5337810" cy="1877437"/>
          </a:xfrm>
          <a:prstGeom prst="rect">
            <a:avLst/>
          </a:prstGeom>
        </p:spPr>
        <p:txBody>
          <a:bodyPr vert="horz" wrap="square" lIns="0" tIns="0" rIns="0" bIns="0" rtlCol="0">
            <a:spAutoFit/>
          </a:bodyPr>
          <a:lstStyle/>
          <a:p>
            <a:pPr marL="289560" indent="-241300">
              <a:lnSpc>
                <a:spcPct val="100000"/>
              </a:lnSpc>
              <a:buChar char="•"/>
              <a:tabLst>
                <a:tab pos="289560" algn="l"/>
                <a:tab pos="290195" algn="l"/>
              </a:tabLst>
            </a:pPr>
            <a:r>
              <a:rPr sz="1600" spc="85" dirty="0">
                <a:solidFill>
                  <a:srgbClr val="FFFFFF"/>
                </a:solidFill>
                <a:latin typeface="Calibri"/>
                <a:cs typeface="Calibri"/>
              </a:rPr>
              <a:t>Resume.</a:t>
            </a:r>
            <a:endParaRPr sz="1600" dirty="0">
              <a:latin typeface="Calibri"/>
              <a:cs typeface="Calibri"/>
            </a:endParaRPr>
          </a:p>
          <a:p>
            <a:pPr marL="289560" indent="-241300">
              <a:lnSpc>
                <a:spcPct val="100000"/>
              </a:lnSpc>
              <a:spcBef>
                <a:spcPts val="180"/>
              </a:spcBef>
              <a:buChar char="•"/>
              <a:tabLst>
                <a:tab pos="289560" algn="l"/>
                <a:tab pos="290195" algn="l"/>
              </a:tabLst>
            </a:pPr>
            <a:r>
              <a:rPr sz="1600" spc="100" dirty="0">
                <a:solidFill>
                  <a:srgbClr val="FFFFFF"/>
                </a:solidFill>
                <a:latin typeface="Calibri"/>
                <a:cs typeface="Calibri"/>
              </a:rPr>
              <a:t>The</a:t>
            </a:r>
            <a:r>
              <a:rPr sz="1600" spc="-60" dirty="0">
                <a:solidFill>
                  <a:srgbClr val="FFFFFF"/>
                </a:solidFill>
                <a:latin typeface="Calibri"/>
                <a:cs typeface="Calibri"/>
              </a:rPr>
              <a:t> </a:t>
            </a:r>
            <a:r>
              <a:rPr sz="1600" spc="65" dirty="0">
                <a:solidFill>
                  <a:srgbClr val="FFFFFF"/>
                </a:solidFill>
                <a:latin typeface="Calibri"/>
                <a:cs typeface="Calibri"/>
              </a:rPr>
              <a:t>concept.</a:t>
            </a:r>
            <a:endParaRPr sz="1600" dirty="0">
              <a:latin typeface="Calibri"/>
              <a:cs typeface="Calibri"/>
            </a:endParaRPr>
          </a:p>
          <a:p>
            <a:pPr marL="289560" indent="-241300">
              <a:lnSpc>
                <a:spcPct val="100000"/>
              </a:lnSpc>
              <a:spcBef>
                <a:spcPts val="180"/>
              </a:spcBef>
              <a:buChar char="•"/>
              <a:tabLst>
                <a:tab pos="289560" algn="l"/>
                <a:tab pos="290195" algn="l"/>
              </a:tabLst>
            </a:pPr>
            <a:r>
              <a:rPr sz="1600" spc="100" dirty="0">
                <a:solidFill>
                  <a:srgbClr val="FFFFFF"/>
                </a:solidFill>
                <a:latin typeface="Calibri"/>
                <a:cs typeface="Calibri"/>
              </a:rPr>
              <a:t>The</a:t>
            </a:r>
            <a:r>
              <a:rPr sz="1600" spc="-90" dirty="0">
                <a:solidFill>
                  <a:srgbClr val="FFFFFF"/>
                </a:solidFill>
                <a:latin typeface="Calibri"/>
                <a:cs typeface="Calibri"/>
              </a:rPr>
              <a:t> </a:t>
            </a:r>
            <a:r>
              <a:rPr sz="1600" spc="85" dirty="0">
                <a:solidFill>
                  <a:srgbClr val="FFFFFF"/>
                </a:solidFill>
                <a:latin typeface="Calibri"/>
                <a:cs typeface="Calibri"/>
              </a:rPr>
              <a:t>Background.</a:t>
            </a:r>
            <a:endParaRPr sz="1600" dirty="0">
              <a:latin typeface="Calibri"/>
              <a:cs typeface="Calibri"/>
            </a:endParaRPr>
          </a:p>
          <a:p>
            <a:pPr marL="289560" indent="-241300">
              <a:lnSpc>
                <a:spcPct val="100000"/>
              </a:lnSpc>
              <a:spcBef>
                <a:spcPts val="180"/>
              </a:spcBef>
              <a:buChar char="•"/>
              <a:tabLst>
                <a:tab pos="289560" algn="l"/>
                <a:tab pos="290195" algn="l"/>
              </a:tabLst>
            </a:pPr>
            <a:r>
              <a:rPr sz="1600" spc="100" dirty="0">
                <a:solidFill>
                  <a:srgbClr val="FFFFFF"/>
                </a:solidFill>
                <a:latin typeface="Calibri"/>
                <a:cs typeface="Calibri"/>
              </a:rPr>
              <a:t>The </a:t>
            </a:r>
            <a:r>
              <a:rPr sz="1600" spc="85" dirty="0">
                <a:solidFill>
                  <a:srgbClr val="FFFFFF"/>
                </a:solidFill>
                <a:latin typeface="Calibri"/>
                <a:cs typeface="Calibri"/>
              </a:rPr>
              <a:t>achievements.</a:t>
            </a:r>
            <a:r>
              <a:rPr sz="1600" spc="-160" dirty="0">
                <a:solidFill>
                  <a:srgbClr val="FFFFFF"/>
                </a:solidFill>
                <a:latin typeface="Calibri"/>
                <a:cs typeface="Calibri"/>
              </a:rPr>
              <a:t> </a:t>
            </a:r>
            <a:r>
              <a:rPr sz="1600" spc="105" dirty="0">
                <a:solidFill>
                  <a:srgbClr val="FFFFFF"/>
                </a:solidFill>
                <a:latin typeface="Calibri"/>
                <a:cs typeface="Calibri"/>
              </a:rPr>
              <a:t>2000-2016</a:t>
            </a:r>
            <a:endParaRPr sz="1600" dirty="0">
              <a:latin typeface="Calibri"/>
              <a:cs typeface="Calibri"/>
            </a:endParaRPr>
          </a:p>
          <a:p>
            <a:pPr marL="289560" indent="-241300">
              <a:lnSpc>
                <a:spcPct val="100000"/>
              </a:lnSpc>
              <a:spcBef>
                <a:spcPts val="180"/>
              </a:spcBef>
              <a:buChar char="•"/>
              <a:tabLst>
                <a:tab pos="289560" algn="l"/>
                <a:tab pos="290195" algn="l"/>
              </a:tabLst>
            </a:pPr>
            <a:r>
              <a:rPr sz="1600" spc="95" dirty="0">
                <a:solidFill>
                  <a:srgbClr val="FFFFFF"/>
                </a:solidFill>
                <a:latin typeface="Calibri"/>
                <a:cs typeface="Calibri"/>
              </a:rPr>
              <a:t>Dark</a:t>
            </a:r>
            <a:r>
              <a:rPr sz="1600" spc="-30" dirty="0">
                <a:solidFill>
                  <a:srgbClr val="FFFFFF"/>
                </a:solidFill>
                <a:latin typeface="Calibri"/>
                <a:cs typeface="Calibri"/>
              </a:rPr>
              <a:t> </a:t>
            </a:r>
            <a:r>
              <a:rPr sz="1600" spc="130" dirty="0">
                <a:solidFill>
                  <a:srgbClr val="FFFFFF"/>
                </a:solidFill>
                <a:latin typeface="Calibri"/>
                <a:cs typeface="Calibri"/>
              </a:rPr>
              <a:t>snow</a:t>
            </a:r>
            <a:r>
              <a:rPr sz="1600" spc="-45" dirty="0">
                <a:solidFill>
                  <a:srgbClr val="FFFFFF"/>
                </a:solidFill>
                <a:latin typeface="Calibri"/>
                <a:cs typeface="Calibri"/>
              </a:rPr>
              <a:t> </a:t>
            </a:r>
            <a:r>
              <a:rPr sz="1600" spc="65" dirty="0" smtClean="0">
                <a:solidFill>
                  <a:srgbClr val="FFFFFF"/>
                </a:solidFill>
                <a:latin typeface="Calibri"/>
                <a:cs typeface="Calibri"/>
              </a:rPr>
              <a:t>Greenland</a:t>
            </a:r>
            <a:r>
              <a:rPr sz="1600" spc="-15" dirty="0" smtClean="0">
                <a:solidFill>
                  <a:srgbClr val="FFFFFF"/>
                </a:solidFill>
                <a:latin typeface="Calibri"/>
                <a:cs typeface="Calibri"/>
              </a:rPr>
              <a:t> </a:t>
            </a:r>
            <a:r>
              <a:rPr sz="1600" spc="60" dirty="0">
                <a:solidFill>
                  <a:srgbClr val="FFFFFF"/>
                </a:solidFill>
                <a:latin typeface="Calibri"/>
                <a:cs typeface="Calibri"/>
              </a:rPr>
              <a:t>Ice</a:t>
            </a:r>
            <a:r>
              <a:rPr sz="1600" spc="-15" dirty="0">
                <a:solidFill>
                  <a:srgbClr val="FFFFFF"/>
                </a:solidFill>
                <a:latin typeface="Calibri"/>
                <a:cs typeface="Calibri"/>
              </a:rPr>
              <a:t> </a:t>
            </a:r>
            <a:r>
              <a:rPr sz="1600" spc="95" dirty="0">
                <a:solidFill>
                  <a:srgbClr val="FFFFFF"/>
                </a:solidFill>
                <a:latin typeface="Calibri"/>
                <a:cs typeface="Calibri"/>
              </a:rPr>
              <a:t>Sheet</a:t>
            </a:r>
            <a:r>
              <a:rPr sz="1600" spc="-15" dirty="0">
                <a:solidFill>
                  <a:srgbClr val="FFFFFF"/>
                </a:solidFill>
                <a:latin typeface="Calibri"/>
                <a:cs typeface="Calibri"/>
              </a:rPr>
              <a:t> </a:t>
            </a:r>
            <a:r>
              <a:rPr sz="1600" spc="85" dirty="0">
                <a:solidFill>
                  <a:srgbClr val="FFFFFF"/>
                </a:solidFill>
                <a:latin typeface="Calibri"/>
                <a:cs typeface="Calibri"/>
              </a:rPr>
              <a:t>Circumnavigation</a:t>
            </a:r>
            <a:r>
              <a:rPr sz="1600" spc="-15" dirty="0">
                <a:solidFill>
                  <a:srgbClr val="FFFFFF"/>
                </a:solidFill>
                <a:latin typeface="Calibri"/>
                <a:cs typeface="Calibri"/>
              </a:rPr>
              <a:t> </a:t>
            </a:r>
            <a:r>
              <a:rPr sz="1600" spc="-5" dirty="0" smtClean="0">
                <a:solidFill>
                  <a:srgbClr val="FFFFFF"/>
                </a:solidFill>
                <a:latin typeface="Calibri"/>
                <a:cs typeface="Calibri"/>
              </a:rPr>
              <a:t>201</a:t>
            </a:r>
            <a:r>
              <a:rPr lang="es-ES" sz="1600" spc="-5" dirty="0" smtClean="0">
                <a:solidFill>
                  <a:srgbClr val="FFFFFF"/>
                </a:solidFill>
                <a:latin typeface="Calibri"/>
                <a:cs typeface="Calibri"/>
              </a:rPr>
              <a:t>8</a:t>
            </a:r>
            <a:r>
              <a:rPr sz="1600" spc="-5" dirty="0" smtClean="0">
                <a:solidFill>
                  <a:srgbClr val="FFFFFF"/>
                </a:solidFill>
                <a:latin typeface="Calibri"/>
                <a:cs typeface="Calibri"/>
              </a:rPr>
              <a:t>.</a:t>
            </a:r>
            <a:endParaRPr sz="1600" dirty="0">
              <a:latin typeface="Calibri"/>
              <a:cs typeface="Calibri"/>
            </a:endParaRPr>
          </a:p>
          <a:p>
            <a:pPr marL="289560" indent="-241300">
              <a:lnSpc>
                <a:spcPct val="100000"/>
              </a:lnSpc>
              <a:spcBef>
                <a:spcPts val="180"/>
              </a:spcBef>
              <a:buChar char="•"/>
              <a:tabLst>
                <a:tab pos="289560" algn="l"/>
                <a:tab pos="290195" algn="l"/>
              </a:tabLst>
            </a:pPr>
            <a:r>
              <a:rPr sz="1600" spc="105" dirty="0">
                <a:solidFill>
                  <a:srgbClr val="FFFFFF"/>
                </a:solidFill>
                <a:latin typeface="Calibri"/>
                <a:cs typeface="Calibri"/>
              </a:rPr>
              <a:t>Why</a:t>
            </a:r>
            <a:r>
              <a:rPr sz="1600" spc="-75" dirty="0">
                <a:solidFill>
                  <a:srgbClr val="FFFFFF"/>
                </a:solidFill>
                <a:latin typeface="Calibri"/>
                <a:cs typeface="Calibri"/>
              </a:rPr>
              <a:t> </a:t>
            </a:r>
            <a:r>
              <a:rPr sz="1600" spc="85" dirty="0">
                <a:solidFill>
                  <a:srgbClr val="FFFFFF"/>
                </a:solidFill>
                <a:latin typeface="Calibri"/>
                <a:cs typeface="Calibri"/>
              </a:rPr>
              <a:t>Antarctica</a:t>
            </a:r>
            <a:r>
              <a:rPr sz="1600" spc="-20" dirty="0">
                <a:solidFill>
                  <a:srgbClr val="FFFFFF"/>
                </a:solidFill>
                <a:latin typeface="Calibri"/>
                <a:cs typeface="Calibri"/>
              </a:rPr>
              <a:t> </a:t>
            </a:r>
            <a:r>
              <a:rPr sz="1600" spc="90" dirty="0">
                <a:solidFill>
                  <a:srgbClr val="FFFFFF"/>
                </a:solidFill>
                <a:latin typeface="Calibri"/>
                <a:cs typeface="Calibri"/>
              </a:rPr>
              <a:t>Windsled</a:t>
            </a:r>
            <a:r>
              <a:rPr sz="1600" dirty="0">
                <a:solidFill>
                  <a:srgbClr val="FFFFFF"/>
                </a:solidFill>
                <a:latin typeface="Calibri"/>
                <a:cs typeface="Calibri"/>
              </a:rPr>
              <a:t> </a:t>
            </a:r>
            <a:r>
              <a:rPr sz="1600" spc="85" dirty="0">
                <a:solidFill>
                  <a:srgbClr val="FFFFFF"/>
                </a:solidFill>
                <a:latin typeface="Calibri"/>
                <a:cs typeface="Calibri"/>
              </a:rPr>
              <a:t>Circumnavigation</a:t>
            </a:r>
            <a:r>
              <a:rPr sz="1600" dirty="0">
                <a:solidFill>
                  <a:srgbClr val="FFFFFF"/>
                </a:solidFill>
                <a:latin typeface="Calibri"/>
                <a:cs typeface="Calibri"/>
              </a:rPr>
              <a:t> </a:t>
            </a:r>
            <a:r>
              <a:rPr sz="1600" spc="20" dirty="0" smtClean="0">
                <a:solidFill>
                  <a:srgbClr val="FFFFFF"/>
                </a:solidFill>
                <a:latin typeface="Calibri"/>
                <a:cs typeface="Calibri"/>
              </a:rPr>
              <a:t>201</a:t>
            </a:r>
            <a:r>
              <a:rPr lang="es-ES" sz="1600" spc="20" dirty="0" smtClean="0">
                <a:solidFill>
                  <a:srgbClr val="FFFFFF"/>
                </a:solidFill>
                <a:latin typeface="Calibri"/>
                <a:cs typeface="Calibri"/>
              </a:rPr>
              <a:t>8</a:t>
            </a:r>
            <a:r>
              <a:rPr sz="1600" spc="20" dirty="0" smtClean="0">
                <a:solidFill>
                  <a:srgbClr val="FFFFFF"/>
                </a:solidFill>
                <a:latin typeface="Calibri"/>
                <a:cs typeface="Calibri"/>
              </a:rPr>
              <a:t>-1</a:t>
            </a:r>
            <a:r>
              <a:rPr lang="es-ES" sz="1600" spc="20" dirty="0" smtClean="0">
                <a:solidFill>
                  <a:srgbClr val="FFFFFF"/>
                </a:solidFill>
                <a:latin typeface="Calibri"/>
                <a:cs typeface="Calibri"/>
              </a:rPr>
              <a:t>9</a:t>
            </a:r>
            <a:r>
              <a:rPr sz="1600" spc="20" dirty="0" smtClean="0">
                <a:solidFill>
                  <a:srgbClr val="FFFFFF"/>
                </a:solidFill>
                <a:latin typeface="Calibri"/>
                <a:cs typeface="Calibri"/>
              </a:rPr>
              <a:t>.</a:t>
            </a:r>
            <a:endParaRPr lang="es-ES" sz="1600" dirty="0" smtClean="0">
              <a:latin typeface="Calibri"/>
              <a:cs typeface="Calibri"/>
            </a:endParaRPr>
          </a:p>
          <a:p>
            <a:pPr marL="289560" indent="-241300">
              <a:lnSpc>
                <a:spcPct val="100000"/>
              </a:lnSpc>
              <a:spcBef>
                <a:spcPts val="180"/>
              </a:spcBef>
              <a:buChar char="•"/>
              <a:tabLst>
                <a:tab pos="289560" algn="l"/>
                <a:tab pos="290195" algn="l"/>
              </a:tabLst>
            </a:pPr>
            <a:r>
              <a:rPr sz="1600" spc="90" dirty="0" smtClean="0">
                <a:solidFill>
                  <a:srgbClr val="FFFFFF"/>
                </a:solidFill>
                <a:latin typeface="Calibri"/>
                <a:cs typeface="Calibri"/>
              </a:rPr>
              <a:t>Windsled </a:t>
            </a:r>
            <a:r>
              <a:rPr sz="1600" spc="105" dirty="0">
                <a:solidFill>
                  <a:srgbClr val="FFFFFF"/>
                </a:solidFill>
                <a:latin typeface="Calibri"/>
                <a:cs typeface="Calibri"/>
              </a:rPr>
              <a:t>models</a:t>
            </a:r>
            <a:r>
              <a:rPr sz="1600" spc="-160" dirty="0">
                <a:solidFill>
                  <a:srgbClr val="FFFFFF"/>
                </a:solidFill>
                <a:latin typeface="Calibri"/>
                <a:cs typeface="Calibri"/>
              </a:rPr>
              <a:t> </a:t>
            </a:r>
            <a:r>
              <a:rPr sz="1600" spc="75" dirty="0">
                <a:solidFill>
                  <a:srgbClr val="FFFFFF"/>
                </a:solidFill>
                <a:latin typeface="Calibri"/>
                <a:cs typeface="Calibri"/>
              </a:rPr>
              <a:t>used.</a:t>
            </a:r>
            <a:endParaRPr sz="1600" dirty="0">
              <a:latin typeface="Calibri"/>
              <a:cs typeface="Calibri"/>
            </a:endParaRPr>
          </a:p>
        </p:txBody>
      </p:sp>
      <p:sp>
        <p:nvSpPr>
          <p:cNvPr id="44" name="object 44"/>
          <p:cNvSpPr txBox="1"/>
          <p:nvPr/>
        </p:nvSpPr>
        <p:spPr>
          <a:xfrm>
            <a:off x="6395313" y="1929853"/>
            <a:ext cx="3057525" cy="1786889"/>
          </a:xfrm>
          <a:prstGeom prst="rect">
            <a:avLst/>
          </a:prstGeom>
        </p:spPr>
        <p:txBody>
          <a:bodyPr vert="horz" wrap="square" lIns="0" tIns="0" rIns="0" bIns="0" rtlCol="0">
            <a:spAutoFit/>
          </a:bodyPr>
          <a:lstStyle/>
          <a:p>
            <a:pPr marL="289560" indent="-276860">
              <a:lnSpc>
                <a:spcPct val="100000"/>
              </a:lnSpc>
              <a:buChar char="•"/>
              <a:tabLst>
                <a:tab pos="289560" algn="l"/>
                <a:tab pos="290195" algn="l"/>
              </a:tabLst>
            </a:pPr>
            <a:r>
              <a:rPr sz="1600" spc="80" dirty="0">
                <a:solidFill>
                  <a:srgbClr val="FFFFFF"/>
                </a:solidFill>
                <a:latin typeface="Calibri"/>
                <a:cs typeface="Calibri"/>
              </a:rPr>
              <a:t>Route </a:t>
            </a:r>
            <a:r>
              <a:rPr sz="1600" spc="100" dirty="0">
                <a:solidFill>
                  <a:srgbClr val="FFFFFF"/>
                </a:solidFill>
                <a:latin typeface="Calibri"/>
                <a:cs typeface="Calibri"/>
              </a:rPr>
              <a:t>Transects</a:t>
            </a:r>
            <a:r>
              <a:rPr sz="1600" spc="-125" dirty="0">
                <a:solidFill>
                  <a:srgbClr val="FFFFFF"/>
                </a:solidFill>
                <a:latin typeface="Calibri"/>
                <a:cs typeface="Calibri"/>
              </a:rPr>
              <a:t> </a:t>
            </a:r>
            <a:r>
              <a:rPr sz="1600" spc="80" dirty="0">
                <a:solidFill>
                  <a:srgbClr val="FFFFFF"/>
                </a:solidFill>
                <a:latin typeface="Calibri"/>
                <a:cs typeface="Calibri"/>
              </a:rPr>
              <a:t>Descriptions.</a:t>
            </a:r>
            <a:endParaRPr sz="1600" dirty="0">
              <a:latin typeface="Calibri"/>
              <a:cs typeface="Calibri"/>
            </a:endParaRPr>
          </a:p>
          <a:p>
            <a:pPr marL="289560" indent="-276860">
              <a:lnSpc>
                <a:spcPct val="100000"/>
              </a:lnSpc>
              <a:spcBef>
                <a:spcPts val="480"/>
              </a:spcBef>
              <a:buChar char="•"/>
              <a:tabLst>
                <a:tab pos="289560" algn="l"/>
                <a:tab pos="290195" algn="l"/>
              </a:tabLst>
            </a:pPr>
            <a:r>
              <a:rPr sz="1600" spc="100" dirty="0">
                <a:solidFill>
                  <a:srgbClr val="FFFFFF"/>
                </a:solidFill>
                <a:latin typeface="Calibri"/>
                <a:cs typeface="Calibri"/>
              </a:rPr>
              <a:t>The </a:t>
            </a:r>
            <a:r>
              <a:rPr sz="1600" spc="80" dirty="0">
                <a:solidFill>
                  <a:srgbClr val="FFFFFF"/>
                </a:solidFill>
                <a:latin typeface="Calibri"/>
                <a:cs typeface="Calibri"/>
              </a:rPr>
              <a:t>Scientific</a:t>
            </a:r>
            <a:r>
              <a:rPr sz="1600" spc="-145" dirty="0">
                <a:solidFill>
                  <a:srgbClr val="FFFFFF"/>
                </a:solidFill>
                <a:latin typeface="Calibri"/>
                <a:cs typeface="Calibri"/>
              </a:rPr>
              <a:t> </a:t>
            </a:r>
            <a:r>
              <a:rPr sz="1600" spc="75" dirty="0">
                <a:solidFill>
                  <a:srgbClr val="FFFFFF"/>
                </a:solidFill>
                <a:latin typeface="Calibri"/>
                <a:cs typeface="Calibri"/>
              </a:rPr>
              <a:t>Projects.</a:t>
            </a:r>
            <a:endParaRPr sz="1600" dirty="0">
              <a:latin typeface="Calibri"/>
              <a:cs typeface="Calibri"/>
            </a:endParaRPr>
          </a:p>
          <a:p>
            <a:pPr marL="289560" indent="-276860">
              <a:lnSpc>
                <a:spcPct val="100000"/>
              </a:lnSpc>
              <a:spcBef>
                <a:spcPts val="480"/>
              </a:spcBef>
              <a:buChar char="•"/>
              <a:tabLst>
                <a:tab pos="289560" algn="l"/>
                <a:tab pos="290195" algn="l"/>
              </a:tabLst>
            </a:pPr>
            <a:r>
              <a:rPr sz="1600" spc="100" dirty="0">
                <a:solidFill>
                  <a:srgbClr val="FFFFFF"/>
                </a:solidFill>
                <a:latin typeface="Calibri"/>
                <a:cs typeface="Calibri"/>
              </a:rPr>
              <a:t>The </a:t>
            </a:r>
            <a:r>
              <a:rPr sz="1600" spc="80" dirty="0">
                <a:solidFill>
                  <a:srgbClr val="FFFFFF"/>
                </a:solidFill>
                <a:latin typeface="Calibri"/>
                <a:cs typeface="Calibri"/>
              </a:rPr>
              <a:t>Expedition</a:t>
            </a:r>
            <a:r>
              <a:rPr sz="1600" spc="-155" dirty="0">
                <a:solidFill>
                  <a:srgbClr val="FFFFFF"/>
                </a:solidFill>
                <a:latin typeface="Calibri"/>
                <a:cs typeface="Calibri"/>
              </a:rPr>
              <a:t> </a:t>
            </a:r>
            <a:r>
              <a:rPr sz="1600" spc="85" dirty="0">
                <a:solidFill>
                  <a:srgbClr val="FFFFFF"/>
                </a:solidFill>
                <a:latin typeface="Calibri"/>
                <a:cs typeface="Calibri"/>
              </a:rPr>
              <a:t>aftermath.</a:t>
            </a:r>
            <a:endParaRPr sz="1600" dirty="0">
              <a:latin typeface="Calibri"/>
              <a:cs typeface="Calibri"/>
            </a:endParaRPr>
          </a:p>
          <a:p>
            <a:pPr marL="289560" indent="-276860">
              <a:lnSpc>
                <a:spcPct val="100000"/>
              </a:lnSpc>
              <a:spcBef>
                <a:spcPts val="480"/>
              </a:spcBef>
              <a:buChar char="•"/>
              <a:tabLst>
                <a:tab pos="289560" algn="l"/>
                <a:tab pos="290195" algn="l"/>
              </a:tabLst>
            </a:pPr>
            <a:r>
              <a:rPr sz="1600" spc="75" dirty="0">
                <a:solidFill>
                  <a:srgbClr val="FFFFFF"/>
                </a:solidFill>
                <a:latin typeface="Calibri"/>
                <a:cs typeface="Calibri"/>
              </a:rPr>
              <a:t>About </a:t>
            </a:r>
            <a:r>
              <a:rPr sz="1600" spc="100" dirty="0">
                <a:solidFill>
                  <a:srgbClr val="FFFFFF"/>
                </a:solidFill>
                <a:latin typeface="Calibri"/>
                <a:cs typeface="Calibri"/>
              </a:rPr>
              <a:t>Ramon</a:t>
            </a:r>
            <a:r>
              <a:rPr sz="1600" spc="-125" dirty="0">
                <a:solidFill>
                  <a:srgbClr val="FFFFFF"/>
                </a:solidFill>
                <a:latin typeface="Calibri"/>
                <a:cs typeface="Calibri"/>
              </a:rPr>
              <a:t> </a:t>
            </a:r>
            <a:r>
              <a:rPr sz="1600" spc="80" dirty="0">
                <a:solidFill>
                  <a:srgbClr val="FFFFFF"/>
                </a:solidFill>
                <a:latin typeface="Calibri"/>
                <a:cs typeface="Calibri"/>
              </a:rPr>
              <a:t>Larramendi.</a:t>
            </a:r>
            <a:endParaRPr sz="1600" dirty="0">
              <a:latin typeface="Calibri"/>
              <a:cs typeface="Calibri"/>
            </a:endParaRPr>
          </a:p>
          <a:p>
            <a:pPr marL="289560" indent="-276860">
              <a:lnSpc>
                <a:spcPct val="100000"/>
              </a:lnSpc>
              <a:spcBef>
                <a:spcPts val="480"/>
              </a:spcBef>
              <a:buChar char="•"/>
              <a:tabLst>
                <a:tab pos="289560" algn="l"/>
                <a:tab pos="290195" algn="l"/>
              </a:tabLst>
            </a:pPr>
            <a:r>
              <a:rPr sz="1600" spc="100" dirty="0">
                <a:solidFill>
                  <a:srgbClr val="FFFFFF"/>
                </a:solidFill>
                <a:latin typeface="Calibri"/>
                <a:cs typeface="Calibri"/>
              </a:rPr>
              <a:t>The</a:t>
            </a:r>
            <a:r>
              <a:rPr sz="1600" spc="-110" dirty="0">
                <a:solidFill>
                  <a:srgbClr val="FFFFFF"/>
                </a:solidFill>
                <a:latin typeface="Calibri"/>
                <a:cs typeface="Calibri"/>
              </a:rPr>
              <a:t> </a:t>
            </a:r>
            <a:r>
              <a:rPr sz="1600" spc="45" dirty="0">
                <a:solidFill>
                  <a:srgbClr val="FFFFFF"/>
                </a:solidFill>
                <a:latin typeface="Calibri"/>
                <a:cs typeface="Calibri"/>
              </a:rPr>
              <a:t>Team.</a:t>
            </a:r>
            <a:endParaRPr sz="1600" dirty="0">
              <a:latin typeface="Calibri"/>
              <a:cs typeface="Calibri"/>
            </a:endParaRPr>
          </a:p>
          <a:p>
            <a:pPr marL="289560" indent="-276860">
              <a:lnSpc>
                <a:spcPct val="100000"/>
              </a:lnSpc>
              <a:spcBef>
                <a:spcPts val="480"/>
              </a:spcBef>
              <a:tabLst>
                <a:tab pos="289560" algn="l"/>
                <a:tab pos="290195" algn="l"/>
              </a:tabLst>
            </a:pPr>
            <a:endParaRPr sz="1600" dirty="0">
              <a:latin typeface="Calibri"/>
              <a:cs typeface="Calibri"/>
            </a:endParaRPr>
          </a:p>
        </p:txBody>
      </p:sp>
      <p:sp>
        <p:nvSpPr>
          <p:cNvPr id="45" name="object 45"/>
          <p:cNvSpPr/>
          <p:nvPr/>
        </p:nvSpPr>
        <p:spPr>
          <a:xfrm>
            <a:off x="0" y="7350353"/>
            <a:ext cx="3282315" cy="210185"/>
          </a:xfrm>
          <a:custGeom>
            <a:avLst/>
            <a:gdLst/>
            <a:ahLst/>
            <a:cxnLst/>
            <a:rect l="l" t="t" r="r" b="b"/>
            <a:pathLst>
              <a:path w="3282315" h="210184">
                <a:moveTo>
                  <a:pt x="0" y="209651"/>
                </a:moveTo>
                <a:lnTo>
                  <a:pt x="3282175" y="209651"/>
                </a:lnTo>
                <a:lnTo>
                  <a:pt x="3282175" y="0"/>
                </a:lnTo>
                <a:lnTo>
                  <a:pt x="0" y="0"/>
                </a:lnTo>
                <a:lnTo>
                  <a:pt x="0" y="209651"/>
                </a:lnTo>
                <a:close/>
              </a:path>
            </a:pathLst>
          </a:custGeom>
          <a:solidFill>
            <a:srgbClr val="143C69"/>
          </a:solidFill>
        </p:spPr>
        <p:txBody>
          <a:bodyPr wrap="square" lIns="0" tIns="0" rIns="0" bIns="0" rtlCol="0"/>
          <a:lstStyle/>
          <a:p>
            <a:endParaRPr dirty="0"/>
          </a:p>
        </p:txBody>
      </p:sp>
      <p:sp>
        <p:nvSpPr>
          <p:cNvPr id="46" name="object 46"/>
          <p:cNvSpPr/>
          <p:nvPr/>
        </p:nvSpPr>
        <p:spPr>
          <a:xfrm>
            <a:off x="3282175" y="7350353"/>
            <a:ext cx="7409815" cy="210185"/>
          </a:xfrm>
          <a:custGeom>
            <a:avLst/>
            <a:gdLst/>
            <a:ahLst/>
            <a:cxnLst/>
            <a:rect l="l" t="t" r="r" b="b"/>
            <a:pathLst>
              <a:path w="7409815" h="210184">
                <a:moveTo>
                  <a:pt x="0" y="209651"/>
                </a:moveTo>
                <a:lnTo>
                  <a:pt x="7409815" y="209651"/>
                </a:lnTo>
                <a:lnTo>
                  <a:pt x="7409815" y="0"/>
                </a:lnTo>
                <a:lnTo>
                  <a:pt x="0" y="0"/>
                </a:lnTo>
                <a:lnTo>
                  <a:pt x="0" y="209651"/>
                </a:lnTo>
                <a:close/>
              </a:path>
            </a:pathLst>
          </a:custGeom>
          <a:solidFill>
            <a:srgbClr val="B69335"/>
          </a:solidFill>
        </p:spPr>
        <p:txBody>
          <a:bodyPr wrap="square" lIns="0" tIns="0" rIns="0" bIns="0" rtlCol="0"/>
          <a:lstStyle/>
          <a:p>
            <a:endParaRPr dirty="0"/>
          </a:p>
        </p:txBody>
      </p:sp>
      <p:sp>
        <p:nvSpPr>
          <p:cNvPr id="47" name="object 47"/>
          <p:cNvSpPr/>
          <p:nvPr/>
        </p:nvSpPr>
        <p:spPr>
          <a:xfrm>
            <a:off x="0" y="7367316"/>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dirty="0"/>
          </a:p>
        </p:txBody>
      </p:sp>
      <p:sp>
        <p:nvSpPr>
          <p:cNvPr id="48" name="object 48"/>
          <p:cNvSpPr/>
          <p:nvPr/>
        </p:nvSpPr>
        <p:spPr>
          <a:xfrm>
            <a:off x="0" y="7283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dirty="0"/>
          </a:p>
        </p:txBody>
      </p:sp>
      <p:sp>
        <p:nvSpPr>
          <p:cNvPr id="49" name="object 49"/>
          <p:cNvSpPr/>
          <p:nvPr/>
        </p:nvSpPr>
        <p:spPr>
          <a:xfrm>
            <a:off x="40398"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0" name="object 50"/>
          <p:cNvSpPr/>
          <p:nvPr/>
        </p:nvSpPr>
        <p:spPr>
          <a:xfrm>
            <a:off x="123939"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1" name="object 51"/>
          <p:cNvSpPr/>
          <p:nvPr/>
        </p:nvSpPr>
        <p:spPr>
          <a:xfrm>
            <a:off x="207479"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2" name="object 52"/>
          <p:cNvSpPr/>
          <p:nvPr/>
        </p:nvSpPr>
        <p:spPr>
          <a:xfrm>
            <a:off x="291033"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3" name="object 53"/>
          <p:cNvSpPr/>
          <p:nvPr/>
        </p:nvSpPr>
        <p:spPr>
          <a:xfrm>
            <a:off x="374573"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4" name="object 54"/>
          <p:cNvSpPr/>
          <p:nvPr/>
        </p:nvSpPr>
        <p:spPr>
          <a:xfrm>
            <a:off x="458114"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5" name="object 55"/>
          <p:cNvSpPr/>
          <p:nvPr/>
        </p:nvSpPr>
        <p:spPr>
          <a:xfrm>
            <a:off x="541655"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6" name="object 56"/>
          <p:cNvSpPr/>
          <p:nvPr/>
        </p:nvSpPr>
        <p:spPr>
          <a:xfrm>
            <a:off x="625208"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7" name="object 57"/>
          <p:cNvSpPr/>
          <p:nvPr/>
        </p:nvSpPr>
        <p:spPr>
          <a:xfrm>
            <a:off x="708748"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8" name="object 58"/>
          <p:cNvSpPr/>
          <p:nvPr/>
        </p:nvSpPr>
        <p:spPr>
          <a:xfrm>
            <a:off x="792289"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9" name="object 59"/>
          <p:cNvSpPr/>
          <p:nvPr/>
        </p:nvSpPr>
        <p:spPr>
          <a:xfrm>
            <a:off x="875830"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0" name="object 60"/>
          <p:cNvSpPr/>
          <p:nvPr/>
        </p:nvSpPr>
        <p:spPr>
          <a:xfrm>
            <a:off x="959383"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1" name="object 61"/>
          <p:cNvSpPr/>
          <p:nvPr/>
        </p:nvSpPr>
        <p:spPr>
          <a:xfrm>
            <a:off x="1042924"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2" name="object 62"/>
          <p:cNvSpPr/>
          <p:nvPr/>
        </p:nvSpPr>
        <p:spPr>
          <a:xfrm>
            <a:off x="1126464"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3" name="object 63"/>
          <p:cNvSpPr/>
          <p:nvPr/>
        </p:nvSpPr>
        <p:spPr>
          <a:xfrm>
            <a:off x="1210005"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4" name="object 64"/>
          <p:cNvSpPr/>
          <p:nvPr/>
        </p:nvSpPr>
        <p:spPr>
          <a:xfrm>
            <a:off x="1293558"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5" name="object 65"/>
          <p:cNvSpPr/>
          <p:nvPr/>
        </p:nvSpPr>
        <p:spPr>
          <a:xfrm>
            <a:off x="1377099"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6" name="object 66"/>
          <p:cNvSpPr/>
          <p:nvPr/>
        </p:nvSpPr>
        <p:spPr>
          <a:xfrm>
            <a:off x="1460639" y="7240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7" name="object 67"/>
          <p:cNvSpPr/>
          <p:nvPr/>
        </p:nvSpPr>
        <p:spPr>
          <a:xfrm>
            <a:off x="1544180" y="7240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68" name="object 68"/>
          <p:cNvSpPr/>
          <p:nvPr/>
        </p:nvSpPr>
        <p:spPr>
          <a:xfrm>
            <a:off x="1627733"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9" name="object 69"/>
          <p:cNvSpPr/>
          <p:nvPr/>
        </p:nvSpPr>
        <p:spPr>
          <a:xfrm>
            <a:off x="1711274"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0" name="object 70"/>
          <p:cNvSpPr/>
          <p:nvPr/>
        </p:nvSpPr>
        <p:spPr>
          <a:xfrm>
            <a:off x="1794814"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1" name="object 71"/>
          <p:cNvSpPr/>
          <p:nvPr/>
        </p:nvSpPr>
        <p:spPr>
          <a:xfrm>
            <a:off x="1878368"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2" name="object 72"/>
          <p:cNvSpPr/>
          <p:nvPr/>
        </p:nvSpPr>
        <p:spPr>
          <a:xfrm>
            <a:off x="1961908"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3" name="object 73"/>
          <p:cNvSpPr/>
          <p:nvPr/>
        </p:nvSpPr>
        <p:spPr>
          <a:xfrm>
            <a:off x="2045449"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4" name="object 74"/>
          <p:cNvSpPr/>
          <p:nvPr/>
        </p:nvSpPr>
        <p:spPr>
          <a:xfrm>
            <a:off x="2128989" y="7240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7303503"/>
            <a:ext cx="7101205" cy="256540"/>
          </a:xfrm>
          <a:custGeom>
            <a:avLst/>
            <a:gdLst/>
            <a:ahLst/>
            <a:cxnLst/>
            <a:rect l="l" t="t" r="r" b="b"/>
            <a:pathLst>
              <a:path w="7101205" h="256540">
                <a:moveTo>
                  <a:pt x="0" y="256501"/>
                </a:moveTo>
                <a:lnTo>
                  <a:pt x="7101001" y="256501"/>
                </a:lnTo>
                <a:lnTo>
                  <a:pt x="7101001" y="0"/>
                </a:lnTo>
                <a:lnTo>
                  <a:pt x="0" y="0"/>
                </a:lnTo>
                <a:lnTo>
                  <a:pt x="0" y="256501"/>
                </a:lnTo>
                <a:close/>
              </a:path>
            </a:pathLst>
          </a:custGeom>
          <a:solidFill>
            <a:srgbClr val="143C69"/>
          </a:solidFill>
        </p:spPr>
        <p:txBody>
          <a:bodyPr wrap="square" lIns="0" tIns="0" rIns="0" bIns="0" rtlCol="0"/>
          <a:lstStyle/>
          <a:p>
            <a:endParaRPr dirty="0"/>
          </a:p>
        </p:txBody>
      </p:sp>
      <p:sp>
        <p:nvSpPr>
          <p:cNvPr id="3" name="object 3"/>
          <p:cNvSpPr/>
          <p:nvPr/>
        </p:nvSpPr>
        <p:spPr>
          <a:xfrm>
            <a:off x="7101001" y="7303503"/>
            <a:ext cx="3591560" cy="256540"/>
          </a:xfrm>
          <a:custGeom>
            <a:avLst/>
            <a:gdLst/>
            <a:ahLst/>
            <a:cxnLst/>
            <a:rect l="l" t="t" r="r" b="b"/>
            <a:pathLst>
              <a:path w="3591559" h="256540">
                <a:moveTo>
                  <a:pt x="3591001" y="0"/>
                </a:moveTo>
                <a:lnTo>
                  <a:pt x="0" y="0"/>
                </a:lnTo>
                <a:lnTo>
                  <a:pt x="0" y="256501"/>
                </a:lnTo>
                <a:lnTo>
                  <a:pt x="3591001" y="256501"/>
                </a:lnTo>
                <a:lnTo>
                  <a:pt x="3591001" y="0"/>
                </a:lnTo>
                <a:close/>
              </a:path>
            </a:pathLst>
          </a:custGeom>
          <a:solidFill>
            <a:srgbClr val="B69335"/>
          </a:solidFill>
        </p:spPr>
        <p:txBody>
          <a:bodyPr wrap="square" lIns="0" tIns="0" rIns="0" bIns="0" rtlCol="0"/>
          <a:lstStyle/>
          <a:p>
            <a:endParaRPr dirty="0"/>
          </a:p>
        </p:txBody>
      </p:sp>
      <p:sp>
        <p:nvSpPr>
          <p:cNvPr id="4" name="object 4"/>
          <p:cNvSpPr/>
          <p:nvPr/>
        </p:nvSpPr>
        <p:spPr>
          <a:xfrm>
            <a:off x="46373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 name="object 5"/>
          <p:cNvSpPr/>
          <p:nvPr/>
        </p:nvSpPr>
        <p:spPr>
          <a:xfrm>
            <a:off x="547276"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 name="object 6"/>
          <p:cNvSpPr/>
          <p:nvPr/>
        </p:nvSpPr>
        <p:spPr>
          <a:xfrm>
            <a:off x="63082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 name="object 7"/>
          <p:cNvSpPr/>
          <p:nvPr/>
        </p:nvSpPr>
        <p:spPr>
          <a:xfrm>
            <a:off x="71436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 name="object 8"/>
          <p:cNvSpPr/>
          <p:nvPr/>
        </p:nvSpPr>
        <p:spPr>
          <a:xfrm>
            <a:off x="79791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 name="object 9"/>
          <p:cNvSpPr/>
          <p:nvPr/>
        </p:nvSpPr>
        <p:spPr>
          <a:xfrm>
            <a:off x="881451"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 name="object 10"/>
          <p:cNvSpPr/>
          <p:nvPr/>
        </p:nvSpPr>
        <p:spPr>
          <a:xfrm>
            <a:off x="96500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 name="object 11"/>
          <p:cNvSpPr/>
          <p:nvPr/>
        </p:nvSpPr>
        <p:spPr>
          <a:xfrm>
            <a:off x="104854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 name="object 12"/>
          <p:cNvSpPr/>
          <p:nvPr/>
        </p:nvSpPr>
        <p:spPr>
          <a:xfrm>
            <a:off x="113208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 name="object 13"/>
          <p:cNvSpPr/>
          <p:nvPr/>
        </p:nvSpPr>
        <p:spPr>
          <a:xfrm>
            <a:off x="1215626"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 name="object 14"/>
          <p:cNvSpPr/>
          <p:nvPr/>
        </p:nvSpPr>
        <p:spPr>
          <a:xfrm>
            <a:off x="129917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5" name="object 15"/>
          <p:cNvSpPr/>
          <p:nvPr/>
        </p:nvSpPr>
        <p:spPr>
          <a:xfrm>
            <a:off x="138272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6" name="object 16"/>
          <p:cNvSpPr/>
          <p:nvPr/>
        </p:nvSpPr>
        <p:spPr>
          <a:xfrm>
            <a:off x="146626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7" name="object 17"/>
          <p:cNvSpPr/>
          <p:nvPr/>
        </p:nvSpPr>
        <p:spPr>
          <a:xfrm>
            <a:off x="154980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8" name="object 18"/>
          <p:cNvSpPr/>
          <p:nvPr/>
        </p:nvSpPr>
        <p:spPr>
          <a:xfrm>
            <a:off x="163335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9" name="object 19"/>
          <p:cNvSpPr/>
          <p:nvPr/>
        </p:nvSpPr>
        <p:spPr>
          <a:xfrm>
            <a:off x="17168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0" name="object 20"/>
          <p:cNvSpPr/>
          <p:nvPr/>
        </p:nvSpPr>
        <p:spPr>
          <a:xfrm>
            <a:off x="180043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1" name="object 21"/>
          <p:cNvSpPr/>
          <p:nvPr/>
        </p:nvSpPr>
        <p:spPr>
          <a:xfrm>
            <a:off x="188397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2" name="object 22"/>
          <p:cNvSpPr/>
          <p:nvPr/>
        </p:nvSpPr>
        <p:spPr>
          <a:xfrm>
            <a:off x="196752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3" name="object 23"/>
          <p:cNvSpPr/>
          <p:nvPr/>
        </p:nvSpPr>
        <p:spPr>
          <a:xfrm>
            <a:off x="205107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4" name="object 24"/>
          <p:cNvSpPr/>
          <p:nvPr/>
        </p:nvSpPr>
        <p:spPr>
          <a:xfrm>
            <a:off x="213461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5" name="object 25"/>
          <p:cNvSpPr/>
          <p:nvPr/>
        </p:nvSpPr>
        <p:spPr>
          <a:xfrm>
            <a:off x="22181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6" name="object 26"/>
          <p:cNvSpPr/>
          <p:nvPr/>
        </p:nvSpPr>
        <p:spPr>
          <a:xfrm>
            <a:off x="230170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7" name="object 27"/>
          <p:cNvSpPr/>
          <p:nvPr/>
        </p:nvSpPr>
        <p:spPr>
          <a:xfrm>
            <a:off x="238524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8" name="object 28"/>
          <p:cNvSpPr/>
          <p:nvPr/>
        </p:nvSpPr>
        <p:spPr>
          <a:xfrm>
            <a:off x="246878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9" name="object 29"/>
          <p:cNvSpPr/>
          <p:nvPr/>
        </p:nvSpPr>
        <p:spPr>
          <a:xfrm>
            <a:off x="25523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0" name="object 30"/>
          <p:cNvSpPr/>
          <p:nvPr/>
        </p:nvSpPr>
        <p:spPr>
          <a:xfrm>
            <a:off x="26358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1" name="object 31"/>
          <p:cNvSpPr/>
          <p:nvPr/>
        </p:nvSpPr>
        <p:spPr>
          <a:xfrm>
            <a:off x="271942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2" name="object 32"/>
          <p:cNvSpPr/>
          <p:nvPr/>
        </p:nvSpPr>
        <p:spPr>
          <a:xfrm>
            <a:off x="280296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3" name="object 33"/>
          <p:cNvSpPr/>
          <p:nvPr/>
        </p:nvSpPr>
        <p:spPr>
          <a:xfrm>
            <a:off x="28865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4" name="object 34"/>
          <p:cNvSpPr/>
          <p:nvPr/>
        </p:nvSpPr>
        <p:spPr>
          <a:xfrm>
            <a:off x="297005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5" name="object 35"/>
          <p:cNvSpPr/>
          <p:nvPr/>
        </p:nvSpPr>
        <p:spPr>
          <a:xfrm>
            <a:off x="30535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6" name="object 36"/>
          <p:cNvSpPr/>
          <p:nvPr/>
        </p:nvSpPr>
        <p:spPr>
          <a:xfrm>
            <a:off x="313713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7" name="object 37"/>
          <p:cNvSpPr/>
          <p:nvPr/>
        </p:nvSpPr>
        <p:spPr>
          <a:xfrm>
            <a:off x="32206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8" name="object 38"/>
          <p:cNvSpPr/>
          <p:nvPr/>
        </p:nvSpPr>
        <p:spPr>
          <a:xfrm>
            <a:off x="33042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9" name="object 39"/>
          <p:cNvSpPr/>
          <p:nvPr/>
        </p:nvSpPr>
        <p:spPr>
          <a:xfrm>
            <a:off x="338777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0" name="object 40"/>
          <p:cNvSpPr/>
          <p:nvPr/>
        </p:nvSpPr>
        <p:spPr>
          <a:xfrm>
            <a:off x="347131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1" name="object 41"/>
          <p:cNvSpPr/>
          <p:nvPr/>
        </p:nvSpPr>
        <p:spPr>
          <a:xfrm>
            <a:off x="35548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2" name="object 42"/>
          <p:cNvSpPr/>
          <p:nvPr/>
        </p:nvSpPr>
        <p:spPr>
          <a:xfrm>
            <a:off x="363840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3" name="object 43"/>
          <p:cNvSpPr/>
          <p:nvPr/>
        </p:nvSpPr>
        <p:spPr>
          <a:xfrm>
            <a:off x="372194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4" name="object 44"/>
          <p:cNvSpPr/>
          <p:nvPr/>
        </p:nvSpPr>
        <p:spPr>
          <a:xfrm>
            <a:off x="3805486"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45" name="object 45"/>
          <p:cNvSpPr/>
          <p:nvPr/>
        </p:nvSpPr>
        <p:spPr>
          <a:xfrm>
            <a:off x="38890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6" name="object 46"/>
          <p:cNvSpPr/>
          <p:nvPr/>
        </p:nvSpPr>
        <p:spPr>
          <a:xfrm>
            <a:off x="39725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7" name="object 47"/>
          <p:cNvSpPr/>
          <p:nvPr/>
        </p:nvSpPr>
        <p:spPr>
          <a:xfrm>
            <a:off x="405612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8" name="object 48"/>
          <p:cNvSpPr/>
          <p:nvPr/>
        </p:nvSpPr>
        <p:spPr>
          <a:xfrm>
            <a:off x="41396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49" name="object 49"/>
          <p:cNvSpPr/>
          <p:nvPr/>
        </p:nvSpPr>
        <p:spPr>
          <a:xfrm>
            <a:off x="42232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0" name="object 50"/>
          <p:cNvSpPr/>
          <p:nvPr/>
        </p:nvSpPr>
        <p:spPr>
          <a:xfrm>
            <a:off x="430675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1" name="object 51"/>
          <p:cNvSpPr/>
          <p:nvPr/>
        </p:nvSpPr>
        <p:spPr>
          <a:xfrm>
            <a:off x="439029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2" name="object 52"/>
          <p:cNvSpPr/>
          <p:nvPr/>
        </p:nvSpPr>
        <p:spPr>
          <a:xfrm>
            <a:off x="44738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3" name="object 53"/>
          <p:cNvSpPr/>
          <p:nvPr/>
        </p:nvSpPr>
        <p:spPr>
          <a:xfrm>
            <a:off x="455739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4" name="object 54"/>
          <p:cNvSpPr/>
          <p:nvPr/>
        </p:nvSpPr>
        <p:spPr>
          <a:xfrm>
            <a:off x="46409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5" name="object 55"/>
          <p:cNvSpPr/>
          <p:nvPr/>
        </p:nvSpPr>
        <p:spPr>
          <a:xfrm>
            <a:off x="4724471"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6" name="object 56"/>
          <p:cNvSpPr/>
          <p:nvPr/>
        </p:nvSpPr>
        <p:spPr>
          <a:xfrm>
            <a:off x="480802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7" name="object 57"/>
          <p:cNvSpPr/>
          <p:nvPr/>
        </p:nvSpPr>
        <p:spPr>
          <a:xfrm>
            <a:off x="489156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8" name="object 58"/>
          <p:cNvSpPr/>
          <p:nvPr/>
        </p:nvSpPr>
        <p:spPr>
          <a:xfrm>
            <a:off x="497510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59" name="object 59"/>
          <p:cNvSpPr/>
          <p:nvPr/>
        </p:nvSpPr>
        <p:spPr>
          <a:xfrm>
            <a:off x="5058646"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0" name="object 60"/>
          <p:cNvSpPr/>
          <p:nvPr/>
        </p:nvSpPr>
        <p:spPr>
          <a:xfrm>
            <a:off x="514219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1" name="object 61"/>
          <p:cNvSpPr/>
          <p:nvPr/>
        </p:nvSpPr>
        <p:spPr>
          <a:xfrm>
            <a:off x="52257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2" name="object 62"/>
          <p:cNvSpPr/>
          <p:nvPr/>
        </p:nvSpPr>
        <p:spPr>
          <a:xfrm>
            <a:off x="530928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3" name="object 63"/>
          <p:cNvSpPr/>
          <p:nvPr/>
        </p:nvSpPr>
        <p:spPr>
          <a:xfrm>
            <a:off x="5392821"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64" name="object 64"/>
          <p:cNvSpPr/>
          <p:nvPr/>
        </p:nvSpPr>
        <p:spPr>
          <a:xfrm>
            <a:off x="54763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5" name="object 65"/>
          <p:cNvSpPr/>
          <p:nvPr/>
        </p:nvSpPr>
        <p:spPr>
          <a:xfrm>
            <a:off x="555991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6" name="object 66"/>
          <p:cNvSpPr/>
          <p:nvPr/>
        </p:nvSpPr>
        <p:spPr>
          <a:xfrm>
            <a:off x="5643455"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7" name="object 67"/>
          <p:cNvSpPr/>
          <p:nvPr/>
        </p:nvSpPr>
        <p:spPr>
          <a:xfrm>
            <a:off x="57270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8" name="object 68"/>
          <p:cNvSpPr/>
          <p:nvPr/>
        </p:nvSpPr>
        <p:spPr>
          <a:xfrm>
            <a:off x="58105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69" name="object 69"/>
          <p:cNvSpPr/>
          <p:nvPr/>
        </p:nvSpPr>
        <p:spPr>
          <a:xfrm>
            <a:off x="589409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0" name="object 70"/>
          <p:cNvSpPr/>
          <p:nvPr/>
        </p:nvSpPr>
        <p:spPr>
          <a:xfrm>
            <a:off x="5977630"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71" name="object 71"/>
          <p:cNvSpPr txBox="1">
            <a:spLocks noGrp="1"/>
          </p:cNvSpPr>
          <p:nvPr>
            <p:ph type="title"/>
          </p:nvPr>
        </p:nvSpPr>
        <p:spPr>
          <a:xfrm>
            <a:off x="743300" y="663930"/>
            <a:ext cx="2394585" cy="716280"/>
          </a:xfrm>
          <a:prstGeom prst="rect">
            <a:avLst/>
          </a:prstGeom>
        </p:spPr>
        <p:txBody>
          <a:bodyPr vert="horz" wrap="square" lIns="0" tIns="0" rIns="0" bIns="0" rtlCol="0">
            <a:spAutoFit/>
          </a:bodyPr>
          <a:lstStyle/>
          <a:p>
            <a:pPr marL="12700">
              <a:lnSpc>
                <a:spcPct val="100000"/>
              </a:lnSpc>
            </a:pPr>
            <a:r>
              <a:rPr spc="335" dirty="0"/>
              <a:t>RESUME</a:t>
            </a:r>
          </a:p>
        </p:txBody>
      </p:sp>
      <p:sp>
        <p:nvSpPr>
          <p:cNvPr id="72" name="object 72"/>
          <p:cNvSpPr txBox="1">
            <a:spLocks noGrp="1"/>
          </p:cNvSpPr>
          <p:nvPr>
            <p:ph type="body" idx="1"/>
          </p:nvPr>
        </p:nvSpPr>
        <p:spPr>
          <a:xfrm>
            <a:off x="779299" y="1490520"/>
            <a:ext cx="4643601" cy="1617751"/>
          </a:xfrm>
          <a:prstGeom prst="rect">
            <a:avLst/>
          </a:prstGeom>
        </p:spPr>
        <p:txBody>
          <a:bodyPr vert="horz" wrap="square" lIns="0" tIns="0" rIns="0" bIns="0" rtlCol="0">
            <a:spAutoFit/>
          </a:bodyPr>
          <a:lstStyle/>
          <a:p>
            <a:pPr marL="12700" marR="24130">
              <a:lnSpc>
                <a:spcPct val="145800"/>
              </a:lnSpc>
            </a:pPr>
            <a:r>
              <a:rPr lang="es-ES" spc="60" dirty="0" smtClean="0"/>
              <a:t>J</a:t>
            </a:r>
            <a:r>
              <a:rPr spc="60" dirty="0" err="1" smtClean="0"/>
              <a:t>uanma</a:t>
            </a:r>
            <a:r>
              <a:rPr spc="-20" dirty="0" smtClean="0"/>
              <a:t> </a:t>
            </a:r>
            <a:r>
              <a:rPr spc="30" dirty="0" err="1"/>
              <a:t>Viu</a:t>
            </a:r>
            <a:r>
              <a:rPr spc="10" dirty="0"/>
              <a:t> </a:t>
            </a:r>
            <a:r>
              <a:rPr lang="es-ES" spc="60" dirty="0" smtClean="0"/>
              <a:t>,</a:t>
            </a:r>
            <a:r>
              <a:rPr spc="10" dirty="0" smtClean="0"/>
              <a:t> </a:t>
            </a:r>
            <a:r>
              <a:rPr spc="50" dirty="0"/>
              <a:t>Ignacio</a:t>
            </a:r>
            <a:r>
              <a:rPr spc="10" dirty="0"/>
              <a:t> </a:t>
            </a:r>
            <a:r>
              <a:rPr spc="45" dirty="0" err="1"/>
              <a:t>Oficialdegui</a:t>
            </a:r>
            <a:r>
              <a:rPr spc="10" dirty="0"/>
              <a:t> </a:t>
            </a:r>
            <a:r>
              <a:rPr lang="es-ES" spc="10" dirty="0" smtClean="0"/>
              <a:t>and </a:t>
            </a:r>
            <a:r>
              <a:rPr lang="es-ES" spc="10" dirty="0" err="1" smtClean="0"/>
              <a:t>Ramon</a:t>
            </a:r>
            <a:r>
              <a:rPr lang="es-ES" spc="10" dirty="0" smtClean="0"/>
              <a:t> Larramendi </a:t>
            </a:r>
            <a:r>
              <a:rPr spc="70" dirty="0" smtClean="0"/>
              <a:t>crossed  </a:t>
            </a:r>
            <a:r>
              <a:rPr spc="50" dirty="0"/>
              <a:t>Antarctica </a:t>
            </a:r>
            <a:r>
              <a:rPr spc="70" dirty="0"/>
              <a:t>using </a:t>
            </a:r>
            <a:r>
              <a:rPr spc="75" dirty="0"/>
              <a:t>a </a:t>
            </a:r>
            <a:r>
              <a:rPr spc="55" dirty="0"/>
              <a:t>windpowered </a:t>
            </a:r>
            <a:r>
              <a:rPr spc="50" dirty="0"/>
              <a:t>vehicle for </a:t>
            </a:r>
            <a:r>
              <a:rPr spc="45" dirty="0"/>
              <a:t>the </a:t>
            </a:r>
            <a:r>
              <a:rPr spc="55" dirty="0"/>
              <a:t>first </a:t>
            </a:r>
            <a:r>
              <a:rPr spc="45" dirty="0"/>
              <a:t>time </a:t>
            </a:r>
            <a:r>
              <a:rPr spc="35" dirty="0"/>
              <a:t>in  </a:t>
            </a:r>
            <a:r>
              <a:rPr spc="60" dirty="0"/>
              <a:t>history</a:t>
            </a:r>
            <a:r>
              <a:rPr spc="-35" dirty="0"/>
              <a:t> </a:t>
            </a:r>
            <a:r>
              <a:rPr spc="35" dirty="0"/>
              <a:t>in</a:t>
            </a:r>
            <a:r>
              <a:rPr spc="-5" dirty="0"/>
              <a:t> </a:t>
            </a:r>
            <a:r>
              <a:rPr spc="75" dirty="0"/>
              <a:t>2005-6.</a:t>
            </a:r>
            <a:r>
              <a:rPr spc="-35" dirty="0"/>
              <a:t> </a:t>
            </a:r>
            <a:r>
              <a:rPr spc="50" dirty="0"/>
              <a:t>After</a:t>
            </a:r>
            <a:r>
              <a:rPr spc="-55" dirty="0"/>
              <a:t> </a:t>
            </a:r>
            <a:r>
              <a:rPr spc="55" dirty="0"/>
              <a:t>that</a:t>
            </a:r>
            <a:r>
              <a:rPr spc="-5" dirty="0"/>
              <a:t> </a:t>
            </a:r>
            <a:r>
              <a:rPr spc="45" dirty="0"/>
              <a:t>expedition</a:t>
            </a:r>
            <a:r>
              <a:rPr spc="-30" dirty="0"/>
              <a:t> </a:t>
            </a:r>
            <a:r>
              <a:rPr spc="55" dirty="0"/>
              <a:t>they</a:t>
            </a:r>
            <a:r>
              <a:rPr spc="-35" dirty="0"/>
              <a:t> </a:t>
            </a:r>
            <a:r>
              <a:rPr spc="70" dirty="0"/>
              <a:t>came</a:t>
            </a:r>
            <a:r>
              <a:rPr spc="-5" dirty="0"/>
              <a:t> </a:t>
            </a:r>
            <a:r>
              <a:rPr spc="50" dirty="0"/>
              <a:t>up</a:t>
            </a:r>
            <a:r>
              <a:rPr spc="-30" dirty="0"/>
              <a:t> </a:t>
            </a:r>
            <a:r>
              <a:rPr spc="55" dirty="0"/>
              <a:t>with</a:t>
            </a:r>
          </a:p>
          <a:p>
            <a:pPr marL="12700" marR="5080">
              <a:lnSpc>
                <a:spcPct val="145800"/>
              </a:lnSpc>
            </a:pPr>
            <a:r>
              <a:rPr spc="50" dirty="0"/>
              <a:t>one </a:t>
            </a:r>
            <a:r>
              <a:rPr spc="40" dirty="0"/>
              <a:t>question. </a:t>
            </a:r>
            <a:r>
              <a:rPr spc="35" dirty="0"/>
              <a:t>¿Is </a:t>
            </a:r>
            <a:r>
              <a:rPr spc="25" dirty="0"/>
              <a:t>it </a:t>
            </a:r>
            <a:r>
              <a:rPr spc="65" dirty="0"/>
              <a:t>possible </a:t>
            </a:r>
            <a:r>
              <a:rPr spc="40" dirty="0"/>
              <a:t>to </a:t>
            </a:r>
            <a:r>
              <a:rPr spc="50" dirty="0"/>
              <a:t>develop </a:t>
            </a:r>
            <a:r>
              <a:rPr spc="60" dirty="0"/>
              <a:t>and </a:t>
            </a:r>
            <a:r>
              <a:rPr spc="75" dirty="0"/>
              <a:t>use </a:t>
            </a:r>
            <a:r>
              <a:rPr spc="40" dirty="0"/>
              <a:t>efficiently </a:t>
            </a:r>
            <a:r>
              <a:rPr spc="75" dirty="0"/>
              <a:t>a  </a:t>
            </a:r>
            <a:r>
              <a:rPr spc="55" dirty="0"/>
              <a:t>windpowered</a:t>
            </a:r>
            <a:r>
              <a:rPr spc="-30" dirty="0"/>
              <a:t> </a:t>
            </a:r>
            <a:r>
              <a:rPr spc="50" dirty="0"/>
              <a:t>vehicle</a:t>
            </a:r>
            <a:r>
              <a:rPr dirty="0"/>
              <a:t> </a:t>
            </a:r>
            <a:r>
              <a:rPr spc="35" dirty="0"/>
              <a:t>in</a:t>
            </a:r>
            <a:r>
              <a:rPr dirty="0"/>
              <a:t> </a:t>
            </a:r>
            <a:r>
              <a:rPr spc="45" dirty="0"/>
              <a:t>order</a:t>
            </a:r>
            <a:r>
              <a:rPr spc="-50" dirty="0"/>
              <a:t> </a:t>
            </a:r>
            <a:r>
              <a:rPr spc="40" dirty="0"/>
              <a:t>to</a:t>
            </a:r>
            <a:r>
              <a:rPr dirty="0"/>
              <a:t> </a:t>
            </a:r>
            <a:r>
              <a:rPr spc="70" dirty="0"/>
              <a:t>set</a:t>
            </a:r>
            <a:r>
              <a:rPr dirty="0"/>
              <a:t> </a:t>
            </a:r>
            <a:r>
              <a:rPr spc="75" dirty="0"/>
              <a:t>a</a:t>
            </a:r>
            <a:r>
              <a:rPr dirty="0"/>
              <a:t> </a:t>
            </a:r>
            <a:r>
              <a:rPr spc="75" dirty="0"/>
              <a:t>new</a:t>
            </a:r>
            <a:r>
              <a:rPr spc="-25" dirty="0"/>
              <a:t> </a:t>
            </a:r>
            <a:r>
              <a:rPr spc="65" dirty="0"/>
              <a:t>standard</a:t>
            </a:r>
            <a:r>
              <a:rPr spc="270" dirty="0"/>
              <a:t> </a:t>
            </a:r>
            <a:r>
              <a:rPr spc="55" dirty="0"/>
              <a:t>of</a:t>
            </a:r>
            <a:r>
              <a:rPr spc="-25" dirty="0"/>
              <a:t> </a:t>
            </a:r>
            <a:r>
              <a:rPr spc="50" dirty="0"/>
              <a:t>scientific  </a:t>
            </a:r>
            <a:r>
              <a:rPr spc="65" dirty="0"/>
              <a:t>land</a:t>
            </a:r>
            <a:r>
              <a:rPr spc="-30" dirty="0"/>
              <a:t> </a:t>
            </a:r>
            <a:r>
              <a:rPr spc="70" dirty="0"/>
              <a:t>traverses</a:t>
            </a:r>
            <a:r>
              <a:rPr spc="-10" dirty="0"/>
              <a:t> </a:t>
            </a:r>
            <a:r>
              <a:rPr spc="35" dirty="0"/>
              <a:t>in</a:t>
            </a:r>
            <a:r>
              <a:rPr spc="-35" dirty="0"/>
              <a:t> </a:t>
            </a:r>
            <a:r>
              <a:rPr spc="50" dirty="0"/>
              <a:t>Antarctica</a:t>
            </a:r>
            <a:r>
              <a:rPr spc="-30" dirty="0"/>
              <a:t> </a:t>
            </a:r>
            <a:r>
              <a:rPr spc="55" dirty="0"/>
              <a:t>totally</a:t>
            </a:r>
            <a:r>
              <a:rPr spc="-35" dirty="0"/>
              <a:t> </a:t>
            </a:r>
            <a:r>
              <a:rPr spc="55" dirty="0"/>
              <a:t>clean?</a:t>
            </a:r>
          </a:p>
        </p:txBody>
      </p:sp>
      <p:sp>
        <p:nvSpPr>
          <p:cNvPr id="73" name="object 73"/>
          <p:cNvSpPr txBox="1"/>
          <p:nvPr/>
        </p:nvSpPr>
        <p:spPr>
          <a:xfrm>
            <a:off x="5477332" y="1490520"/>
            <a:ext cx="4410710" cy="1616710"/>
          </a:xfrm>
          <a:prstGeom prst="rect">
            <a:avLst/>
          </a:prstGeom>
        </p:spPr>
        <p:txBody>
          <a:bodyPr vert="horz" wrap="square" lIns="0" tIns="0" rIns="0" bIns="0" rtlCol="0">
            <a:spAutoFit/>
          </a:bodyPr>
          <a:lstStyle/>
          <a:p>
            <a:pPr marL="12700" marR="28575">
              <a:lnSpc>
                <a:spcPct val="145800"/>
              </a:lnSpc>
            </a:pPr>
            <a:r>
              <a:rPr sz="1200" spc="70" dirty="0">
                <a:latin typeface="Calibri"/>
                <a:cs typeface="Calibri"/>
              </a:rPr>
              <a:t>The</a:t>
            </a:r>
            <a:r>
              <a:rPr sz="1200" dirty="0">
                <a:latin typeface="Calibri"/>
                <a:cs typeface="Calibri"/>
              </a:rPr>
              <a:t> </a:t>
            </a:r>
            <a:r>
              <a:rPr sz="1200" spc="80" dirty="0">
                <a:latin typeface="Calibri"/>
                <a:cs typeface="Calibri"/>
              </a:rPr>
              <a:t>answer</a:t>
            </a:r>
            <a:r>
              <a:rPr sz="1200" spc="-30" dirty="0">
                <a:latin typeface="Calibri"/>
                <a:cs typeface="Calibri"/>
              </a:rPr>
              <a:t> </a:t>
            </a:r>
            <a:r>
              <a:rPr sz="1200" spc="70" dirty="0">
                <a:latin typeface="Calibri"/>
                <a:cs typeface="Calibri"/>
              </a:rPr>
              <a:t>is</a:t>
            </a:r>
            <a:r>
              <a:rPr sz="1200" spc="-30" dirty="0">
                <a:latin typeface="Calibri"/>
                <a:cs typeface="Calibri"/>
              </a:rPr>
              <a:t> </a:t>
            </a:r>
            <a:r>
              <a:rPr sz="1200" spc="50" dirty="0">
                <a:latin typeface="Calibri"/>
                <a:cs typeface="Calibri"/>
              </a:rPr>
              <a:t>yes.</a:t>
            </a:r>
            <a:r>
              <a:rPr sz="1200" spc="-30" dirty="0">
                <a:latin typeface="Calibri"/>
                <a:cs typeface="Calibri"/>
              </a:rPr>
              <a:t> </a:t>
            </a:r>
            <a:r>
              <a:rPr sz="1200" spc="50" dirty="0">
                <a:latin typeface="Calibri"/>
                <a:cs typeface="Calibri"/>
              </a:rPr>
              <a:t>And</a:t>
            </a:r>
            <a:r>
              <a:rPr sz="1200" spc="-25" dirty="0">
                <a:latin typeface="Calibri"/>
                <a:cs typeface="Calibri"/>
              </a:rPr>
              <a:t> </a:t>
            </a:r>
            <a:r>
              <a:rPr sz="1200" spc="60" dirty="0">
                <a:latin typeface="Calibri"/>
                <a:cs typeface="Calibri"/>
              </a:rPr>
              <a:t>this</a:t>
            </a:r>
            <a:r>
              <a:rPr sz="1200" dirty="0">
                <a:latin typeface="Calibri"/>
                <a:cs typeface="Calibri"/>
              </a:rPr>
              <a:t> </a:t>
            </a:r>
            <a:r>
              <a:rPr sz="1200" spc="70" dirty="0">
                <a:latin typeface="Calibri"/>
                <a:cs typeface="Calibri"/>
              </a:rPr>
              <a:t>is</a:t>
            </a:r>
            <a:r>
              <a:rPr sz="1200" spc="-25" dirty="0">
                <a:latin typeface="Calibri"/>
                <a:cs typeface="Calibri"/>
              </a:rPr>
              <a:t> </a:t>
            </a:r>
            <a:r>
              <a:rPr sz="1200" spc="75" dirty="0">
                <a:latin typeface="Calibri"/>
                <a:cs typeface="Calibri"/>
              </a:rPr>
              <a:t>what</a:t>
            </a:r>
            <a:r>
              <a:rPr sz="1200" dirty="0">
                <a:latin typeface="Calibri"/>
                <a:cs typeface="Calibri"/>
              </a:rPr>
              <a:t> </a:t>
            </a:r>
            <a:r>
              <a:rPr sz="1200" spc="70" dirty="0">
                <a:latin typeface="Calibri"/>
                <a:cs typeface="Calibri"/>
              </a:rPr>
              <a:t>Ramon</a:t>
            </a:r>
            <a:r>
              <a:rPr sz="1200" dirty="0">
                <a:latin typeface="Calibri"/>
                <a:cs typeface="Calibri"/>
              </a:rPr>
              <a:t> </a:t>
            </a:r>
            <a:r>
              <a:rPr sz="1200" spc="60" dirty="0">
                <a:latin typeface="Calibri"/>
                <a:cs typeface="Calibri"/>
              </a:rPr>
              <a:t>and</a:t>
            </a:r>
            <a:r>
              <a:rPr sz="1200" dirty="0">
                <a:latin typeface="Calibri"/>
                <a:cs typeface="Calibri"/>
              </a:rPr>
              <a:t> </a:t>
            </a:r>
            <a:r>
              <a:rPr sz="1200" spc="65" dirty="0">
                <a:latin typeface="Calibri"/>
                <a:cs typeface="Calibri"/>
              </a:rPr>
              <a:t>his</a:t>
            </a:r>
            <a:r>
              <a:rPr sz="1200" spc="-25" dirty="0">
                <a:latin typeface="Calibri"/>
                <a:cs typeface="Calibri"/>
              </a:rPr>
              <a:t> </a:t>
            </a:r>
            <a:r>
              <a:rPr sz="1200" spc="60" dirty="0">
                <a:latin typeface="Calibri"/>
                <a:cs typeface="Calibri"/>
              </a:rPr>
              <a:t>team</a:t>
            </a:r>
            <a:r>
              <a:rPr sz="1200" spc="-25" dirty="0">
                <a:latin typeface="Calibri"/>
                <a:cs typeface="Calibri"/>
              </a:rPr>
              <a:t> </a:t>
            </a:r>
            <a:r>
              <a:rPr sz="1200" spc="75" dirty="0">
                <a:latin typeface="Calibri"/>
                <a:cs typeface="Calibri"/>
              </a:rPr>
              <a:t>want</a:t>
            </a:r>
            <a:r>
              <a:rPr sz="1200" spc="-25" dirty="0">
                <a:latin typeface="Calibri"/>
                <a:cs typeface="Calibri"/>
              </a:rPr>
              <a:t> </a:t>
            </a:r>
            <a:r>
              <a:rPr sz="1200" spc="40" dirty="0">
                <a:latin typeface="Calibri"/>
                <a:cs typeface="Calibri"/>
              </a:rPr>
              <a:t>to  </a:t>
            </a:r>
            <a:r>
              <a:rPr sz="1200" spc="45" dirty="0">
                <a:latin typeface="Calibri"/>
                <a:cs typeface="Calibri"/>
              </a:rPr>
              <a:t>prove</a:t>
            </a:r>
            <a:r>
              <a:rPr sz="1200" spc="-20" dirty="0">
                <a:latin typeface="Calibri"/>
                <a:cs typeface="Calibri"/>
              </a:rPr>
              <a:t> </a:t>
            </a:r>
            <a:r>
              <a:rPr sz="1200" spc="55" dirty="0">
                <a:latin typeface="Calibri"/>
                <a:cs typeface="Calibri"/>
              </a:rPr>
              <a:t>with</a:t>
            </a:r>
            <a:r>
              <a:rPr sz="1200" spc="-20" dirty="0">
                <a:latin typeface="Calibri"/>
                <a:cs typeface="Calibri"/>
              </a:rPr>
              <a:t> </a:t>
            </a:r>
            <a:r>
              <a:rPr sz="1200" spc="45" dirty="0">
                <a:latin typeface="Calibri"/>
                <a:cs typeface="Calibri"/>
              </a:rPr>
              <a:t>the</a:t>
            </a:r>
            <a:r>
              <a:rPr sz="1200" spc="5" dirty="0">
                <a:latin typeface="Calibri"/>
                <a:cs typeface="Calibri"/>
              </a:rPr>
              <a:t> </a:t>
            </a:r>
            <a:r>
              <a:rPr sz="1200" b="1" spc="65" dirty="0">
                <a:latin typeface="Calibri"/>
                <a:cs typeface="Calibri"/>
              </a:rPr>
              <a:t>ANTARCTICA</a:t>
            </a:r>
            <a:r>
              <a:rPr sz="1200" b="1" spc="-45" dirty="0">
                <a:latin typeface="Calibri"/>
                <a:cs typeface="Calibri"/>
              </a:rPr>
              <a:t> </a:t>
            </a:r>
            <a:r>
              <a:rPr sz="1200" b="1" spc="80" dirty="0">
                <a:latin typeface="Calibri"/>
                <a:cs typeface="Calibri"/>
              </a:rPr>
              <a:t>WINDSLED</a:t>
            </a:r>
            <a:r>
              <a:rPr sz="1200" b="1" spc="-10" dirty="0">
                <a:latin typeface="Calibri"/>
                <a:cs typeface="Calibri"/>
              </a:rPr>
              <a:t> </a:t>
            </a:r>
            <a:r>
              <a:rPr sz="1200" b="1" spc="40" dirty="0" smtClean="0">
                <a:latin typeface="Calibri"/>
                <a:cs typeface="Calibri"/>
              </a:rPr>
              <a:t>CIRCUMNAVI</a:t>
            </a:r>
            <a:r>
              <a:rPr lang="es-ES" sz="1200" b="1" spc="40" dirty="0" smtClean="0">
                <a:latin typeface="Calibri"/>
                <a:cs typeface="Calibri"/>
              </a:rPr>
              <a:t>G</a:t>
            </a:r>
            <a:r>
              <a:rPr sz="1200" b="1" spc="40" dirty="0" smtClean="0">
                <a:latin typeface="Calibri"/>
                <a:cs typeface="Calibri"/>
              </a:rPr>
              <a:t>ATION</a:t>
            </a:r>
            <a:endParaRPr sz="1200" dirty="0">
              <a:latin typeface="Calibri"/>
              <a:cs typeface="Calibri"/>
            </a:endParaRPr>
          </a:p>
          <a:p>
            <a:pPr marL="12700" marR="5080">
              <a:lnSpc>
                <a:spcPct val="145800"/>
              </a:lnSpc>
            </a:pPr>
            <a:r>
              <a:rPr sz="1200" b="1" spc="25" dirty="0">
                <a:latin typeface="Calibri"/>
                <a:cs typeface="Calibri"/>
              </a:rPr>
              <a:t>2017-18</a:t>
            </a:r>
            <a:r>
              <a:rPr sz="1200" spc="25" dirty="0">
                <a:latin typeface="Calibri"/>
                <a:cs typeface="Calibri"/>
              </a:rPr>
              <a:t>. </a:t>
            </a:r>
            <a:r>
              <a:rPr sz="1200" spc="5" dirty="0">
                <a:latin typeface="Calibri"/>
                <a:cs typeface="Calibri"/>
              </a:rPr>
              <a:t>To </a:t>
            </a:r>
            <a:r>
              <a:rPr sz="1200" spc="55" dirty="0">
                <a:latin typeface="Calibri"/>
                <a:cs typeface="Calibri"/>
              </a:rPr>
              <a:t>realise </a:t>
            </a:r>
            <a:r>
              <a:rPr sz="1200" spc="70" dirty="0">
                <a:latin typeface="Calibri"/>
                <a:cs typeface="Calibri"/>
              </a:rPr>
              <a:t>an </a:t>
            </a:r>
            <a:r>
              <a:rPr sz="1200" spc="45" dirty="0">
                <a:latin typeface="Calibri"/>
                <a:cs typeface="Calibri"/>
              </a:rPr>
              <a:t>unprecedented journey </a:t>
            </a:r>
            <a:r>
              <a:rPr sz="1200" spc="55" dirty="0">
                <a:latin typeface="Calibri"/>
                <a:cs typeface="Calibri"/>
              </a:rPr>
              <a:t>of </a:t>
            </a:r>
            <a:r>
              <a:rPr sz="1200" spc="50" dirty="0">
                <a:latin typeface="Calibri"/>
                <a:cs typeface="Calibri"/>
              </a:rPr>
              <a:t>7500km, </a:t>
            </a:r>
            <a:r>
              <a:rPr sz="1200" spc="55" dirty="0">
                <a:latin typeface="Calibri"/>
                <a:cs typeface="Calibri"/>
              </a:rPr>
              <a:t>with </a:t>
            </a:r>
            <a:r>
              <a:rPr sz="1200" spc="75" dirty="0">
                <a:latin typeface="Calibri"/>
                <a:cs typeface="Calibri"/>
              </a:rPr>
              <a:t>a  new</a:t>
            </a:r>
            <a:r>
              <a:rPr sz="1200" spc="-25" dirty="0">
                <a:latin typeface="Calibri"/>
                <a:cs typeface="Calibri"/>
              </a:rPr>
              <a:t> </a:t>
            </a:r>
            <a:r>
              <a:rPr sz="1200" spc="50" dirty="0">
                <a:latin typeface="Calibri"/>
                <a:cs typeface="Calibri"/>
              </a:rPr>
              <a:t>concept</a:t>
            </a:r>
            <a:r>
              <a:rPr sz="1200" dirty="0">
                <a:latin typeface="Calibri"/>
                <a:cs typeface="Calibri"/>
              </a:rPr>
              <a:t> </a:t>
            </a:r>
            <a:r>
              <a:rPr sz="1200" spc="55" dirty="0">
                <a:latin typeface="Calibri"/>
                <a:cs typeface="Calibri"/>
              </a:rPr>
              <a:t>of</a:t>
            </a:r>
            <a:r>
              <a:rPr sz="1200" spc="-55" dirty="0">
                <a:latin typeface="Calibri"/>
                <a:cs typeface="Calibri"/>
              </a:rPr>
              <a:t> </a:t>
            </a:r>
            <a:r>
              <a:rPr sz="1200" spc="50" dirty="0">
                <a:latin typeface="Calibri"/>
                <a:cs typeface="Calibri"/>
              </a:rPr>
              <a:t>vehicle</a:t>
            </a:r>
            <a:r>
              <a:rPr sz="1200" dirty="0">
                <a:latin typeface="Calibri"/>
                <a:cs typeface="Calibri"/>
              </a:rPr>
              <a:t> </a:t>
            </a:r>
            <a:r>
              <a:rPr sz="1200" spc="60" dirty="0">
                <a:latin typeface="Calibri"/>
                <a:cs typeface="Calibri"/>
              </a:rPr>
              <a:t>designed</a:t>
            </a:r>
            <a:r>
              <a:rPr sz="1200" spc="-20" dirty="0">
                <a:latin typeface="Calibri"/>
                <a:cs typeface="Calibri"/>
              </a:rPr>
              <a:t> </a:t>
            </a:r>
            <a:r>
              <a:rPr sz="1200" spc="50" dirty="0">
                <a:latin typeface="Calibri"/>
                <a:cs typeface="Calibri"/>
              </a:rPr>
              <a:t>for</a:t>
            </a:r>
            <a:r>
              <a:rPr sz="1200" spc="-30" dirty="0">
                <a:latin typeface="Calibri"/>
                <a:cs typeface="Calibri"/>
              </a:rPr>
              <a:t> </a:t>
            </a:r>
            <a:r>
              <a:rPr sz="1200" spc="50" dirty="0">
                <a:latin typeface="Calibri"/>
                <a:cs typeface="Calibri"/>
              </a:rPr>
              <a:t>scientific</a:t>
            </a:r>
            <a:r>
              <a:rPr sz="1200" dirty="0">
                <a:latin typeface="Calibri"/>
                <a:cs typeface="Calibri"/>
              </a:rPr>
              <a:t> </a:t>
            </a:r>
            <a:r>
              <a:rPr sz="1200" spc="50" dirty="0">
                <a:latin typeface="Calibri"/>
                <a:cs typeface="Calibri"/>
              </a:rPr>
              <a:t>research.</a:t>
            </a:r>
            <a:r>
              <a:rPr sz="1200" spc="-30" dirty="0">
                <a:latin typeface="Calibri"/>
                <a:cs typeface="Calibri"/>
              </a:rPr>
              <a:t> </a:t>
            </a:r>
            <a:r>
              <a:rPr sz="1200" spc="70" dirty="0">
                <a:latin typeface="Calibri"/>
                <a:cs typeface="Calibri"/>
              </a:rPr>
              <a:t>The</a:t>
            </a:r>
            <a:r>
              <a:rPr sz="1200" dirty="0">
                <a:latin typeface="Calibri"/>
                <a:cs typeface="Calibri"/>
              </a:rPr>
              <a:t> </a:t>
            </a:r>
            <a:r>
              <a:rPr sz="1200" spc="30" dirty="0">
                <a:latin typeface="Calibri"/>
                <a:cs typeface="Calibri"/>
              </a:rPr>
              <a:t>Inuit  </a:t>
            </a:r>
            <a:r>
              <a:rPr sz="1200" spc="50" dirty="0">
                <a:latin typeface="Calibri"/>
                <a:cs typeface="Calibri"/>
              </a:rPr>
              <a:t>Windsled. </a:t>
            </a:r>
            <a:r>
              <a:rPr sz="1200" spc="40" dirty="0">
                <a:latin typeface="Calibri"/>
                <a:cs typeface="Calibri"/>
              </a:rPr>
              <a:t>A </a:t>
            </a:r>
            <a:r>
              <a:rPr sz="1200" spc="50" dirty="0">
                <a:latin typeface="Calibri"/>
                <a:cs typeface="Calibri"/>
              </a:rPr>
              <a:t>vehicle </a:t>
            </a:r>
            <a:r>
              <a:rPr sz="1200" spc="45" dirty="0">
                <a:latin typeface="Calibri"/>
                <a:cs typeface="Calibri"/>
              </a:rPr>
              <a:t>Inspired </a:t>
            </a:r>
            <a:r>
              <a:rPr sz="1200" spc="35" dirty="0">
                <a:latin typeface="Calibri"/>
                <a:cs typeface="Calibri"/>
              </a:rPr>
              <a:t>in </a:t>
            </a:r>
            <a:r>
              <a:rPr sz="1200" spc="45" dirty="0">
                <a:latin typeface="Calibri"/>
                <a:cs typeface="Calibri"/>
              </a:rPr>
              <a:t>the </a:t>
            </a:r>
            <a:r>
              <a:rPr sz="1200" spc="75" dirty="0">
                <a:latin typeface="Calibri"/>
                <a:cs typeface="Calibri"/>
              </a:rPr>
              <a:t>past </a:t>
            </a:r>
            <a:r>
              <a:rPr sz="1200" spc="55" dirty="0">
                <a:latin typeface="Calibri"/>
                <a:cs typeface="Calibri"/>
              </a:rPr>
              <a:t>that </a:t>
            </a:r>
            <a:r>
              <a:rPr sz="1200" spc="65" dirty="0">
                <a:latin typeface="Calibri"/>
                <a:cs typeface="Calibri"/>
              </a:rPr>
              <a:t>will </a:t>
            </a:r>
            <a:r>
              <a:rPr sz="1200" spc="45" dirty="0">
                <a:latin typeface="Calibri"/>
                <a:cs typeface="Calibri"/>
              </a:rPr>
              <a:t>drive </a:t>
            </a:r>
            <a:r>
              <a:rPr sz="1200" spc="90" dirty="0">
                <a:latin typeface="Calibri"/>
                <a:cs typeface="Calibri"/>
              </a:rPr>
              <a:t>us </a:t>
            </a:r>
            <a:r>
              <a:rPr sz="1200" spc="40" dirty="0">
                <a:latin typeface="Calibri"/>
                <a:cs typeface="Calibri"/>
              </a:rPr>
              <a:t>to </a:t>
            </a:r>
            <a:r>
              <a:rPr sz="1200" spc="75" dirty="0">
                <a:latin typeface="Calibri"/>
                <a:cs typeface="Calibri"/>
              </a:rPr>
              <a:t>a  </a:t>
            </a:r>
            <a:r>
              <a:rPr sz="1200" spc="65" dirty="0">
                <a:latin typeface="Calibri"/>
                <a:cs typeface="Calibri"/>
              </a:rPr>
              <a:t>clean</a:t>
            </a:r>
            <a:r>
              <a:rPr sz="1200" spc="-110" dirty="0">
                <a:latin typeface="Calibri"/>
                <a:cs typeface="Calibri"/>
              </a:rPr>
              <a:t> </a:t>
            </a:r>
            <a:r>
              <a:rPr sz="1200" spc="35" dirty="0">
                <a:latin typeface="Calibri"/>
                <a:cs typeface="Calibri"/>
              </a:rPr>
              <a:t>future.</a:t>
            </a:r>
            <a:endParaRPr sz="1200" dirty="0">
              <a:latin typeface="Calibri"/>
              <a:cs typeface="Calibri"/>
            </a:endParaRPr>
          </a:p>
        </p:txBody>
      </p:sp>
      <p:sp>
        <p:nvSpPr>
          <p:cNvPr id="74" name="object 74"/>
          <p:cNvSpPr/>
          <p:nvPr/>
        </p:nvSpPr>
        <p:spPr>
          <a:xfrm>
            <a:off x="612000" y="3407994"/>
            <a:ext cx="2979458" cy="3101708"/>
          </a:xfrm>
          <a:prstGeom prst="rect">
            <a:avLst/>
          </a:prstGeom>
          <a:blipFill>
            <a:blip r:embed="rId2" cstate="print"/>
            <a:stretch>
              <a:fillRect/>
            </a:stretch>
          </a:blipFill>
        </p:spPr>
        <p:txBody>
          <a:bodyPr wrap="square" lIns="0" tIns="0" rIns="0" bIns="0" rtlCol="0"/>
          <a:lstStyle/>
          <a:p>
            <a:endParaRPr dirty="0"/>
          </a:p>
        </p:txBody>
      </p:sp>
      <p:sp>
        <p:nvSpPr>
          <p:cNvPr id="75" name="object 75"/>
          <p:cNvSpPr/>
          <p:nvPr/>
        </p:nvSpPr>
        <p:spPr>
          <a:xfrm>
            <a:off x="3987977" y="3407994"/>
            <a:ext cx="3320465" cy="3101708"/>
          </a:xfrm>
          <a:prstGeom prst="rect">
            <a:avLst/>
          </a:prstGeom>
          <a:blipFill>
            <a:blip r:embed="rId3" cstate="print"/>
            <a:stretch>
              <a:fillRect/>
            </a:stretch>
          </a:blipFill>
        </p:spPr>
        <p:txBody>
          <a:bodyPr wrap="square" lIns="0" tIns="0" rIns="0" bIns="0" rtlCol="0"/>
          <a:lstStyle/>
          <a:p>
            <a:endParaRPr dirty="0"/>
          </a:p>
        </p:txBody>
      </p:sp>
      <p:sp>
        <p:nvSpPr>
          <p:cNvPr id="76" name="object 76"/>
          <p:cNvSpPr/>
          <p:nvPr/>
        </p:nvSpPr>
        <p:spPr>
          <a:xfrm>
            <a:off x="7435418" y="3407994"/>
            <a:ext cx="3256584" cy="3101708"/>
          </a:xfrm>
          <a:prstGeom prst="rect">
            <a:avLst/>
          </a:prstGeom>
          <a:blipFill>
            <a:blip r:embed="rId4" cstate="print"/>
            <a:stretch>
              <a:fillRect/>
            </a:stretch>
          </a:blipFill>
        </p:spPr>
        <p:txBody>
          <a:bodyPr wrap="square" lIns="0" tIns="0" rIns="0" bIns="0" rtlCol="0"/>
          <a:lstStyle/>
          <a:p>
            <a:endParaRPr dirty="0"/>
          </a:p>
        </p:txBody>
      </p:sp>
      <p:sp>
        <p:nvSpPr>
          <p:cNvPr id="77" name="object 77"/>
          <p:cNvSpPr txBox="1"/>
          <p:nvPr/>
        </p:nvSpPr>
        <p:spPr>
          <a:xfrm>
            <a:off x="779299" y="3302279"/>
            <a:ext cx="2428875" cy="201295"/>
          </a:xfrm>
          <a:prstGeom prst="rect">
            <a:avLst/>
          </a:prstGeom>
        </p:spPr>
        <p:txBody>
          <a:bodyPr vert="horz" wrap="square" lIns="0" tIns="0" rIns="0" bIns="0" rtlCol="0">
            <a:spAutoFit/>
          </a:bodyPr>
          <a:lstStyle/>
          <a:p>
            <a:pPr marL="12700">
              <a:lnSpc>
                <a:spcPct val="100000"/>
              </a:lnSpc>
            </a:pPr>
            <a:r>
              <a:rPr sz="1200" b="1" spc="105" dirty="0">
                <a:solidFill>
                  <a:srgbClr val="143C69"/>
                </a:solidFill>
                <a:latin typeface="Calibri"/>
                <a:cs typeface="Calibri"/>
              </a:rPr>
              <a:t>2005</a:t>
            </a:r>
            <a:r>
              <a:rPr sz="1200" b="1" spc="-20" dirty="0">
                <a:solidFill>
                  <a:srgbClr val="143C69"/>
                </a:solidFill>
                <a:latin typeface="Calibri"/>
                <a:cs typeface="Calibri"/>
              </a:rPr>
              <a:t> </a:t>
            </a:r>
            <a:r>
              <a:rPr sz="1200" b="1" spc="140" dirty="0">
                <a:solidFill>
                  <a:srgbClr val="143C69"/>
                </a:solidFill>
                <a:latin typeface="Calibri"/>
                <a:cs typeface="Calibri"/>
              </a:rPr>
              <a:t>/</a:t>
            </a:r>
            <a:r>
              <a:rPr sz="1200" b="1" spc="-20" dirty="0">
                <a:solidFill>
                  <a:srgbClr val="143C69"/>
                </a:solidFill>
                <a:latin typeface="Calibri"/>
                <a:cs typeface="Calibri"/>
              </a:rPr>
              <a:t> </a:t>
            </a:r>
            <a:r>
              <a:rPr sz="1200" b="1" spc="114" dirty="0">
                <a:solidFill>
                  <a:srgbClr val="143C69"/>
                </a:solidFill>
                <a:latin typeface="Calibri"/>
                <a:cs typeface="Calibri"/>
              </a:rPr>
              <a:t>2006</a:t>
            </a:r>
            <a:r>
              <a:rPr sz="1200" b="1" spc="-25" dirty="0">
                <a:solidFill>
                  <a:srgbClr val="143C69"/>
                </a:solidFill>
                <a:latin typeface="Calibri"/>
                <a:cs typeface="Calibri"/>
              </a:rPr>
              <a:t> </a:t>
            </a:r>
            <a:r>
              <a:rPr sz="1200" b="1" spc="75" dirty="0">
                <a:solidFill>
                  <a:srgbClr val="143C69"/>
                </a:solidFill>
                <a:latin typeface="Calibri"/>
                <a:cs typeface="Calibri"/>
              </a:rPr>
              <a:t>WindSled</a:t>
            </a:r>
            <a:r>
              <a:rPr sz="1200" b="1" spc="-20" dirty="0">
                <a:solidFill>
                  <a:srgbClr val="143C69"/>
                </a:solidFill>
                <a:latin typeface="Calibri"/>
                <a:cs typeface="Calibri"/>
              </a:rPr>
              <a:t> </a:t>
            </a:r>
            <a:r>
              <a:rPr sz="1200" b="1" spc="70" dirty="0">
                <a:solidFill>
                  <a:srgbClr val="143C69"/>
                </a:solidFill>
                <a:latin typeface="Calibri"/>
                <a:cs typeface="Calibri"/>
              </a:rPr>
              <a:t>Expedition</a:t>
            </a:r>
            <a:endParaRPr sz="1200" dirty="0">
              <a:latin typeface="Calibri"/>
              <a:cs typeface="Calibri"/>
            </a:endParaRPr>
          </a:p>
        </p:txBody>
      </p:sp>
      <p:sp>
        <p:nvSpPr>
          <p:cNvPr id="78" name="object 78"/>
          <p:cNvSpPr txBox="1"/>
          <p:nvPr/>
        </p:nvSpPr>
        <p:spPr>
          <a:xfrm>
            <a:off x="4065193" y="3324225"/>
            <a:ext cx="5929707" cy="184056"/>
          </a:xfrm>
          <a:prstGeom prst="rect">
            <a:avLst/>
          </a:prstGeom>
        </p:spPr>
        <p:txBody>
          <a:bodyPr vert="horz" wrap="square" lIns="0" tIns="0" rIns="0" bIns="0" rtlCol="0">
            <a:spAutoFit/>
          </a:bodyPr>
          <a:lstStyle/>
          <a:p>
            <a:pPr marL="12700">
              <a:lnSpc>
                <a:spcPct val="100000"/>
              </a:lnSpc>
              <a:tabLst>
                <a:tab pos="3459479" algn="l"/>
              </a:tabLst>
            </a:pPr>
            <a:r>
              <a:rPr sz="1200" b="1" spc="10" dirty="0">
                <a:solidFill>
                  <a:srgbClr val="143C69"/>
                </a:solidFill>
                <a:latin typeface="Calibri"/>
                <a:cs typeface="Calibri"/>
              </a:rPr>
              <a:t>2011</a:t>
            </a:r>
            <a:r>
              <a:rPr sz="1200" b="1" spc="-10" dirty="0">
                <a:solidFill>
                  <a:srgbClr val="143C69"/>
                </a:solidFill>
                <a:latin typeface="Calibri"/>
                <a:cs typeface="Calibri"/>
              </a:rPr>
              <a:t> </a:t>
            </a:r>
            <a:r>
              <a:rPr lang="es-ES" sz="1200" b="1" spc="-10" dirty="0" smtClean="0">
                <a:solidFill>
                  <a:srgbClr val="143C69"/>
                </a:solidFill>
                <a:latin typeface="Calibri"/>
                <a:cs typeface="Calibri"/>
              </a:rPr>
              <a:t>/ 2012 </a:t>
            </a:r>
            <a:r>
              <a:rPr sz="1200" b="1" spc="75" dirty="0" err="1" smtClean="0">
                <a:solidFill>
                  <a:srgbClr val="143C69"/>
                </a:solidFill>
                <a:latin typeface="Calibri"/>
                <a:cs typeface="Calibri"/>
              </a:rPr>
              <a:t>WindSled</a:t>
            </a:r>
            <a:r>
              <a:rPr sz="1200" b="1" spc="-5" dirty="0" smtClean="0">
                <a:solidFill>
                  <a:srgbClr val="143C69"/>
                </a:solidFill>
                <a:latin typeface="Calibri"/>
                <a:cs typeface="Calibri"/>
              </a:rPr>
              <a:t> </a:t>
            </a:r>
            <a:r>
              <a:rPr lang="es-ES" sz="1200" b="1" spc="-5" dirty="0" smtClean="0">
                <a:solidFill>
                  <a:srgbClr val="143C69"/>
                </a:solidFill>
                <a:latin typeface="Calibri"/>
                <a:cs typeface="Calibri"/>
              </a:rPr>
              <a:t>  </a:t>
            </a:r>
            <a:r>
              <a:rPr sz="1200" b="1" spc="70" dirty="0" smtClean="0">
                <a:solidFill>
                  <a:srgbClr val="143C69"/>
                </a:solidFill>
                <a:latin typeface="Calibri"/>
                <a:cs typeface="Calibri"/>
              </a:rPr>
              <a:t>Expedition</a:t>
            </a:r>
            <a:r>
              <a:rPr lang="es-ES" sz="1200" b="1" spc="70" dirty="0" smtClean="0">
                <a:solidFill>
                  <a:srgbClr val="143C69"/>
                </a:solidFill>
                <a:latin typeface="Calibri"/>
                <a:cs typeface="Calibri"/>
              </a:rPr>
              <a:t>                </a:t>
            </a:r>
            <a:r>
              <a:rPr sz="1200" b="1" spc="40" dirty="0" smtClean="0">
                <a:solidFill>
                  <a:srgbClr val="143C69"/>
                </a:solidFill>
                <a:latin typeface="Calibri"/>
                <a:cs typeface="Calibri"/>
              </a:rPr>
              <a:t>2017</a:t>
            </a:r>
            <a:r>
              <a:rPr lang="es-ES" sz="1200" b="1" spc="40" dirty="0" smtClean="0">
                <a:solidFill>
                  <a:srgbClr val="143C69"/>
                </a:solidFill>
                <a:latin typeface="Calibri"/>
                <a:cs typeface="Calibri"/>
              </a:rPr>
              <a:t> / 2018</a:t>
            </a:r>
            <a:r>
              <a:rPr sz="1200" b="1" spc="40" dirty="0" smtClean="0">
                <a:solidFill>
                  <a:srgbClr val="143C69"/>
                </a:solidFill>
                <a:latin typeface="Calibri"/>
                <a:cs typeface="Calibri"/>
              </a:rPr>
              <a:t> </a:t>
            </a:r>
            <a:r>
              <a:rPr sz="1200" b="1" spc="75" dirty="0" err="1">
                <a:solidFill>
                  <a:srgbClr val="143C69"/>
                </a:solidFill>
                <a:latin typeface="Calibri"/>
                <a:cs typeface="Calibri"/>
              </a:rPr>
              <a:t>WindSled</a:t>
            </a:r>
            <a:r>
              <a:rPr sz="1200" b="1" spc="-120" dirty="0">
                <a:solidFill>
                  <a:srgbClr val="143C69"/>
                </a:solidFill>
                <a:latin typeface="Calibri"/>
                <a:cs typeface="Calibri"/>
              </a:rPr>
              <a:t> </a:t>
            </a:r>
            <a:r>
              <a:rPr lang="es-ES" sz="1200" b="1" spc="70" dirty="0" err="1" smtClean="0">
                <a:solidFill>
                  <a:srgbClr val="143C69"/>
                </a:solidFill>
                <a:latin typeface="Calibri"/>
                <a:cs typeface="Calibri"/>
              </a:rPr>
              <a:t>Circumnavigation</a:t>
            </a:r>
            <a:r>
              <a:rPr lang="es-ES" sz="1200" b="1" spc="70" dirty="0" smtClean="0">
                <a:solidFill>
                  <a:srgbClr val="143C69"/>
                </a:solidFill>
                <a:latin typeface="Calibri"/>
                <a:cs typeface="Calibri"/>
              </a:rPr>
              <a:t> </a:t>
            </a:r>
            <a:endParaRPr sz="1200" dirty="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dirty="0"/>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dirty="0"/>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dirty="0"/>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dirty="0"/>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dirty="0"/>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3" name="object 33"/>
          <p:cNvSpPr txBox="1"/>
          <p:nvPr/>
        </p:nvSpPr>
        <p:spPr>
          <a:xfrm>
            <a:off x="779299" y="4788928"/>
            <a:ext cx="3870325" cy="750570"/>
          </a:xfrm>
          <a:prstGeom prst="rect">
            <a:avLst/>
          </a:prstGeom>
        </p:spPr>
        <p:txBody>
          <a:bodyPr vert="horz" wrap="square" lIns="0" tIns="0" rIns="0" bIns="0" rtlCol="0">
            <a:spAutoFit/>
          </a:bodyPr>
          <a:lstStyle/>
          <a:p>
            <a:pPr marL="12700">
              <a:lnSpc>
                <a:spcPct val="100000"/>
              </a:lnSpc>
            </a:pPr>
            <a:r>
              <a:rPr sz="4700" b="1" spc="390" dirty="0">
                <a:solidFill>
                  <a:srgbClr val="143C69"/>
                </a:solidFill>
                <a:latin typeface="Calibri"/>
                <a:cs typeface="Calibri"/>
              </a:rPr>
              <a:t>THE</a:t>
            </a:r>
            <a:r>
              <a:rPr sz="4700" b="1" spc="-125" dirty="0">
                <a:solidFill>
                  <a:srgbClr val="143C69"/>
                </a:solidFill>
                <a:latin typeface="Calibri"/>
                <a:cs typeface="Calibri"/>
              </a:rPr>
              <a:t> </a:t>
            </a:r>
            <a:r>
              <a:rPr sz="4700" b="1" spc="300" dirty="0">
                <a:solidFill>
                  <a:srgbClr val="143C69"/>
                </a:solidFill>
                <a:latin typeface="Calibri"/>
                <a:cs typeface="Calibri"/>
              </a:rPr>
              <a:t>CONCEPT</a:t>
            </a:r>
            <a:endParaRPr sz="47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24000" y="457212"/>
            <a:ext cx="9010802" cy="6250495"/>
          </a:xfrm>
          <a:prstGeom prst="rect">
            <a:avLst/>
          </a:prstGeom>
          <a:blipFill>
            <a:blip r:embed="rId2" cstate="print"/>
            <a:stretch>
              <a:fillRect/>
            </a:stretch>
          </a:blipFill>
        </p:spPr>
        <p:txBody>
          <a:bodyPr wrap="square" lIns="0" tIns="0" rIns="0" bIns="0" rtlCol="0"/>
          <a:lstStyle/>
          <a:p>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dirty="0"/>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dirty="0"/>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dirty="0"/>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dirty="0"/>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dirty="0"/>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dirty="0"/>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dirty="0"/>
          </a:p>
        </p:txBody>
      </p:sp>
      <p:sp>
        <p:nvSpPr>
          <p:cNvPr id="33" name="object 3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spc="350" dirty="0"/>
              <a:t>The</a:t>
            </a:r>
            <a:r>
              <a:rPr spc="-160" dirty="0"/>
              <a:t> </a:t>
            </a:r>
            <a:r>
              <a:rPr spc="305" dirty="0"/>
              <a:t>WindSled</a:t>
            </a:r>
          </a:p>
        </p:txBody>
      </p:sp>
      <p:sp>
        <p:nvSpPr>
          <p:cNvPr id="34" name="object 34"/>
          <p:cNvSpPr/>
          <p:nvPr/>
        </p:nvSpPr>
        <p:spPr>
          <a:xfrm>
            <a:off x="7103998" y="1403997"/>
            <a:ext cx="2800350" cy="2556002"/>
          </a:xfrm>
          <a:prstGeom prst="rect">
            <a:avLst/>
          </a:prstGeom>
          <a:blipFill>
            <a:blip r:embed="rId2" cstate="print"/>
            <a:stretch>
              <a:fillRect/>
            </a:stretch>
          </a:blipFill>
        </p:spPr>
        <p:txBody>
          <a:bodyPr wrap="square" lIns="0" tIns="0" rIns="0" bIns="0" rtlCol="0"/>
          <a:lstStyle/>
          <a:p>
            <a:endParaRPr dirty="0"/>
          </a:p>
        </p:txBody>
      </p:sp>
      <p:sp>
        <p:nvSpPr>
          <p:cNvPr id="35" name="object 35"/>
          <p:cNvSpPr/>
          <p:nvPr/>
        </p:nvSpPr>
        <p:spPr>
          <a:xfrm>
            <a:off x="6948004" y="4279506"/>
            <a:ext cx="2956344" cy="2555999"/>
          </a:xfrm>
          <a:prstGeom prst="rect">
            <a:avLst/>
          </a:prstGeom>
          <a:blipFill>
            <a:blip r:embed="rId3" cstate="print"/>
            <a:stretch>
              <a:fillRect/>
            </a:stretch>
          </a:blipFill>
        </p:spPr>
        <p:txBody>
          <a:bodyPr wrap="square" lIns="0" tIns="0" rIns="0" bIns="0" rtlCol="0"/>
          <a:lstStyle/>
          <a:p>
            <a:endParaRPr dirty="0"/>
          </a:p>
        </p:txBody>
      </p:sp>
      <p:sp>
        <p:nvSpPr>
          <p:cNvPr id="36" name="object 36"/>
          <p:cNvSpPr/>
          <p:nvPr/>
        </p:nvSpPr>
        <p:spPr>
          <a:xfrm>
            <a:off x="6110185" y="798017"/>
            <a:ext cx="1542415" cy="6396990"/>
          </a:xfrm>
          <a:custGeom>
            <a:avLst/>
            <a:gdLst/>
            <a:ahLst/>
            <a:cxnLst/>
            <a:rect l="l" t="t" r="r" b="b"/>
            <a:pathLst>
              <a:path w="1542415" h="6396990">
                <a:moveTo>
                  <a:pt x="1541818" y="0"/>
                </a:moveTo>
                <a:lnTo>
                  <a:pt x="0" y="202984"/>
                </a:lnTo>
                <a:lnTo>
                  <a:pt x="815428" y="6396799"/>
                </a:lnTo>
                <a:lnTo>
                  <a:pt x="1541818" y="0"/>
                </a:lnTo>
                <a:close/>
              </a:path>
            </a:pathLst>
          </a:custGeom>
          <a:solidFill>
            <a:srgbClr val="FFFFFF"/>
          </a:solidFill>
        </p:spPr>
        <p:txBody>
          <a:bodyPr wrap="square" lIns="0" tIns="0" rIns="0" bIns="0" rtlCol="0"/>
          <a:lstStyle/>
          <a:p>
            <a:endParaRPr dirty="0"/>
          </a:p>
        </p:txBody>
      </p:sp>
      <p:sp>
        <p:nvSpPr>
          <p:cNvPr id="37" name="object 37"/>
          <p:cNvSpPr txBox="1"/>
          <p:nvPr/>
        </p:nvSpPr>
        <p:spPr>
          <a:xfrm>
            <a:off x="779299" y="1288506"/>
            <a:ext cx="2722880" cy="1946275"/>
          </a:xfrm>
          <a:prstGeom prst="rect">
            <a:avLst/>
          </a:prstGeom>
        </p:spPr>
        <p:txBody>
          <a:bodyPr vert="horz" wrap="square" lIns="0" tIns="0" rIns="0" bIns="0" rtlCol="0">
            <a:spAutoFit/>
          </a:bodyPr>
          <a:lstStyle/>
          <a:p>
            <a:pPr marL="12700" marR="19685">
              <a:lnSpc>
                <a:spcPct val="143900"/>
              </a:lnSpc>
            </a:pPr>
            <a:r>
              <a:rPr sz="1100" spc="60" dirty="0">
                <a:latin typeface="Calibri"/>
                <a:cs typeface="Calibri"/>
              </a:rPr>
              <a:t>The WINDSLED </a:t>
            </a:r>
            <a:r>
              <a:rPr sz="1100" spc="65" dirty="0">
                <a:latin typeface="Calibri"/>
                <a:cs typeface="Calibri"/>
              </a:rPr>
              <a:t>is </a:t>
            </a:r>
            <a:r>
              <a:rPr sz="1100" spc="70" dirty="0">
                <a:latin typeface="Calibri"/>
                <a:cs typeface="Calibri"/>
              </a:rPr>
              <a:t>a </a:t>
            </a:r>
            <a:r>
              <a:rPr sz="1100" spc="45" dirty="0">
                <a:latin typeface="Calibri"/>
                <a:cs typeface="Calibri"/>
              </a:rPr>
              <a:t>vehicle inspired on  ancient </a:t>
            </a:r>
            <a:r>
              <a:rPr sz="1100" spc="25" dirty="0">
                <a:latin typeface="Calibri"/>
                <a:cs typeface="Calibri"/>
              </a:rPr>
              <a:t>Inuit </a:t>
            </a:r>
            <a:r>
              <a:rPr lang="es-ES" sz="1100" spc="25" dirty="0" smtClean="0">
                <a:latin typeface="Calibri"/>
                <a:cs typeface="Calibri"/>
              </a:rPr>
              <a:t> </a:t>
            </a:r>
            <a:r>
              <a:rPr sz="1100" spc="45" dirty="0" smtClean="0">
                <a:latin typeface="Calibri"/>
                <a:cs typeface="Calibri"/>
              </a:rPr>
              <a:t>sled</a:t>
            </a:r>
            <a:r>
              <a:rPr sz="1100" spc="45" dirty="0">
                <a:latin typeface="Calibri"/>
                <a:cs typeface="Calibri"/>
              </a:rPr>
              <a:t>, </a:t>
            </a:r>
            <a:r>
              <a:rPr sz="1100" spc="20" dirty="0">
                <a:latin typeface="Calibri"/>
                <a:cs typeface="Calibri"/>
              </a:rPr>
              <a:t>it </a:t>
            </a:r>
            <a:r>
              <a:rPr lang="es-ES" sz="1100" spc="20" dirty="0" smtClean="0">
                <a:latin typeface="Calibri"/>
                <a:cs typeface="Calibri"/>
              </a:rPr>
              <a:t> </a:t>
            </a:r>
            <a:r>
              <a:rPr sz="1100" spc="70" dirty="0" smtClean="0">
                <a:latin typeface="Calibri"/>
                <a:cs typeface="Calibri"/>
              </a:rPr>
              <a:t>consists </a:t>
            </a:r>
            <a:r>
              <a:rPr sz="1100" spc="50" dirty="0">
                <a:latin typeface="Calibri"/>
                <a:cs typeface="Calibri"/>
              </a:rPr>
              <a:t>of </a:t>
            </a:r>
            <a:r>
              <a:rPr sz="1100" spc="70" dirty="0">
                <a:latin typeface="Calibri"/>
                <a:cs typeface="Calibri"/>
              </a:rPr>
              <a:t>a </a:t>
            </a:r>
            <a:r>
              <a:rPr sz="1100" spc="55" dirty="0">
                <a:latin typeface="Calibri"/>
                <a:cs typeface="Calibri"/>
              </a:rPr>
              <a:t>convoy  </a:t>
            </a:r>
            <a:r>
              <a:rPr sz="1100" spc="50" dirty="0">
                <a:latin typeface="Calibri"/>
                <a:cs typeface="Calibri"/>
              </a:rPr>
              <a:t>of </a:t>
            </a:r>
            <a:r>
              <a:rPr sz="1100" spc="60" dirty="0">
                <a:latin typeface="Calibri"/>
                <a:cs typeface="Calibri"/>
              </a:rPr>
              <a:t>speciallly </a:t>
            </a:r>
            <a:r>
              <a:rPr sz="1100" spc="55" dirty="0">
                <a:latin typeface="Calibri"/>
                <a:cs typeface="Calibri"/>
              </a:rPr>
              <a:t>designed </a:t>
            </a:r>
            <a:r>
              <a:rPr sz="1100" spc="80" dirty="0">
                <a:latin typeface="Calibri"/>
                <a:cs typeface="Calibri"/>
              </a:rPr>
              <a:t>sleds </a:t>
            </a:r>
            <a:r>
              <a:rPr sz="1100" spc="55" dirty="0">
                <a:latin typeface="Calibri"/>
                <a:cs typeface="Calibri"/>
              </a:rPr>
              <a:t>(Larramendi  </a:t>
            </a:r>
            <a:r>
              <a:rPr sz="1100" spc="40" dirty="0">
                <a:latin typeface="Calibri"/>
                <a:cs typeface="Calibri"/>
              </a:rPr>
              <a:t>Sled),</a:t>
            </a:r>
            <a:r>
              <a:rPr sz="1100" spc="-20" dirty="0">
                <a:latin typeface="Calibri"/>
                <a:cs typeface="Calibri"/>
              </a:rPr>
              <a:t> </a:t>
            </a:r>
            <a:r>
              <a:rPr sz="1100" spc="50" dirty="0">
                <a:latin typeface="Calibri"/>
                <a:cs typeface="Calibri"/>
              </a:rPr>
              <a:t>with</a:t>
            </a:r>
            <a:r>
              <a:rPr sz="1100" spc="5" dirty="0">
                <a:latin typeface="Calibri"/>
                <a:cs typeface="Calibri"/>
              </a:rPr>
              <a:t> </a:t>
            </a:r>
            <a:r>
              <a:rPr sz="1100" spc="50" dirty="0">
                <a:latin typeface="Calibri"/>
                <a:cs typeface="Calibri"/>
              </a:rPr>
              <a:t>lightweight</a:t>
            </a:r>
            <a:r>
              <a:rPr sz="1100" spc="-15" dirty="0">
                <a:latin typeface="Calibri"/>
                <a:cs typeface="Calibri"/>
              </a:rPr>
              <a:t> </a:t>
            </a:r>
            <a:r>
              <a:rPr sz="1100" spc="55" dirty="0">
                <a:latin typeface="Calibri"/>
                <a:cs typeface="Calibri"/>
              </a:rPr>
              <a:t>tents</a:t>
            </a:r>
            <a:r>
              <a:rPr sz="1100" spc="5" dirty="0">
                <a:latin typeface="Calibri"/>
                <a:cs typeface="Calibri"/>
              </a:rPr>
              <a:t> </a:t>
            </a:r>
            <a:r>
              <a:rPr sz="1100" spc="45" dirty="0">
                <a:latin typeface="Calibri"/>
                <a:cs typeface="Calibri"/>
              </a:rPr>
              <a:t>on</a:t>
            </a:r>
            <a:r>
              <a:rPr sz="1100" spc="-15" dirty="0">
                <a:latin typeface="Calibri"/>
                <a:cs typeface="Calibri"/>
              </a:rPr>
              <a:t> </a:t>
            </a:r>
            <a:r>
              <a:rPr sz="1100" spc="40" dirty="0">
                <a:latin typeface="Calibri"/>
                <a:cs typeface="Calibri"/>
              </a:rPr>
              <a:t>top</a:t>
            </a:r>
            <a:r>
              <a:rPr sz="1100" spc="5" dirty="0">
                <a:latin typeface="Calibri"/>
                <a:cs typeface="Calibri"/>
              </a:rPr>
              <a:t> </a:t>
            </a:r>
            <a:r>
              <a:rPr sz="1100" spc="50" dirty="0">
                <a:latin typeface="Calibri"/>
                <a:cs typeface="Calibri"/>
              </a:rPr>
              <a:t>of</a:t>
            </a:r>
            <a:r>
              <a:rPr sz="1100" spc="-20" dirty="0">
                <a:latin typeface="Calibri"/>
                <a:cs typeface="Calibri"/>
              </a:rPr>
              <a:t> </a:t>
            </a:r>
            <a:r>
              <a:rPr sz="1100" spc="20" dirty="0">
                <a:latin typeface="Calibri"/>
                <a:cs typeface="Calibri"/>
              </a:rPr>
              <a:t>it</a:t>
            </a:r>
            <a:r>
              <a:rPr sz="1100" spc="-15" dirty="0">
                <a:latin typeface="Calibri"/>
                <a:cs typeface="Calibri"/>
              </a:rPr>
              <a:t> </a:t>
            </a:r>
            <a:r>
              <a:rPr sz="1100" spc="45" dirty="0">
                <a:latin typeface="Calibri"/>
                <a:cs typeface="Calibri"/>
              </a:rPr>
              <a:t>for</a:t>
            </a:r>
            <a:endParaRPr sz="1100" dirty="0">
              <a:latin typeface="Calibri"/>
              <a:cs typeface="Calibri"/>
            </a:endParaRPr>
          </a:p>
          <a:p>
            <a:pPr marL="12700" marR="5080">
              <a:lnSpc>
                <a:spcPct val="143900"/>
              </a:lnSpc>
            </a:pPr>
            <a:r>
              <a:rPr sz="1100" spc="50" dirty="0">
                <a:latin typeface="Calibri"/>
                <a:cs typeface="Calibri"/>
              </a:rPr>
              <a:t>living</a:t>
            </a:r>
            <a:r>
              <a:rPr sz="1100" spc="-5" dirty="0">
                <a:latin typeface="Calibri"/>
                <a:cs typeface="Calibri"/>
              </a:rPr>
              <a:t> </a:t>
            </a:r>
            <a:r>
              <a:rPr sz="1100" spc="55" dirty="0">
                <a:latin typeface="Calibri"/>
                <a:cs typeface="Calibri"/>
              </a:rPr>
              <a:t>and</a:t>
            </a:r>
            <a:r>
              <a:rPr sz="1100" spc="-30" dirty="0">
                <a:latin typeface="Calibri"/>
                <a:cs typeface="Calibri"/>
              </a:rPr>
              <a:t> </a:t>
            </a:r>
            <a:r>
              <a:rPr sz="1100" spc="45" dirty="0">
                <a:latin typeface="Calibri"/>
                <a:cs typeface="Calibri"/>
              </a:rPr>
              <a:t>working,</a:t>
            </a:r>
            <a:r>
              <a:rPr sz="1100" spc="-5" dirty="0">
                <a:latin typeface="Calibri"/>
                <a:cs typeface="Calibri"/>
              </a:rPr>
              <a:t> </a:t>
            </a:r>
            <a:r>
              <a:rPr sz="1100" spc="45" dirty="0">
                <a:latin typeface="Calibri"/>
                <a:cs typeface="Calibri"/>
              </a:rPr>
              <a:t>being</a:t>
            </a:r>
            <a:r>
              <a:rPr sz="1100" spc="-25" dirty="0">
                <a:latin typeface="Calibri"/>
                <a:cs typeface="Calibri"/>
              </a:rPr>
              <a:t> </a:t>
            </a:r>
            <a:r>
              <a:rPr sz="1100" spc="40" dirty="0">
                <a:latin typeface="Calibri"/>
                <a:cs typeface="Calibri"/>
              </a:rPr>
              <a:t>the</a:t>
            </a:r>
            <a:r>
              <a:rPr sz="1100" spc="-30" dirty="0">
                <a:latin typeface="Calibri"/>
                <a:cs typeface="Calibri"/>
              </a:rPr>
              <a:t> </a:t>
            </a:r>
            <a:r>
              <a:rPr sz="1100" spc="60" dirty="0">
                <a:latin typeface="Calibri"/>
                <a:cs typeface="Calibri"/>
              </a:rPr>
              <a:t>whole</a:t>
            </a:r>
            <a:r>
              <a:rPr sz="1100" spc="-5" dirty="0">
                <a:latin typeface="Calibri"/>
                <a:cs typeface="Calibri"/>
              </a:rPr>
              <a:t> </a:t>
            </a:r>
            <a:r>
              <a:rPr sz="1100" spc="80" dirty="0">
                <a:latin typeface="Calibri"/>
                <a:cs typeface="Calibri"/>
              </a:rPr>
              <a:t>system  </a:t>
            </a:r>
            <a:r>
              <a:rPr sz="1100" spc="50" dirty="0">
                <a:latin typeface="Calibri"/>
                <a:cs typeface="Calibri"/>
              </a:rPr>
              <a:t>powered </a:t>
            </a:r>
            <a:r>
              <a:rPr sz="1100" spc="55" dirty="0">
                <a:latin typeface="Calibri"/>
                <a:cs typeface="Calibri"/>
              </a:rPr>
              <a:t>by </a:t>
            </a:r>
            <a:r>
              <a:rPr sz="1100" spc="50" dirty="0">
                <a:latin typeface="Calibri"/>
                <a:cs typeface="Calibri"/>
              </a:rPr>
              <a:t>giant kites </a:t>
            </a:r>
            <a:r>
              <a:rPr sz="1100" spc="45" dirty="0">
                <a:latin typeface="Calibri"/>
                <a:cs typeface="Calibri"/>
              </a:rPr>
              <a:t>up </a:t>
            </a:r>
            <a:r>
              <a:rPr sz="1100" spc="35" dirty="0">
                <a:latin typeface="Calibri"/>
                <a:cs typeface="Calibri"/>
              </a:rPr>
              <a:t>to </a:t>
            </a:r>
            <a:r>
              <a:rPr sz="1100" spc="20" dirty="0">
                <a:latin typeface="Calibri"/>
                <a:cs typeface="Calibri"/>
              </a:rPr>
              <a:t>100 </a:t>
            </a:r>
            <a:r>
              <a:rPr sz="1100" spc="55" dirty="0">
                <a:latin typeface="Calibri"/>
                <a:cs typeface="Calibri"/>
              </a:rPr>
              <a:t>square  </a:t>
            </a:r>
            <a:r>
              <a:rPr sz="1100" spc="60" dirty="0">
                <a:latin typeface="Calibri"/>
                <a:cs typeface="Calibri"/>
              </a:rPr>
              <a:t>meters</a:t>
            </a:r>
            <a:r>
              <a:rPr sz="1100" dirty="0">
                <a:latin typeface="Calibri"/>
                <a:cs typeface="Calibri"/>
              </a:rPr>
              <a:t> </a:t>
            </a:r>
            <a:r>
              <a:rPr sz="1100" spc="50" dirty="0">
                <a:latin typeface="Calibri"/>
                <a:cs typeface="Calibri"/>
              </a:rPr>
              <a:t>located</a:t>
            </a:r>
            <a:r>
              <a:rPr sz="1100" dirty="0">
                <a:latin typeface="Calibri"/>
                <a:cs typeface="Calibri"/>
              </a:rPr>
              <a:t> </a:t>
            </a:r>
            <a:r>
              <a:rPr sz="1100" spc="70" dirty="0">
                <a:latin typeface="Calibri"/>
                <a:cs typeface="Calibri"/>
              </a:rPr>
              <a:t>some</a:t>
            </a:r>
            <a:r>
              <a:rPr sz="1100" dirty="0">
                <a:latin typeface="Calibri"/>
                <a:cs typeface="Calibri"/>
              </a:rPr>
              <a:t> </a:t>
            </a:r>
            <a:r>
              <a:rPr sz="1100" spc="80" dirty="0">
                <a:latin typeface="Calibri"/>
                <a:cs typeface="Calibri"/>
              </a:rPr>
              <a:t>300</a:t>
            </a:r>
            <a:r>
              <a:rPr sz="1100" dirty="0">
                <a:latin typeface="Calibri"/>
                <a:cs typeface="Calibri"/>
              </a:rPr>
              <a:t> </a:t>
            </a:r>
            <a:r>
              <a:rPr sz="1100" spc="60" dirty="0">
                <a:latin typeface="Calibri"/>
                <a:cs typeface="Calibri"/>
              </a:rPr>
              <a:t>meters</a:t>
            </a:r>
            <a:r>
              <a:rPr sz="1100" spc="-20" dirty="0">
                <a:latin typeface="Calibri"/>
                <a:cs typeface="Calibri"/>
              </a:rPr>
              <a:t> </a:t>
            </a:r>
            <a:r>
              <a:rPr sz="1100" spc="55" dirty="0">
                <a:latin typeface="Calibri"/>
                <a:cs typeface="Calibri"/>
              </a:rPr>
              <a:t>from</a:t>
            </a:r>
            <a:r>
              <a:rPr sz="1100" spc="-20" dirty="0">
                <a:latin typeface="Calibri"/>
                <a:cs typeface="Calibri"/>
              </a:rPr>
              <a:t> </a:t>
            </a:r>
            <a:r>
              <a:rPr sz="1100" spc="40" dirty="0">
                <a:latin typeface="Calibri"/>
                <a:cs typeface="Calibri"/>
              </a:rPr>
              <a:t>the  </a:t>
            </a:r>
            <a:r>
              <a:rPr sz="1100" spc="45" dirty="0">
                <a:latin typeface="Calibri"/>
                <a:cs typeface="Calibri"/>
              </a:rPr>
              <a:t>sled.</a:t>
            </a:r>
            <a:endParaRPr sz="1100" dirty="0">
              <a:latin typeface="Calibri"/>
              <a:cs typeface="Calibri"/>
            </a:endParaRPr>
          </a:p>
        </p:txBody>
      </p:sp>
      <p:sp>
        <p:nvSpPr>
          <p:cNvPr id="38" name="object 38"/>
          <p:cNvSpPr txBox="1"/>
          <p:nvPr/>
        </p:nvSpPr>
        <p:spPr>
          <a:xfrm>
            <a:off x="779299" y="3460003"/>
            <a:ext cx="2879725" cy="2670175"/>
          </a:xfrm>
          <a:prstGeom prst="rect">
            <a:avLst/>
          </a:prstGeom>
        </p:spPr>
        <p:txBody>
          <a:bodyPr vert="horz" wrap="square" lIns="0" tIns="0" rIns="0" bIns="0" rtlCol="0">
            <a:spAutoFit/>
          </a:bodyPr>
          <a:lstStyle/>
          <a:p>
            <a:pPr marL="12700" marR="5080">
              <a:lnSpc>
                <a:spcPct val="143900"/>
              </a:lnSpc>
            </a:pPr>
            <a:r>
              <a:rPr sz="1100" spc="70" dirty="0">
                <a:latin typeface="Calibri"/>
                <a:cs typeface="Calibri"/>
              </a:rPr>
              <a:t>This </a:t>
            </a:r>
            <a:r>
              <a:rPr sz="1100" spc="40" dirty="0">
                <a:latin typeface="Calibri"/>
                <a:cs typeface="Calibri"/>
              </a:rPr>
              <a:t>principle </a:t>
            </a:r>
            <a:r>
              <a:rPr sz="1100" spc="80" dirty="0">
                <a:latin typeface="Calibri"/>
                <a:cs typeface="Calibri"/>
              </a:rPr>
              <a:t>has </a:t>
            </a:r>
            <a:r>
              <a:rPr sz="1100" spc="45" dirty="0">
                <a:latin typeface="Calibri"/>
                <a:cs typeface="Calibri"/>
              </a:rPr>
              <a:t>been </a:t>
            </a:r>
            <a:r>
              <a:rPr sz="1100" spc="35" dirty="0">
                <a:latin typeface="Calibri"/>
                <a:cs typeface="Calibri"/>
              </a:rPr>
              <a:t>conceived, </a:t>
            </a:r>
            <a:r>
              <a:rPr sz="1100" spc="45" dirty="0">
                <a:latin typeface="Calibri"/>
                <a:cs typeface="Calibri"/>
              </a:rPr>
              <a:t>developed  </a:t>
            </a:r>
            <a:r>
              <a:rPr sz="1100" spc="55" dirty="0">
                <a:latin typeface="Calibri"/>
                <a:cs typeface="Calibri"/>
              </a:rPr>
              <a:t>and </a:t>
            </a:r>
            <a:r>
              <a:rPr sz="1100" spc="50" dirty="0">
                <a:latin typeface="Calibri"/>
                <a:cs typeface="Calibri"/>
              </a:rPr>
              <a:t>tested </a:t>
            </a:r>
            <a:r>
              <a:rPr sz="1100" spc="55" dirty="0">
                <a:latin typeface="Calibri"/>
                <a:cs typeface="Calibri"/>
              </a:rPr>
              <a:t>by </a:t>
            </a:r>
            <a:r>
              <a:rPr sz="1100" spc="65" dirty="0">
                <a:latin typeface="Calibri"/>
                <a:cs typeface="Calibri"/>
              </a:rPr>
              <a:t>Ramon </a:t>
            </a:r>
            <a:r>
              <a:rPr sz="1100" spc="55" dirty="0">
                <a:latin typeface="Calibri"/>
                <a:cs typeface="Calibri"/>
              </a:rPr>
              <a:t>Larramendi and </a:t>
            </a:r>
            <a:r>
              <a:rPr sz="1100" spc="60" dirty="0">
                <a:latin typeface="Calibri"/>
                <a:cs typeface="Calibri"/>
              </a:rPr>
              <a:t>his  </a:t>
            </a:r>
            <a:r>
              <a:rPr sz="1100" spc="55" dirty="0">
                <a:latin typeface="Calibri"/>
                <a:cs typeface="Calibri"/>
              </a:rPr>
              <a:t>team </a:t>
            </a:r>
            <a:r>
              <a:rPr sz="1100" spc="45" dirty="0">
                <a:latin typeface="Calibri"/>
                <a:cs typeface="Calibri"/>
              </a:rPr>
              <a:t>over </a:t>
            </a:r>
            <a:r>
              <a:rPr sz="1100" spc="-65" dirty="0">
                <a:latin typeface="Calibri"/>
                <a:cs typeface="Calibri"/>
              </a:rPr>
              <a:t>17 </a:t>
            </a:r>
            <a:r>
              <a:rPr sz="1100" spc="50" dirty="0">
                <a:latin typeface="Calibri"/>
                <a:cs typeface="Calibri"/>
              </a:rPr>
              <a:t>years. But </a:t>
            </a:r>
            <a:r>
              <a:rPr sz="1100" spc="55" dirty="0">
                <a:latin typeface="Calibri"/>
                <a:cs typeface="Calibri"/>
              </a:rPr>
              <a:t>this </a:t>
            </a:r>
            <a:r>
              <a:rPr sz="1100" spc="65" dirty="0">
                <a:latin typeface="Calibri"/>
                <a:cs typeface="Calibri"/>
              </a:rPr>
              <a:t>is </a:t>
            </a:r>
            <a:r>
              <a:rPr sz="1100" spc="40" dirty="0">
                <a:latin typeface="Calibri"/>
                <a:cs typeface="Calibri"/>
              </a:rPr>
              <a:t>the </a:t>
            </a:r>
            <a:r>
              <a:rPr sz="1100" spc="50" dirty="0">
                <a:latin typeface="Calibri"/>
                <a:cs typeface="Calibri"/>
              </a:rPr>
              <a:t>first </a:t>
            </a:r>
            <a:r>
              <a:rPr sz="1100" spc="40" dirty="0">
                <a:latin typeface="Calibri"/>
                <a:cs typeface="Calibri"/>
              </a:rPr>
              <a:t>time  </a:t>
            </a:r>
            <a:r>
              <a:rPr sz="1100" spc="50" dirty="0">
                <a:latin typeface="Calibri"/>
                <a:cs typeface="Calibri"/>
              </a:rPr>
              <a:t>that </a:t>
            </a:r>
            <a:r>
              <a:rPr sz="1100" spc="65" dirty="0">
                <a:latin typeface="Calibri"/>
                <a:cs typeface="Calibri"/>
              </a:rPr>
              <a:t>is </a:t>
            </a:r>
            <a:r>
              <a:rPr sz="1100" spc="50" dirty="0">
                <a:latin typeface="Calibri"/>
                <a:cs typeface="Calibri"/>
              </a:rPr>
              <a:t>adapted </a:t>
            </a:r>
            <a:r>
              <a:rPr sz="1100" spc="35" dirty="0">
                <a:latin typeface="Calibri"/>
                <a:cs typeface="Calibri"/>
              </a:rPr>
              <a:t>to </a:t>
            </a:r>
            <a:r>
              <a:rPr sz="1100" spc="30" dirty="0">
                <a:latin typeface="Calibri"/>
                <a:cs typeface="Calibri"/>
              </a:rPr>
              <a:t>fit </a:t>
            </a:r>
            <a:r>
              <a:rPr sz="1100" spc="95" dirty="0">
                <a:latin typeface="Calibri"/>
                <a:cs typeface="Calibri"/>
              </a:rPr>
              <a:t>as </a:t>
            </a:r>
            <a:r>
              <a:rPr sz="1100" spc="70" dirty="0">
                <a:latin typeface="Calibri"/>
                <a:cs typeface="Calibri"/>
              </a:rPr>
              <a:t>a </a:t>
            </a:r>
            <a:r>
              <a:rPr sz="1100" spc="40" dirty="0">
                <a:latin typeface="Calibri"/>
                <a:cs typeface="Calibri"/>
              </a:rPr>
              <a:t>pure </a:t>
            </a:r>
            <a:r>
              <a:rPr sz="1100" spc="45" dirty="0">
                <a:latin typeface="Calibri"/>
                <a:cs typeface="Calibri"/>
              </a:rPr>
              <a:t>scientific  vehicle </a:t>
            </a:r>
            <a:r>
              <a:rPr sz="1100" spc="30" dirty="0">
                <a:latin typeface="Calibri"/>
                <a:cs typeface="Calibri"/>
              </a:rPr>
              <a:t>in </a:t>
            </a:r>
            <a:r>
              <a:rPr sz="1100" spc="40" dirty="0">
                <a:latin typeface="Calibri"/>
                <a:cs typeface="Calibri"/>
              </a:rPr>
              <a:t>Antarctica. </a:t>
            </a:r>
            <a:r>
              <a:rPr sz="1100" spc="60" dirty="0">
                <a:latin typeface="Calibri"/>
                <a:cs typeface="Calibri"/>
              </a:rPr>
              <a:t>The WINDSLED </a:t>
            </a:r>
            <a:r>
              <a:rPr sz="1100" spc="65" dirty="0">
                <a:latin typeface="Calibri"/>
                <a:cs typeface="Calibri"/>
              </a:rPr>
              <a:t>can</a:t>
            </a:r>
            <a:r>
              <a:rPr sz="1100" spc="-75" dirty="0">
                <a:latin typeface="Calibri"/>
                <a:cs typeface="Calibri"/>
              </a:rPr>
              <a:t> </a:t>
            </a:r>
            <a:r>
              <a:rPr sz="1100" spc="55" dirty="0">
                <a:latin typeface="Calibri"/>
                <a:cs typeface="Calibri"/>
              </a:rPr>
              <a:t>load  </a:t>
            </a:r>
            <a:r>
              <a:rPr sz="1100" spc="45" dirty="0">
                <a:latin typeface="Calibri"/>
                <a:cs typeface="Calibri"/>
              </a:rPr>
              <a:t>up</a:t>
            </a:r>
            <a:r>
              <a:rPr sz="1100" spc="-25" dirty="0">
                <a:latin typeface="Calibri"/>
                <a:cs typeface="Calibri"/>
              </a:rPr>
              <a:t> </a:t>
            </a:r>
            <a:r>
              <a:rPr sz="1100" spc="35" dirty="0">
                <a:latin typeface="Calibri"/>
                <a:cs typeface="Calibri"/>
              </a:rPr>
              <a:t>to</a:t>
            </a:r>
            <a:r>
              <a:rPr sz="1100" spc="-5" dirty="0">
                <a:latin typeface="Calibri"/>
                <a:cs typeface="Calibri"/>
              </a:rPr>
              <a:t> </a:t>
            </a:r>
            <a:r>
              <a:rPr sz="1100" spc="55" dirty="0">
                <a:latin typeface="Calibri"/>
                <a:cs typeface="Calibri"/>
              </a:rPr>
              <a:t>2-2,5</a:t>
            </a:r>
            <a:r>
              <a:rPr sz="1100" spc="-25" dirty="0">
                <a:latin typeface="Calibri"/>
                <a:cs typeface="Calibri"/>
              </a:rPr>
              <a:t> </a:t>
            </a:r>
            <a:r>
              <a:rPr sz="1100" spc="65" dirty="0">
                <a:latin typeface="Calibri"/>
                <a:cs typeface="Calibri"/>
              </a:rPr>
              <a:t>tons</a:t>
            </a:r>
            <a:r>
              <a:rPr sz="1100" spc="-5" dirty="0">
                <a:latin typeface="Calibri"/>
                <a:cs typeface="Calibri"/>
              </a:rPr>
              <a:t> </a:t>
            </a:r>
            <a:r>
              <a:rPr sz="1100" spc="50" dirty="0">
                <a:latin typeface="Calibri"/>
                <a:cs typeface="Calibri"/>
              </a:rPr>
              <a:t>of</a:t>
            </a:r>
            <a:r>
              <a:rPr sz="1100" spc="-30" dirty="0">
                <a:latin typeface="Calibri"/>
                <a:cs typeface="Calibri"/>
              </a:rPr>
              <a:t> </a:t>
            </a:r>
            <a:r>
              <a:rPr sz="1100" spc="45" dirty="0">
                <a:latin typeface="Calibri"/>
                <a:cs typeface="Calibri"/>
              </a:rPr>
              <a:t>cargo,</a:t>
            </a:r>
            <a:r>
              <a:rPr sz="1100" spc="-5" dirty="0">
                <a:latin typeface="Calibri"/>
                <a:cs typeface="Calibri"/>
              </a:rPr>
              <a:t> </a:t>
            </a:r>
            <a:r>
              <a:rPr sz="1100" spc="55" dirty="0">
                <a:latin typeface="Calibri"/>
                <a:cs typeface="Calibri"/>
              </a:rPr>
              <a:t>have</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55" dirty="0">
                <a:latin typeface="Calibri"/>
                <a:cs typeface="Calibri"/>
              </a:rPr>
              <a:t>capacity</a:t>
            </a:r>
            <a:r>
              <a:rPr sz="1100" spc="-50" dirty="0">
                <a:latin typeface="Calibri"/>
                <a:cs typeface="Calibri"/>
              </a:rPr>
              <a:t> </a:t>
            </a:r>
            <a:r>
              <a:rPr sz="1100" spc="35" dirty="0">
                <a:latin typeface="Calibri"/>
                <a:cs typeface="Calibri"/>
              </a:rPr>
              <a:t>to  </a:t>
            </a:r>
            <a:r>
              <a:rPr sz="1100" spc="60" dirty="0">
                <a:latin typeface="Calibri"/>
                <a:cs typeface="Calibri"/>
              </a:rPr>
              <a:t>carry</a:t>
            </a:r>
            <a:r>
              <a:rPr sz="1100" spc="-25" dirty="0">
                <a:latin typeface="Calibri"/>
                <a:cs typeface="Calibri"/>
              </a:rPr>
              <a:t> </a:t>
            </a:r>
            <a:r>
              <a:rPr sz="1100" spc="65" dirty="0">
                <a:latin typeface="Calibri"/>
                <a:cs typeface="Calibri"/>
              </a:rPr>
              <a:t>6</a:t>
            </a:r>
            <a:r>
              <a:rPr sz="1100" dirty="0">
                <a:latin typeface="Calibri"/>
                <a:cs typeface="Calibri"/>
              </a:rPr>
              <a:t> </a:t>
            </a:r>
            <a:r>
              <a:rPr sz="1100" spc="45" dirty="0">
                <a:latin typeface="Calibri"/>
                <a:cs typeface="Calibri"/>
              </a:rPr>
              <a:t>people</a:t>
            </a:r>
            <a:r>
              <a:rPr sz="1100" dirty="0">
                <a:latin typeface="Calibri"/>
                <a:cs typeface="Calibri"/>
              </a:rPr>
              <a:t> </a:t>
            </a:r>
            <a:r>
              <a:rPr sz="1100" spc="55" dirty="0">
                <a:latin typeface="Calibri"/>
                <a:cs typeface="Calibri"/>
              </a:rPr>
              <a:t>and</a:t>
            </a:r>
            <a:r>
              <a:rPr sz="1100" dirty="0">
                <a:latin typeface="Calibri"/>
                <a:cs typeface="Calibri"/>
              </a:rPr>
              <a:t> </a:t>
            </a:r>
            <a:r>
              <a:rPr sz="1100" spc="40" dirty="0">
                <a:latin typeface="Calibri"/>
                <a:cs typeface="Calibri"/>
              </a:rPr>
              <a:t>be</a:t>
            </a:r>
            <a:r>
              <a:rPr sz="1100" dirty="0">
                <a:latin typeface="Calibri"/>
                <a:cs typeface="Calibri"/>
              </a:rPr>
              <a:t> </a:t>
            </a:r>
            <a:r>
              <a:rPr sz="1100" spc="55" dirty="0">
                <a:latin typeface="Calibri"/>
                <a:cs typeface="Calibri"/>
              </a:rPr>
              <a:t>able</a:t>
            </a:r>
            <a:r>
              <a:rPr sz="1100" spc="-20" dirty="0">
                <a:latin typeface="Calibri"/>
                <a:cs typeface="Calibri"/>
              </a:rPr>
              <a:t> </a:t>
            </a:r>
            <a:r>
              <a:rPr sz="1100" spc="35" dirty="0">
                <a:latin typeface="Calibri"/>
                <a:cs typeface="Calibri"/>
              </a:rPr>
              <a:t>to</a:t>
            </a:r>
            <a:r>
              <a:rPr sz="1100" dirty="0">
                <a:latin typeface="Calibri"/>
                <a:cs typeface="Calibri"/>
              </a:rPr>
              <a:t> </a:t>
            </a:r>
            <a:r>
              <a:rPr sz="1100" spc="45" dirty="0">
                <a:latin typeface="Calibri"/>
                <a:cs typeface="Calibri"/>
              </a:rPr>
              <a:t>cover</a:t>
            </a:r>
            <a:r>
              <a:rPr sz="1100" spc="-25" dirty="0">
                <a:latin typeface="Calibri"/>
                <a:cs typeface="Calibri"/>
              </a:rPr>
              <a:t> </a:t>
            </a:r>
            <a:r>
              <a:rPr sz="1100" spc="60" dirty="0">
                <a:latin typeface="Calibri"/>
                <a:cs typeface="Calibri"/>
              </a:rPr>
              <a:t>distances  </a:t>
            </a:r>
            <a:r>
              <a:rPr sz="1100" spc="50" dirty="0">
                <a:latin typeface="Calibri"/>
                <a:cs typeface="Calibri"/>
              </a:rPr>
              <a:t>of between </a:t>
            </a:r>
            <a:r>
              <a:rPr sz="1100" spc="60" dirty="0">
                <a:latin typeface="Calibri"/>
                <a:cs typeface="Calibri"/>
              </a:rPr>
              <a:t>50 </a:t>
            </a:r>
            <a:r>
              <a:rPr sz="1100" spc="55" dirty="0">
                <a:latin typeface="Calibri"/>
                <a:cs typeface="Calibri"/>
              </a:rPr>
              <a:t>and </a:t>
            </a:r>
            <a:r>
              <a:rPr sz="1100" spc="-5" dirty="0">
                <a:latin typeface="Calibri"/>
                <a:cs typeface="Calibri"/>
              </a:rPr>
              <a:t>150 </a:t>
            </a:r>
            <a:r>
              <a:rPr sz="1100" spc="45" dirty="0">
                <a:latin typeface="Calibri"/>
                <a:cs typeface="Calibri"/>
              </a:rPr>
              <a:t>km/day. </a:t>
            </a:r>
            <a:r>
              <a:rPr sz="1100" spc="70" dirty="0">
                <a:latin typeface="Calibri"/>
                <a:cs typeface="Calibri"/>
              </a:rPr>
              <a:t>This </a:t>
            </a:r>
            <a:r>
              <a:rPr sz="1100" spc="75" dirty="0">
                <a:latin typeface="Calibri"/>
                <a:cs typeface="Calibri"/>
              </a:rPr>
              <a:t>allows  </a:t>
            </a:r>
            <a:r>
              <a:rPr sz="1100" spc="80" dirty="0">
                <a:latin typeface="Calibri"/>
                <a:cs typeface="Calibri"/>
              </a:rPr>
              <a:t>access </a:t>
            </a:r>
            <a:r>
              <a:rPr sz="1100" spc="35" dirty="0">
                <a:latin typeface="Calibri"/>
                <a:cs typeface="Calibri"/>
              </a:rPr>
              <a:t>to </a:t>
            </a:r>
            <a:r>
              <a:rPr sz="1100" spc="55" dirty="0">
                <a:latin typeface="Calibri"/>
                <a:cs typeface="Calibri"/>
              </a:rPr>
              <a:t>very </a:t>
            </a:r>
            <a:r>
              <a:rPr sz="1100" spc="45" dirty="0">
                <a:latin typeface="Calibri"/>
                <a:cs typeface="Calibri"/>
              </a:rPr>
              <a:t>remote </a:t>
            </a:r>
            <a:r>
              <a:rPr sz="1100" spc="50" dirty="0">
                <a:latin typeface="Calibri"/>
                <a:cs typeface="Calibri"/>
              </a:rPr>
              <a:t>areas, </a:t>
            </a:r>
            <a:r>
              <a:rPr sz="1100" spc="60" dirty="0">
                <a:latin typeface="Calibri"/>
                <a:cs typeface="Calibri"/>
              </a:rPr>
              <a:t>which </a:t>
            </a:r>
            <a:r>
              <a:rPr sz="1100" spc="45" dirty="0">
                <a:latin typeface="Calibri"/>
                <a:cs typeface="Calibri"/>
              </a:rPr>
              <a:t>requires  </a:t>
            </a:r>
            <a:r>
              <a:rPr sz="1100" spc="60" dirty="0">
                <a:latin typeface="Calibri"/>
                <a:cs typeface="Calibri"/>
              </a:rPr>
              <a:t>an enormously complex </a:t>
            </a:r>
            <a:r>
              <a:rPr sz="1100" spc="55" dirty="0">
                <a:latin typeface="Calibri"/>
                <a:cs typeface="Calibri"/>
              </a:rPr>
              <a:t>and expensive  logistic </a:t>
            </a:r>
            <a:r>
              <a:rPr sz="1100" spc="35" dirty="0">
                <a:latin typeface="Calibri"/>
                <a:cs typeface="Calibri"/>
              </a:rPr>
              <a:t>to</a:t>
            </a:r>
            <a:r>
              <a:rPr sz="1100" spc="-140" dirty="0">
                <a:latin typeface="Calibri"/>
                <a:cs typeface="Calibri"/>
              </a:rPr>
              <a:t> </a:t>
            </a:r>
            <a:r>
              <a:rPr sz="1100" spc="35" dirty="0">
                <a:latin typeface="Calibri"/>
                <a:cs typeface="Calibri"/>
              </a:rPr>
              <a:t>reach.</a:t>
            </a:r>
            <a:endParaRPr sz="1100" dirty="0">
              <a:latin typeface="Calibri"/>
              <a:cs typeface="Calibri"/>
            </a:endParaRPr>
          </a:p>
        </p:txBody>
      </p:sp>
      <p:sp>
        <p:nvSpPr>
          <p:cNvPr id="39" name="object 39"/>
          <p:cNvSpPr txBox="1"/>
          <p:nvPr/>
        </p:nvSpPr>
        <p:spPr>
          <a:xfrm>
            <a:off x="779299" y="6355280"/>
            <a:ext cx="2639060" cy="499109"/>
          </a:xfrm>
          <a:prstGeom prst="rect">
            <a:avLst/>
          </a:prstGeom>
        </p:spPr>
        <p:txBody>
          <a:bodyPr vert="horz" wrap="square" lIns="0" tIns="0" rIns="0" bIns="0" rtlCol="0">
            <a:spAutoFit/>
          </a:bodyPr>
          <a:lstStyle/>
          <a:p>
            <a:pPr marL="12700" marR="5080">
              <a:lnSpc>
                <a:spcPct val="143900"/>
              </a:lnSpc>
            </a:pPr>
            <a:r>
              <a:rPr sz="1100" spc="55" dirty="0">
                <a:latin typeface="Calibri"/>
                <a:cs typeface="Calibri"/>
              </a:rPr>
              <a:t>Larramendi </a:t>
            </a:r>
            <a:r>
              <a:rPr lang="es-ES" sz="1100" spc="55" dirty="0" smtClean="0">
                <a:latin typeface="Calibri"/>
                <a:cs typeface="Calibri"/>
              </a:rPr>
              <a:t> </a:t>
            </a:r>
            <a:r>
              <a:rPr sz="1100" spc="65" dirty="0" smtClean="0">
                <a:latin typeface="Calibri"/>
                <a:cs typeface="Calibri"/>
              </a:rPr>
              <a:t>Sled </a:t>
            </a:r>
            <a:r>
              <a:rPr sz="1100" spc="65" dirty="0">
                <a:latin typeface="Calibri"/>
                <a:cs typeface="Calibri"/>
              </a:rPr>
              <a:t>is </a:t>
            </a:r>
            <a:r>
              <a:rPr sz="1100" spc="60" dirty="0">
                <a:latin typeface="Calibri"/>
                <a:cs typeface="Calibri"/>
              </a:rPr>
              <a:t>an </a:t>
            </a:r>
            <a:r>
              <a:rPr sz="1100" spc="45" dirty="0">
                <a:latin typeface="Calibri"/>
                <a:cs typeface="Calibri"/>
              </a:rPr>
              <a:t>adaptation </a:t>
            </a:r>
            <a:r>
              <a:rPr sz="1100" spc="50" dirty="0">
                <a:latin typeface="Calibri"/>
                <a:cs typeface="Calibri"/>
              </a:rPr>
              <a:t>of </a:t>
            </a:r>
            <a:r>
              <a:rPr sz="1100" spc="25" dirty="0">
                <a:latin typeface="Calibri"/>
                <a:cs typeface="Calibri"/>
              </a:rPr>
              <a:t>Inuit  </a:t>
            </a:r>
            <a:r>
              <a:rPr sz="1100" spc="65" dirty="0">
                <a:latin typeface="Calibri"/>
                <a:cs typeface="Calibri"/>
              </a:rPr>
              <a:t>sled</a:t>
            </a:r>
            <a:r>
              <a:rPr sz="1100" dirty="0">
                <a:latin typeface="Calibri"/>
                <a:cs typeface="Calibri"/>
              </a:rPr>
              <a:t> </a:t>
            </a:r>
            <a:r>
              <a:rPr sz="1100" spc="35" dirty="0">
                <a:latin typeface="Calibri"/>
                <a:cs typeface="Calibri"/>
              </a:rPr>
              <a:t>concept,</a:t>
            </a:r>
            <a:r>
              <a:rPr sz="1100" spc="-20" dirty="0">
                <a:latin typeface="Calibri"/>
                <a:cs typeface="Calibri"/>
              </a:rPr>
              <a:t> </a:t>
            </a:r>
            <a:r>
              <a:rPr sz="1100" spc="50" dirty="0">
                <a:latin typeface="Calibri"/>
                <a:cs typeface="Calibri"/>
              </a:rPr>
              <a:t>that</a:t>
            </a:r>
            <a:r>
              <a:rPr sz="1100" dirty="0">
                <a:latin typeface="Calibri"/>
                <a:cs typeface="Calibri"/>
              </a:rPr>
              <a:t> </a:t>
            </a:r>
            <a:r>
              <a:rPr sz="1100" spc="75" dirty="0">
                <a:latin typeface="Calibri"/>
                <a:cs typeface="Calibri"/>
              </a:rPr>
              <a:t>allows</a:t>
            </a:r>
            <a:r>
              <a:rPr sz="1100" spc="-20" dirty="0">
                <a:latin typeface="Calibri"/>
                <a:cs typeface="Calibri"/>
              </a:rPr>
              <a:t> </a:t>
            </a:r>
            <a:r>
              <a:rPr sz="1100" spc="35" dirty="0">
                <a:latin typeface="Calibri"/>
                <a:cs typeface="Calibri"/>
              </a:rPr>
              <a:t>to</a:t>
            </a:r>
            <a:r>
              <a:rPr sz="1100" dirty="0">
                <a:latin typeface="Calibri"/>
                <a:cs typeface="Calibri"/>
              </a:rPr>
              <a:t> </a:t>
            </a:r>
            <a:r>
              <a:rPr sz="1100" spc="40" dirty="0">
                <a:latin typeface="Calibri"/>
                <a:cs typeface="Calibri"/>
              </a:rPr>
              <a:t>build</a:t>
            </a:r>
            <a:r>
              <a:rPr sz="1100" dirty="0">
                <a:latin typeface="Calibri"/>
                <a:cs typeface="Calibri"/>
              </a:rPr>
              <a:t> </a:t>
            </a:r>
            <a:r>
              <a:rPr sz="1100" spc="80" dirty="0">
                <a:latin typeface="Calibri"/>
                <a:cs typeface="Calibri"/>
              </a:rPr>
              <a:t>sleds</a:t>
            </a:r>
            <a:r>
              <a:rPr sz="1100" dirty="0">
                <a:latin typeface="Calibri"/>
                <a:cs typeface="Calibri"/>
              </a:rPr>
              <a:t> </a:t>
            </a:r>
            <a:r>
              <a:rPr lang="es-ES" sz="1100" dirty="0" smtClean="0">
                <a:latin typeface="Calibri"/>
                <a:cs typeface="Calibri"/>
              </a:rPr>
              <a:t> </a:t>
            </a:r>
            <a:r>
              <a:rPr sz="1100" spc="95" dirty="0" smtClean="0">
                <a:latin typeface="Calibri"/>
                <a:cs typeface="Calibri"/>
              </a:rPr>
              <a:t>as</a:t>
            </a:r>
            <a:endParaRPr sz="1100" dirty="0">
              <a:latin typeface="Calibri"/>
              <a:cs typeface="Calibri"/>
            </a:endParaRPr>
          </a:p>
        </p:txBody>
      </p:sp>
      <p:sp>
        <p:nvSpPr>
          <p:cNvPr id="40" name="object 40"/>
          <p:cNvSpPr txBox="1"/>
          <p:nvPr/>
        </p:nvSpPr>
        <p:spPr>
          <a:xfrm>
            <a:off x="3923245" y="1287947"/>
            <a:ext cx="2870835" cy="1946275"/>
          </a:xfrm>
          <a:prstGeom prst="rect">
            <a:avLst/>
          </a:prstGeom>
        </p:spPr>
        <p:txBody>
          <a:bodyPr vert="horz" wrap="square" lIns="0" tIns="0" rIns="0" bIns="0" rtlCol="0">
            <a:spAutoFit/>
          </a:bodyPr>
          <a:lstStyle/>
          <a:p>
            <a:pPr marL="12700" marR="5080">
              <a:lnSpc>
                <a:spcPct val="143900"/>
              </a:lnSpc>
            </a:pPr>
            <a:r>
              <a:rPr sz="1100" spc="50" dirty="0">
                <a:latin typeface="Calibri"/>
                <a:cs typeface="Calibri"/>
              </a:rPr>
              <a:t>wide</a:t>
            </a:r>
            <a:r>
              <a:rPr sz="1100" dirty="0">
                <a:latin typeface="Calibri"/>
                <a:cs typeface="Calibri"/>
              </a:rPr>
              <a:t> </a:t>
            </a:r>
            <a:r>
              <a:rPr sz="1100" spc="55" dirty="0">
                <a:latin typeface="Calibri"/>
                <a:cs typeface="Calibri"/>
              </a:rPr>
              <a:t>and</a:t>
            </a:r>
            <a:r>
              <a:rPr sz="1100" dirty="0">
                <a:latin typeface="Calibri"/>
                <a:cs typeface="Calibri"/>
              </a:rPr>
              <a:t> </a:t>
            </a:r>
            <a:r>
              <a:rPr sz="1100" spc="60" dirty="0">
                <a:latin typeface="Calibri"/>
                <a:cs typeface="Calibri"/>
              </a:rPr>
              <a:t>long</a:t>
            </a:r>
            <a:r>
              <a:rPr sz="1100" dirty="0">
                <a:latin typeface="Calibri"/>
                <a:cs typeface="Calibri"/>
              </a:rPr>
              <a:t> </a:t>
            </a:r>
            <a:r>
              <a:rPr sz="1100" spc="95" dirty="0">
                <a:latin typeface="Calibri"/>
                <a:cs typeface="Calibri"/>
              </a:rPr>
              <a:t>as</a:t>
            </a:r>
            <a:r>
              <a:rPr sz="1100" dirty="0">
                <a:latin typeface="Calibri"/>
                <a:cs typeface="Calibri"/>
              </a:rPr>
              <a:t> </a:t>
            </a:r>
            <a:r>
              <a:rPr sz="1100" spc="20" dirty="0">
                <a:latin typeface="Calibri"/>
                <a:cs typeface="Calibri"/>
              </a:rPr>
              <a:t>it</a:t>
            </a:r>
            <a:r>
              <a:rPr sz="1100" dirty="0">
                <a:latin typeface="Calibri"/>
                <a:cs typeface="Calibri"/>
              </a:rPr>
              <a:t> </a:t>
            </a:r>
            <a:r>
              <a:rPr sz="1100" spc="65" dirty="0">
                <a:latin typeface="Calibri"/>
                <a:cs typeface="Calibri"/>
              </a:rPr>
              <a:t>is</a:t>
            </a:r>
            <a:r>
              <a:rPr sz="1100" dirty="0">
                <a:latin typeface="Calibri"/>
                <a:cs typeface="Calibri"/>
              </a:rPr>
              <a:t> </a:t>
            </a:r>
            <a:r>
              <a:rPr sz="1100" spc="30" dirty="0">
                <a:latin typeface="Calibri"/>
                <a:cs typeface="Calibri"/>
              </a:rPr>
              <a:t>needed.</a:t>
            </a:r>
            <a:r>
              <a:rPr sz="1100" dirty="0">
                <a:latin typeface="Calibri"/>
                <a:cs typeface="Calibri"/>
              </a:rPr>
              <a:t> </a:t>
            </a:r>
            <a:r>
              <a:rPr sz="1100" spc="40" dirty="0">
                <a:latin typeface="Calibri"/>
                <a:cs typeface="Calibri"/>
              </a:rPr>
              <a:t>Made</a:t>
            </a:r>
            <a:r>
              <a:rPr sz="1100" dirty="0">
                <a:latin typeface="Calibri"/>
                <a:cs typeface="Calibri"/>
              </a:rPr>
              <a:t> </a:t>
            </a:r>
            <a:r>
              <a:rPr sz="1100" spc="50" dirty="0">
                <a:latin typeface="Calibri"/>
                <a:cs typeface="Calibri"/>
              </a:rPr>
              <a:t>of</a:t>
            </a:r>
            <a:r>
              <a:rPr sz="1100" spc="-25" dirty="0">
                <a:latin typeface="Calibri"/>
                <a:cs typeface="Calibri"/>
              </a:rPr>
              <a:t> </a:t>
            </a:r>
            <a:r>
              <a:rPr sz="1100" spc="55" dirty="0">
                <a:latin typeface="Calibri"/>
                <a:cs typeface="Calibri"/>
              </a:rPr>
              <a:t>carbon  </a:t>
            </a:r>
            <a:r>
              <a:rPr sz="1100" spc="15" dirty="0">
                <a:latin typeface="Calibri"/>
                <a:cs typeface="Calibri"/>
              </a:rPr>
              <a:t>fiber,</a:t>
            </a:r>
            <a:r>
              <a:rPr sz="1100" spc="-15" dirty="0">
                <a:latin typeface="Calibri"/>
                <a:cs typeface="Calibri"/>
              </a:rPr>
              <a:t> </a:t>
            </a:r>
            <a:r>
              <a:rPr sz="1100" spc="95" dirty="0">
                <a:latin typeface="Calibri"/>
                <a:cs typeface="Calibri"/>
              </a:rPr>
              <a:t>glass</a:t>
            </a:r>
            <a:r>
              <a:rPr sz="1100" spc="-35" dirty="0">
                <a:latin typeface="Calibri"/>
                <a:cs typeface="Calibri"/>
              </a:rPr>
              <a:t> </a:t>
            </a:r>
            <a:r>
              <a:rPr sz="1100" spc="15" dirty="0">
                <a:latin typeface="Calibri"/>
                <a:cs typeface="Calibri"/>
              </a:rPr>
              <a:t>fiber,</a:t>
            </a:r>
            <a:r>
              <a:rPr sz="1100" spc="-15" dirty="0">
                <a:latin typeface="Calibri"/>
                <a:cs typeface="Calibri"/>
              </a:rPr>
              <a:t> </a:t>
            </a:r>
            <a:r>
              <a:rPr sz="1100" spc="50" dirty="0">
                <a:latin typeface="Calibri"/>
                <a:cs typeface="Calibri"/>
              </a:rPr>
              <a:t>polyethylene</a:t>
            </a:r>
            <a:r>
              <a:rPr sz="1100" spc="-15" dirty="0">
                <a:latin typeface="Calibri"/>
                <a:cs typeface="Calibri"/>
              </a:rPr>
              <a:t> </a:t>
            </a:r>
            <a:r>
              <a:rPr sz="1100" spc="55" dirty="0">
                <a:latin typeface="Calibri"/>
                <a:cs typeface="Calibri"/>
              </a:rPr>
              <a:t>and</a:t>
            </a:r>
            <a:r>
              <a:rPr sz="1100" spc="-40" dirty="0">
                <a:latin typeface="Calibri"/>
                <a:cs typeface="Calibri"/>
              </a:rPr>
              <a:t> </a:t>
            </a:r>
            <a:r>
              <a:rPr sz="1100" spc="40" dirty="0">
                <a:latin typeface="Calibri"/>
                <a:cs typeface="Calibri"/>
              </a:rPr>
              <a:t>wood.</a:t>
            </a:r>
            <a:endParaRPr sz="1100" dirty="0">
              <a:latin typeface="Calibri"/>
              <a:cs typeface="Calibri"/>
            </a:endParaRPr>
          </a:p>
          <a:p>
            <a:pPr marL="12700" marR="55880">
              <a:lnSpc>
                <a:spcPct val="143900"/>
              </a:lnSpc>
            </a:pPr>
            <a:r>
              <a:rPr sz="1100" spc="60" dirty="0">
                <a:latin typeface="Calibri"/>
                <a:cs typeface="Calibri"/>
              </a:rPr>
              <a:t>The WINDSLED </a:t>
            </a:r>
            <a:r>
              <a:rPr sz="1100" spc="75" dirty="0">
                <a:latin typeface="Calibri"/>
                <a:cs typeface="Calibri"/>
              </a:rPr>
              <a:t>shall </a:t>
            </a:r>
            <a:r>
              <a:rPr sz="1100" spc="60" dirty="0">
                <a:latin typeface="Calibri"/>
                <a:cs typeface="Calibri"/>
              </a:rPr>
              <a:t>consist </a:t>
            </a:r>
            <a:r>
              <a:rPr sz="1100" spc="50" dirty="0">
                <a:latin typeface="Calibri"/>
                <a:cs typeface="Calibri"/>
              </a:rPr>
              <a:t>of </a:t>
            </a:r>
            <a:r>
              <a:rPr sz="1100" spc="35" dirty="0">
                <a:latin typeface="Calibri"/>
                <a:cs typeface="Calibri"/>
              </a:rPr>
              <a:t>different  </a:t>
            </a:r>
            <a:r>
              <a:rPr sz="1100" spc="60" dirty="0">
                <a:latin typeface="Calibri"/>
                <a:cs typeface="Calibri"/>
              </a:rPr>
              <a:t>numbers </a:t>
            </a:r>
            <a:r>
              <a:rPr sz="1100" spc="50" dirty="0">
                <a:latin typeface="Calibri"/>
                <a:cs typeface="Calibri"/>
              </a:rPr>
              <a:t>of </a:t>
            </a:r>
            <a:r>
              <a:rPr sz="1100" spc="55" dirty="0">
                <a:latin typeface="Calibri"/>
                <a:cs typeface="Calibri"/>
              </a:rPr>
              <a:t>Larramendi </a:t>
            </a:r>
            <a:r>
              <a:rPr sz="1100" spc="75" dirty="0">
                <a:latin typeface="Calibri"/>
                <a:cs typeface="Calibri"/>
              </a:rPr>
              <a:t>Sleds </a:t>
            </a:r>
            <a:r>
              <a:rPr sz="1100" spc="55" dirty="0">
                <a:latin typeface="Calibri"/>
                <a:cs typeface="Calibri"/>
              </a:rPr>
              <a:t>from </a:t>
            </a:r>
            <a:r>
              <a:rPr sz="1100" spc="-130" dirty="0">
                <a:latin typeface="Calibri"/>
                <a:cs typeface="Calibri"/>
              </a:rPr>
              <a:t>1 </a:t>
            </a:r>
            <a:r>
              <a:rPr lang="es-ES" sz="1100" spc="-130" dirty="0" smtClean="0">
                <a:latin typeface="Calibri"/>
                <a:cs typeface="Calibri"/>
              </a:rPr>
              <a:t>  </a:t>
            </a:r>
            <a:r>
              <a:rPr sz="1100" spc="35" dirty="0" smtClean="0">
                <a:latin typeface="Calibri"/>
                <a:cs typeface="Calibri"/>
              </a:rPr>
              <a:t>to </a:t>
            </a:r>
            <a:r>
              <a:rPr sz="1100" spc="40" dirty="0">
                <a:latin typeface="Calibri"/>
                <a:cs typeface="Calibri"/>
              </a:rPr>
              <a:t>4,  </a:t>
            </a:r>
            <a:r>
              <a:rPr sz="1100" spc="50" dirty="0">
                <a:latin typeface="Calibri"/>
                <a:cs typeface="Calibri"/>
              </a:rPr>
              <a:t>with </a:t>
            </a:r>
            <a:r>
              <a:rPr sz="1100" spc="70" dirty="0">
                <a:latin typeface="Calibri"/>
                <a:cs typeface="Calibri"/>
              </a:rPr>
              <a:t>a </a:t>
            </a:r>
            <a:r>
              <a:rPr sz="1100" spc="65" dirty="0">
                <a:latin typeface="Calibri"/>
                <a:cs typeface="Calibri"/>
              </a:rPr>
              <a:t>maximum </a:t>
            </a:r>
            <a:r>
              <a:rPr sz="1100" spc="55" dirty="0">
                <a:latin typeface="Calibri"/>
                <a:cs typeface="Calibri"/>
              </a:rPr>
              <a:t>length </a:t>
            </a:r>
            <a:r>
              <a:rPr sz="1100" spc="50" dirty="0">
                <a:latin typeface="Calibri"/>
                <a:cs typeface="Calibri"/>
              </a:rPr>
              <a:t>of </a:t>
            </a:r>
            <a:r>
              <a:rPr sz="1100" spc="-10" dirty="0">
                <a:latin typeface="Calibri"/>
                <a:cs typeface="Calibri"/>
              </a:rPr>
              <a:t>14 </a:t>
            </a:r>
            <a:r>
              <a:rPr sz="1100" spc="60" dirty="0">
                <a:latin typeface="Calibri"/>
                <a:cs typeface="Calibri"/>
              </a:rPr>
              <a:t>meters </a:t>
            </a:r>
            <a:r>
              <a:rPr sz="1100" spc="55" dirty="0">
                <a:latin typeface="Calibri"/>
                <a:cs typeface="Calibri"/>
              </a:rPr>
              <a:t>and </a:t>
            </a:r>
            <a:r>
              <a:rPr sz="1100" spc="70" dirty="0">
                <a:latin typeface="Calibri"/>
                <a:cs typeface="Calibri"/>
              </a:rPr>
              <a:t>a  </a:t>
            </a:r>
            <a:r>
              <a:rPr sz="1100" spc="50" dirty="0">
                <a:latin typeface="Calibri"/>
                <a:cs typeface="Calibri"/>
              </a:rPr>
              <a:t>width</a:t>
            </a:r>
            <a:r>
              <a:rPr sz="1100" spc="-5" dirty="0">
                <a:latin typeface="Calibri"/>
                <a:cs typeface="Calibri"/>
              </a:rPr>
              <a:t> </a:t>
            </a:r>
            <a:r>
              <a:rPr sz="1100" spc="50" dirty="0">
                <a:latin typeface="Calibri"/>
                <a:cs typeface="Calibri"/>
              </a:rPr>
              <a:t>of</a:t>
            </a:r>
            <a:r>
              <a:rPr sz="1100" spc="-30" dirty="0">
                <a:latin typeface="Calibri"/>
                <a:cs typeface="Calibri"/>
              </a:rPr>
              <a:t> </a:t>
            </a:r>
            <a:r>
              <a:rPr sz="1100" spc="70" dirty="0" smtClean="0">
                <a:latin typeface="Calibri"/>
                <a:cs typeface="Calibri"/>
              </a:rPr>
              <a:t>almost</a:t>
            </a:r>
            <a:r>
              <a:rPr sz="1100" spc="-5" dirty="0" smtClean="0">
                <a:latin typeface="Calibri"/>
                <a:cs typeface="Calibri"/>
              </a:rPr>
              <a:t> </a:t>
            </a:r>
            <a:r>
              <a:rPr sz="1100" spc="110" dirty="0">
                <a:latin typeface="Calibri"/>
                <a:cs typeface="Calibri"/>
              </a:rPr>
              <a:t>4</a:t>
            </a:r>
            <a:r>
              <a:rPr sz="1100" spc="-5" dirty="0">
                <a:latin typeface="Calibri"/>
                <a:cs typeface="Calibri"/>
              </a:rPr>
              <a:t> </a:t>
            </a:r>
            <a:r>
              <a:rPr sz="1100" spc="25" dirty="0">
                <a:latin typeface="Calibri"/>
                <a:cs typeface="Calibri"/>
              </a:rPr>
              <a:t>m.</a:t>
            </a:r>
            <a:r>
              <a:rPr sz="1100" spc="-5" dirty="0">
                <a:latin typeface="Calibri"/>
                <a:cs typeface="Calibri"/>
              </a:rPr>
              <a:t> </a:t>
            </a:r>
            <a:r>
              <a:rPr sz="1100" spc="65" dirty="0">
                <a:latin typeface="Calibri"/>
                <a:cs typeface="Calibri"/>
              </a:rPr>
              <a:t>Each</a:t>
            </a:r>
            <a:r>
              <a:rPr sz="1100" spc="-5" dirty="0">
                <a:latin typeface="Calibri"/>
                <a:cs typeface="Calibri"/>
              </a:rPr>
              <a:t> </a:t>
            </a:r>
            <a:r>
              <a:rPr sz="1100" spc="65" dirty="0">
                <a:latin typeface="Calibri"/>
                <a:cs typeface="Calibri"/>
              </a:rPr>
              <a:t>sled</a:t>
            </a:r>
            <a:r>
              <a:rPr sz="1100" spc="-5" dirty="0">
                <a:latin typeface="Calibri"/>
                <a:cs typeface="Calibri"/>
              </a:rPr>
              <a:t> </a:t>
            </a:r>
            <a:r>
              <a:rPr sz="1100" spc="65" dirty="0">
                <a:latin typeface="Calibri"/>
                <a:cs typeface="Calibri"/>
              </a:rPr>
              <a:t>is</a:t>
            </a:r>
            <a:r>
              <a:rPr sz="1100" spc="-5" dirty="0">
                <a:latin typeface="Calibri"/>
                <a:cs typeface="Calibri"/>
              </a:rPr>
              <a:t> </a:t>
            </a:r>
            <a:r>
              <a:rPr sz="1100" spc="60" dirty="0">
                <a:latin typeface="Calibri"/>
                <a:cs typeface="Calibri"/>
              </a:rPr>
              <a:t>made</a:t>
            </a:r>
            <a:r>
              <a:rPr sz="1100" spc="-5" dirty="0">
                <a:latin typeface="Calibri"/>
                <a:cs typeface="Calibri"/>
              </a:rPr>
              <a:t> </a:t>
            </a:r>
            <a:r>
              <a:rPr sz="1100" spc="45" dirty="0">
                <a:latin typeface="Calibri"/>
                <a:cs typeface="Calibri"/>
              </a:rPr>
              <a:t>up</a:t>
            </a:r>
            <a:r>
              <a:rPr sz="1100" spc="-5" dirty="0">
                <a:latin typeface="Calibri"/>
                <a:cs typeface="Calibri"/>
              </a:rPr>
              <a:t> </a:t>
            </a:r>
            <a:r>
              <a:rPr sz="1100" spc="50" dirty="0">
                <a:latin typeface="Calibri"/>
                <a:cs typeface="Calibri"/>
              </a:rPr>
              <a:t>of  </a:t>
            </a:r>
            <a:r>
              <a:rPr sz="1100" spc="65" dirty="0">
                <a:latin typeface="Calibri"/>
                <a:cs typeface="Calibri"/>
              </a:rPr>
              <a:t>6 </a:t>
            </a:r>
            <a:r>
              <a:rPr sz="1100" spc="60" dirty="0">
                <a:latin typeface="Calibri"/>
                <a:cs typeface="Calibri"/>
              </a:rPr>
              <a:t>runners </a:t>
            </a:r>
            <a:r>
              <a:rPr sz="1100" spc="50" dirty="0">
                <a:latin typeface="Calibri"/>
                <a:cs typeface="Calibri"/>
              </a:rPr>
              <a:t>attached </a:t>
            </a:r>
            <a:r>
              <a:rPr sz="1100" spc="35" dirty="0">
                <a:latin typeface="Calibri"/>
                <a:cs typeface="Calibri"/>
              </a:rPr>
              <a:t>to </a:t>
            </a:r>
            <a:r>
              <a:rPr sz="1100" spc="55" dirty="0">
                <a:latin typeface="Calibri"/>
                <a:cs typeface="Calibri"/>
              </a:rPr>
              <a:t>each </a:t>
            </a:r>
            <a:r>
              <a:rPr sz="1100" spc="40" dirty="0">
                <a:latin typeface="Calibri"/>
                <a:cs typeface="Calibri"/>
              </a:rPr>
              <a:t>other </a:t>
            </a:r>
            <a:r>
              <a:rPr sz="1100" spc="50" dirty="0">
                <a:latin typeface="Calibri"/>
                <a:cs typeface="Calibri"/>
              </a:rPr>
              <a:t>with light  </a:t>
            </a:r>
            <a:r>
              <a:rPr sz="1100" spc="60" dirty="0">
                <a:latin typeface="Calibri"/>
                <a:cs typeface="Calibri"/>
              </a:rPr>
              <a:t>crossbars.</a:t>
            </a:r>
            <a:endParaRPr sz="1100" dirty="0">
              <a:latin typeface="Calibri"/>
              <a:cs typeface="Calibri"/>
            </a:endParaRPr>
          </a:p>
        </p:txBody>
      </p:sp>
      <p:sp>
        <p:nvSpPr>
          <p:cNvPr id="41" name="object 41"/>
          <p:cNvSpPr txBox="1"/>
          <p:nvPr/>
        </p:nvSpPr>
        <p:spPr>
          <a:xfrm>
            <a:off x="3923245" y="3459444"/>
            <a:ext cx="2853055" cy="1946275"/>
          </a:xfrm>
          <a:prstGeom prst="rect">
            <a:avLst/>
          </a:prstGeom>
        </p:spPr>
        <p:txBody>
          <a:bodyPr vert="horz" wrap="square" lIns="0" tIns="0" rIns="0" bIns="0" rtlCol="0">
            <a:spAutoFit/>
          </a:bodyPr>
          <a:lstStyle/>
          <a:p>
            <a:pPr marL="12700" marR="5080">
              <a:lnSpc>
                <a:spcPct val="143900"/>
              </a:lnSpc>
            </a:pPr>
            <a:r>
              <a:rPr sz="1100" spc="60" dirty="0">
                <a:latin typeface="Calibri"/>
                <a:cs typeface="Calibri"/>
              </a:rPr>
              <a:t>The full </a:t>
            </a:r>
            <a:r>
              <a:rPr sz="1100" spc="65" dirty="0">
                <a:latin typeface="Calibri"/>
                <a:cs typeface="Calibri"/>
              </a:rPr>
              <a:t>set is </a:t>
            </a:r>
            <a:r>
              <a:rPr sz="1100" spc="60" dirty="0">
                <a:latin typeface="Calibri"/>
                <a:cs typeface="Calibri"/>
              </a:rPr>
              <a:t>composed </a:t>
            </a:r>
            <a:r>
              <a:rPr sz="1100" spc="50" dirty="0">
                <a:latin typeface="Calibri"/>
                <a:cs typeface="Calibri"/>
              </a:rPr>
              <a:t>of </a:t>
            </a:r>
            <a:r>
              <a:rPr sz="1100" spc="70" dirty="0">
                <a:latin typeface="Calibri"/>
                <a:cs typeface="Calibri"/>
              </a:rPr>
              <a:t>24 </a:t>
            </a:r>
            <a:r>
              <a:rPr sz="1100" spc="65" dirty="0">
                <a:latin typeface="Calibri"/>
                <a:cs typeface="Calibri"/>
              </a:rPr>
              <a:t>sled </a:t>
            </a:r>
            <a:r>
              <a:rPr sz="1100" spc="60" dirty="0">
                <a:latin typeface="Calibri"/>
                <a:cs typeface="Calibri"/>
              </a:rPr>
              <a:t>runners  </a:t>
            </a:r>
            <a:r>
              <a:rPr sz="1100" spc="55" dirty="0">
                <a:latin typeface="Calibri"/>
                <a:cs typeface="Calibri"/>
              </a:rPr>
              <a:t>and </a:t>
            </a:r>
            <a:r>
              <a:rPr sz="1100" spc="60" dirty="0">
                <a:latin typeface="Calibri"/>
                <a:cs typeface="Calibri"/>
              </a:rPr>
              <a:t>350 crossbars. </a:t>
            </a:r>
            <a:r>
              <a:rPr sz="1100" spc="45" dirty="0">
                <a:latin typeface="Calibri"/>
                <a:cs typeface="Calibri"/>
              </a:rPr>
              <a:t>Weighing </a:t>
            </a:r>
            <a:r>
              <a:rPr sz="1100" spc="75" dirty="0">
                <a:latin typeface="Calibri"/>
                <a:cs typeface="Calibri"/>
              </a:rPr>
              <a:t>500 </a:t>
            </a:r>
            <a:r>
              <a:rPr sz="1100" spc="40" dirty="0">
                <a:latin typeface="Calibri"/>
                <a:cs typeface="Calibri"/>
              </a:rPr>
              <a:t>kilos. A </a:t>
            </a:r>
            <a:r>
              <a:rPr sz="1100" spc="45" dirty="0">
                <a:latin typeface="Calibri"/>
                <a:cs typeface="Calibri"/>
              </a:rPr>
              <a:t>big  </a:t>
            </a:r>
            <a:r>
              <a:rPr sz="1100" spc="60" dirty="0">
                <a:latin typeface="Calibri"/>
                <a:cs typeface="Calibri"/>
              </a:rPr>
              <a:t>windsled</a:t>
            </a:r>
            <a:r>
              <a:rPr sz="1100" spc="-10" dirty="0">
                <a:latin typeface="Calibri"/>
                <a:cs typeface="Calibri"/>
              </a:rPr>
              <a:t> </a:t>
            </a:r>
            <a:r>
              <a:rPr sz="1100" spc="65" dirty="0">
                <a:latin typeface="Calibri"/>
                <a:cs typeface="Calibri"/>
              </a:rPr>
              <a:t>can</a:t>
            </a:r>
            <a:r>
              <a:rPr sz="1100" spc="-10" dirty="0">
                <a:latin typeface="Calibri"/>
                <a:cs typeface="Calibri"/>
              </a:rPr>
              <a:t> </a:t>
            </a:r>
            <a:r>
              <a:rPr sz="1100" spc="40" dirty="0">
                <a:latin typeface="Calibri"/>
                <a:cs typeface="Calibri"/>
              </a:rPr>
              <a:t>be</a:t>
            </a:r>
            <a:r>
              <a:rPr sz="1100" spc="-10" dirty="0">
                <a:latin typeface="Calibri"/>
                <a:cs typeface="Calibri"/>
              </a:rPr>
              <a:t> </a:t>
            </a:r>
            <a:r>
              <a:rPr sz="1100" spc="40" dirty="0">
                <a:latin typeface="Calibri"/>
                <a:cs typeface="Calibri"/>
              </a:rPr>
              <a:t>divided</a:t>
            </a:r>
            <a:r>
              <a:rPr sz="1100" spc="-10" dirty="0">
                <a:latin typeface="Calibri"/>
                <a:cs typeface="Calibri"/>
              </a:rPr>
              <a:t> </a:t>
            </a:r>
            <a:r>
              <a:rPr sz="1100" spc="35" dirty="0">
                <a:latin typeface="Calibri"/>
                <a:cs typeface="Calibri"/>
              </a:rPr>
              <a:t>into</a:t>
            </a:r>
            <a:r>
              <a:rPr sz="1100" spc="-10" dirty="0">
                <a:latin typeface="Calibri"/>
                <a:cs typeface="Calibri"/>
              </a:rPr>
              <a:t> </a:t>
            </a:r>
            <a:r>
              <a:rPr sz="1100" spc="55" dirty="0">
                <a:latin typeface="Calibri"/>
                <a:cs typeface="Calibri"/>
              </a:rPr>
              <a:t>2</a:t>
            </a:r>
            <a:r>
              <a:rPr sz="1100" spc="-10" dirty="0">
                <a:latin typeface="Calibri"/>
                <a:cs typeface="Calibri"/>
              </a:rPr>
              <a:t> </a:t>
            </a:r>
            <a:r>
              <a:rPr sz="1100" spc="45" dirty="0">
                <a:latin typeface="Calibri"/>
                <a:cs typeface="Calibri"/>
              </a:rPr>
              <a:t>or</a:t>
            </a:r>
            <a:r>
              <a:rPr sz="1100" spc="-35" dirty="0">
                <a:latin typeface="Calibri"/>
                <a:cs typeface="Calibri"/>
              </a:rPr>
              <a:t> </a:t>
            </a:r>
            <a:r>
              <a:rPr sz="1100" spc="50" dirty="0">
                <a:latin typeface="Calibri"/>
                <a:cs typeface="Calibri"/>
              </a:rPr>
              <a:t>3</a:t>
            </a:r>
            <a:r>
              <a:rPr sz="1100" spc="-35" dirty="0">
                <a:latin typeface="Calibri"/>
                <a:cs typeface="Calibri"/>
              </a:rPr>
              <a:t> </a:t>
            </a:r>
            <a:r>
              <a:rPr sz="1100" spc="70" dirty="0">
                <a:latin typeface="Calibri"/>
                <a:cs typeface="Calibri"/>
              </a:rPr>
              <a:t>windsleds  </a:t>
            </a:r>
            <a:r>
              <a:rPr sz="1100" spc="45" dirty="0">
                <a:latin typeface="Calibri"/>
                <a:cs typeface="Calibri"/>
              </a:rPr>
              <a:t>doing </a:t>
            </a:r>
            <a:r>
              <a:rPr sz="1100" spc="55" dirty="0">
                <a:latin typeface="Calibri"/>
                <a:cs typeface="Calibri"/>
              </a:rPr>
              <a:t>parallel </a:t>
            </a:r>
            <a:r>
              <a:rPr sz="1100" spc="45" dirty="0">
                <a:latin typeface="Calibri"/>
                <a:cs typeface="Calibri"/>
              </a:rPr>
              <a:t>or </a:t>
            </a:r>
            <a:r>
              <a:rPr sz="1100" spc="35" dirty="0">
                <a:latin typeface="Calibri"/>
                <a:cs typeface="Calibri"/>
              </a:rPr>
              <a:t>different </a:t>
            </a:r>
            <a:r>
              <a:rPr sz="1100" spc="40" dirty="0">
                <a:latin typeface="Calibri"/>
                <a:cs typeface="Calibri"/>
              </a:rPr>
              <a:t>routes. </a:t>
            </a:r>
            <a:r>
              <a:rPr sz="1100" spc="60" dirty="0">
                <a:latin typeface="Calibri"/>
                <a:cs typeface="Calibri"/>
              </a:rPr>
              <a:t>The</a:t>
            </a:r>
            <a:r>
              <a:rPr sz="1100" spc="-40" dirty="0">
                <a:latin typeface="Calibri"/>
                <a:cs typeface="Calibri"/>
              </a:rPr>
              <a:t> </a:t>
            </a:r>
            <a:r>
              <a:rPr sz="1100" spc="65" dirty="0">
                <a:latin typeface="Calibri"/>
                <a:cs typeface="Calibri"/>
              </a:rPr>
              <a:t>sled</a:t>
            </a:r>
            <a:endParaRPr sz="1100" dirty="0">
              <a:latin typeface="Calibri"/>
              <a:cs typeface="Calibri"/>
            </a:endParaRPr>
          </a:p>
          <a:p>
            <a:pPr marL="12700" marR="49530">
              <a:lnSpc>
                <a:spcPct val="143900"/>
              </a:lnSpc>
            </a:pPr>
            <a:r>
              <a:rPr sz="1100" spc="65" dirty="0">
                <a:latin typeface="Calibri"/>
                <a:cs typeface="Calibri"/>
              </a:rPr>
              <a:t>is</a:t>
            </a:r>
            <a:r>
              <a:rPr sz="1100" spc="-30" dirty="0">
                <a:latin typeface="Calibri"/>
                <a:cs typeface="Calibri"/>
              </a:rPr>
              <a:t> </a:t>
            </a:r>
            <a:r>
              <a:rPr sz="1100" spc="55" dirty="0">
                <a:latin typeface="Calibri"/>
                <a:cs typeface="Calibri"/>
              </a:rPr>
              <a:t>very</a:t>
            </a:r>
            <a:r>
              <a:rPr sz="1100" spc="-30" dirty="0">
                <a:latin typeface="Calibri"/>
                <a:cs typeface="Calibri"/>
              </a:rPr>
              <a:t> </a:t>
            </a:r>
            <a:r>
              <a:rPr sz="1100" spc="75" dirty="0">
                <a:latin typeface="Calibri"/>
                <a:cs typeface="Calibri"/>
              </a:rPr>
              <a:t>easy</a:t>
            </a:r>
            <a:r>
              <a:rPr sz="1100" spc="-50" dirty="0">
                <a:latin typeface="Calibri"/>
                <a:cs typeface="Calibri"/>
              </a:rPr>
              <a:t> </a:t>
            </a:r>
            <a:r>
              <a:rPr sz="1100" spc="35" dirty="0">
                <a:latin typeface="Calibri"/>
                <a:cs typeface="Calibri"/>
              </a:rPr>
              <a:t>to</a:t>
            </a:r>
            <a:r>
              <a:rPr sz="1100" spc="-5" dirty="0">
                <a:latin typeface="Calibri"/>
                <a:cs typeface="Calibri"/>
              </a:rPr>
              <a:t> </a:t>
            </a:r>
            <a:r>
              <a:rPr sz="1100" spc="40" dirty="0">
                <a:latin typeface="Calibri"/>
                <a:cs typeface="Calibri"/>
              </a:rPr>
              <a:t>repair</a:t>
            </a:r>
            <a:r>
              <a:rPr sz="1100" spc="-30" dirty="0">
                <a:latin typeface="Calibri"/>
                <a:cs typeface="Calibri"/>
              </a:rPr>
              <a:t> </a:t>
            </a:r>
            <a:r>
              <a:rPr sz="1100" spc="30" dirty="0">
                <a:latin typeface="Calibri"/>
                <a:cs typeface="Calibri"/>
              </a:rPr>
              <a:t>in</a:t>
            </a:r>
            <a:r>
              <a:rPr sz="1100" spc="-5" dirty="0">
                <a:latin typeface="Calibri"/>
                <a:cs typeface="Calibri"/>
              </a:rPr>
              <a:t> </a:t>
            </a:r>
            <a:r>
              <a:rPr sz="1100" spc="75" dirty="0">
                <a:latin typeface="Calibri"/>
                <a:cs typeface="Calibri"/>
              </a:rPr>
              <a:t>case</a:t>
            </a:r>
            <a:r>
              <a:rPr sz="1100" spc="-5" dirty="0">
                <a:latin typeface="Calibri"/>
                <a:cs typeface="Calibri"/>
              </a:rPr>
              <a:t> </a:t>
            </a:r>
            <a:r>
              <a:rPr sz="1100" spc="50" dirty="0">
                <a:latin typeface="Calibri"/>
                <a:cs typeface="Calibri"/>
              </a:rPr>
              <a:t>of</a:t>
            </a:r>
            <a:r>
              <a:rPr sz="1100" spc="-30" dirty="0">
                <a:latin typeface="Calibri"/>
                <a:cs typeface="Calibri"/>
              </a:rPr>
              <a:t> </a:t>
            </a:r>
            <a:r>
              <a:rPr sz="1100" spc="45" dirty="0">
                <a:latin typeface="Calibri"/>
                <a:cs typeface="Calibri"/>
              </a:rPr>
              <a:t>break</a:t>
            </a:r>
            <a:r>
              <a:rPr sz="1100" spc="-20" dirty="0">
                <a:latin typeface="Calibri"/>
                <a:cs typeface="Calibri"/>
              </a:rPr>
              <a:t> </a:t>
            </a:r>
            <a:r>
              <a:rPr sz="1100" spc="20" dirty="0">
                <a:latin typeface="Calibri"/>
                <a:cs typeface="Calibri"/>
              </a:rPr>
              <a:t>up,</a:t>
            </a:r>
            <a:r>
              <a:rPr sz="1100" spc="-5" dirty="0">
                <a:latin typeface="Calibri"/>
                <a:cs typeface="Calibri"/>
              </a:rPr>
              <a:t> </a:t>
            </a:r>
            <a:r>
              <a:rPr sz="1100" spc="55" dirty="0">
                <a:latin typeface="Calibri"/>
                <a:cs typeface="Calibri"/>
              </a:rPr>
              <a:t>and  </a:t>
            </a:r>
            <a:r>
              <a:rPr sz="1100" spc="65" dirty="0">
                <a:latin typeface="Calibri"/>
                <a:cs typeface="Calibri"/>
              </a:rPr>
              <a:t>is</a:t>
            </a:r>
            <a:r>
              <a:rPr sz="1100" spc="-25" dirty="0">
                <a:latin typeface="Calibri"/>
                <a:cs typeface="Calibri"/>
              </a:rPr>
              <a:t> </a:t>
            </a:r>
            <a:r>
              <a:rPr sz="1100" spc="50" dirty="0">
                <a:latin typeface="Calibri"/>
                <a:cs typeface="Calibri"/>
              </a:rPr>
              <a:t>foldable</a:t>
            </a:r>
            <a:r>
              <a:rPr sz="1100" spc="-5" dirty="0">
                <a:latin typeface="Calibri"/>
                <a:cs typeface="Calibri"/>
              </a:rPr>
              <a:t> </a:t>
            </a:r>
            <a:r>
              <a:rPr sz="1100" spc="30" dirty="0">
                <a:latin typeface="Calibri"/>
                <a:cs typeface="Calibri"/>
              </a:rPr>
              <a:t>in</a:t>
            </a:r>
            <a:r>
              <a:rPr sz="1100" spc="-5" dirty="0">
                <a:latin typeface="Calibri"/>
                <a:cs typeface="Calibri"/>
              </a:rPr>
              <a:t> </a:t>
            </a:r>
            <a:r>
              <a:rPr sz="1100" spc="70" dirty="0">
                <a:latin typeface="Calibri"/>
                <a:cs typeface="Calibri"/>
              </a:rPr>
              <a:t>smaller</a:t>
            </a:r>
            <a:r>
              <a:rPr sz="1100" spc="-30" dirty="0">
                <a:latin typeface="Calibri"/>
                <a:cs typeface="Calibri"/>
              </a:rPr>
              <a:t> </a:t>
            </a:r>
            <a:r>
              <a:rPr sz="1100" spc="50" dirty="0">
                <a:latin typeface="Calibri"/>
                <a:cs typeface="Calibri"/>
              </a:rPr>
              <a:t>pieces</a:t>
            </a:r>
            <a:r>
              <a:rPr sz="1100" spc="-30" dirty="0">
                <a:latin typeface="Calibri"/>
                <a:cs typeface="Calibri"/>
              </a:rPr>
              <a:t> </a:t>
            </a:r>
            <a:r>
              <a:rPr sz="1100" spc="70" dirty="0">
                <a:latin typeface="Calibri"/>
                <a:cs typeface="Calibri"/>
              </a:rPr>
              <a:t>what</a:t>
            </a:r>
            <a:r>
              <a:rPr sz="1100" spc="-5" dirty="0">
                <a:latin typeface="Calibri"/>
                <a:cs typeface="Calibri"/>
              </a:rPr>
              <a:t> </a:t>
            </a:r>
            <a:r>
              <a:rPr sz="1100" spc="65" dirty="0">
                <a:latin typeface="Calibri"/>
                <a:cs typeface="Calibri"/>
              </a:rPr>
              <a:t>is</a:t>
            </a:r>
            <a:r>
              <a:rPr sz="1100" spc="-30" dirty="0">
                <a:latin typeface="Calibri"/>
                <a:cs typeface="Calibri"/>
              </a:rPr>
              <a:t> </a:t>
            </a:r>
            <a:r>
              <a:rPr sz="1100" spc="50" dirty="0">
                <a:latin typeface="Calibri"/>
                <a:cs typeface="Calibri"/>
              </a:rPr>
              <a:t>vital</a:t>
            </a:r>
            <a:endParaRPr sz="1100" dirty="0">
              <a:latin typeface="Calibri"/>
              <a:cs typeface="Calibri"/>
            </a:endParaRPr>
          </a:p>
          <a:p>
            <a:pPr marL="12700" marR="327660">
              <a:lnSpc>
                <a:spcPct val="143900"/>
              </a:lnSpc>
            </a:pPr>
            <a:r>
              <a:rPr sz="1100" spc="45" dirty="0">
                <a:latin typeface="Calibri"/>
                <a:cs typeface="Calibri"/>
              </a:rPr>
              <a:t>for</a:t>
            </a:r>
            <a:r>
              <a:rPr sz="1100" spc="-45" dirty="0">
                <a:latin typeface="Calibri"/>
                <a:cs typeface="Calibri"/>
              </a:rPr>
              <a:t> </a:t>
            </a:r>
            <a:r>
              <a:rPr sz="1100" spc="50" dirty="0">
                <a:latin typeface="Calibri"/>
                <a:cs typeface="Calibri"/>
              </a:rPr>
              <a:t>transportation</a:t>
            </a:r>
            <a:r>
              <a:rPr sz="1100" dirty="0">
                <a:latin typeface="Calibri"/>
                <a:cs typeface="Calibri"/>
              </a:rPr>
              <a:t> </a:t>
            </a:r>
            <a:r>
              <a:rPr sz="1100" spc="30" dirty="0">
                <a:latin typeface="Calibri"/>
                <a:cs typeface="Calibri"/>
              </a:rPr>
              <a:t>in</a:t>
            </a:r>
            <a:r>
              <a:rPr sz="1100" spc="-20" dirty="0">
                <a:latin typeface="Calibri"/>
                <a:cs typeface="Calibri"/>
              </a:rPr>
              <a:t> </a:t>
            </a:r>
            <a:r>
              <a:rPr sz="1100" spc="40" dirty="0">
                <a:latin typeface="Calibri"/>
                <a:cs typeface="Calibri"/>
              </a:rPr>
              <a:t>the</a:t>
            </a:r>
            <a:r>
              <a:rPr sz="1100" dirty="0">
                <a:latin typeface="Calibri"/>
                <a:cs typeface="Calibri"/>
              </a:rPr>
              <a:t> </a:t>
            </a:r>
            <a:r>
              <a:rPr sz="1100" spc="80" dirty="0">
                <a:latin typeface="Calibri"/>
                <a:cs typeface="Calibri"/>
              </a:rPr>
              <a:t>small</a:t>
            </a:r>
            <a:r>
              <a:rPr sz="1100" spc="-30" dirty="0">
                <a:latin typeface="Calibri"/>
                <a:cs typeface="Calibri"/>
              </a:rPr>
              <a:t> </a:t>
            </a:r>
            <a:r>
              <a:rPr sz="1100" spc="65" dirty="0">
                <a:latin typeface="Calibri"/>
                <a:cs typeface="Calibri"/>
              </a:rPr>
              <a:t>planes</a:t>
            </a:r>
            <a:r>
              <a:rPr sz="1100" dirty="0">
                <a:latin typeface="Calibri"/>
                <a:cs typeface="Calibri"/>
              </a:rPr>
              <a:t> </a:t>
            </a:r>
            <a:r>
              <a:rPr sz="1100" spc="50" dirty="0">
                <a:latin typeface="Calibri"/>
                <a:cs typeface="Calibri"/>
              </a:rPr>
              <a:t>of  </a:t>
            </a:r>
            <a:r>
              <a:rPr sz="1100" spc="40" dirty="0">
                <a:latin typeface="Calibri"/>
                <a:cs typeface="Calibri"/>
              </a:rPr>
              <a:t>Antarctica, </a:t>
            </a:r>
            <a:r>
              <a:rPr sz="1100" spc="50" dirty="0">
                <a:latin typeface="Calibri"/>
                <a:cs typeface="Calibri"/>
              </a:rPr>
              <a:t>Twin-Otter </a:t>
            </a:r>
            <a:r>
              <a:rPr sz="1100" spc="55" dirty="0">
                <a:latin typeface="Calibri"/>
                <a:cs typeface="Calibri"/>
              </a:rPr>
              <a:t>and</a:t>
            </a:r>
            <a:r>
              <a:rPr sz="1100" spc="-165" dirty="0">
                <a:latin typeface="Calibri"/>
                <a:cs typeface="Calibri"/>
              </a:rPr>
              <a:t> </a:t>
            </a:r>
            <a:r>
              <a:rPr lang="es-ES" sz="1100" spc="-165" dirty="0" smtClean="0">
                <a:latin typeface="Calibri"/>
                <a:cs typeface="Calibri"/>
              </a:rPr>
              <a:t>     </a:t>
            </a:r>
            <a:r>
              <a:rPr sz="1100" spc="55" dirty="0" err="1" smtClean="0">
                <a:latin typeface="Calibri"/>
                <a:cs typeface="Calibri"/>
              </a:rPr>
              <a:t>Bassler</a:t>
            </a:r>
            <a:r>
              <a:rPr sz="1100" spc="55" dirty="0">
                <a:latin typeface="Calibri"/>
                <a:cs typeface="Calibri"/>
              </a:rPr>
              <a:t>.</a:t>
            </a:r>
            <a:endParaRPr sz="1100" dirty="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9299" y="682500"/>
            <a:ext cx="2825750" cy="981710"/>
          </a:xfrm>
          <a:prstGeom prst="rect">
            <a:avLst/>
          </a:prstGeom>
        </p:spPr>
        <p:txBody>
          <a:bodyPr vert="horz" wrap="square" lIns="0" tIns="0" rIns="0" bIns="0" rtlCol="0">
            <a:spAutoFit/>
          </a:bodyPr>
          <a:lstStyle/>
          <a:p>
            <a:pPr marL="12700" marR="5080">
              <a:lnSpc>
                <a:spcPct val="143900"/>
              </a:lnSpc>
            </a:pPr>
            <a:r>
              <a:rPr sz="1100" spc="15" dirty="0">
                <a:latin typeface="Calibri"/>
                <a:cs typeface="Calibri"/>
              </a:rPr>
              <a:t>It </a:t>
            </a:r>
            <a:r>
              <a:rPr sz="1100" spc="75" dirty="0">
                <a:latin typeface="Calibri"/>
                <a:cs typeface="Calibri"/>
              </a:rPr>
              <a:t>means </a:t>
            </a:r>
            <a:r>
              <a:rPr sz="1100" spc="70" dirty="0">
                <a:latin typeface="Calibri"/>
                <a:cs typeface="Calibri"/>
              </a:rPr>
              <a:t>a </a:t>
            </a:r>
            <a:r>
              <a:rPr sz="1100" spc="60" dirty="0">
                <a:latin typeface="Calibri"/>
                <a:cs typeface="Calibri"/>
              </a:rPr>
              <a:t>full </a:t>
            </a:r>
            <a:r>
              <a:rPr sz="1100" b="1" spc="65" dirty="0">
                <a:latin typeface="Calibri"/>
                <a:cs typeface="Calibri"/>
              </a:rPr>
              <a:t>new </a:t>
            </a:r>
            <a:r>
              <a:rPr sz="1100" b="1" spc="75" dirty="0">
                <a:latin typeface="Calibri"/>
                <a:cs typeface="Calibri"/>
              </a:rPr>
              <a:t>way </a:t>
            </a:r>
            <a:r>
              <a:rPr sz="1100" b="1" spc="60" dirty="0">
                <a:latin typeface="Calibri"/>
                <a:cs typeface="Calibri"/>
              </a:rPr>
              <a:t>of </a:t>
            </a:r>
            <a:r>
              <a:rPr sz="1100" b="1" spc="50" dirty="0">
                <a:latin typeface="Calibri"/>
                <a:cs typeface="Calibri"/>
              </a:rPr>
              <a:t>transportation</a:t>
            </a:r>
            <a:r>
              <a:rPr sz="1100" spc="50" dirty="0">
                <a:latin typeface="Calibri"/>
                <a:cs typeface="Calibri"/>
              </a:rPr>
              <a:t>,  </a:t>
            </a:r>
            <a:r>
              <a:rPr sz="1100" spc="55" dirty="0">
                <a:latin typeface="Calibri"/>
                <a:cs typeface="Calibri"/>
              </a:rPr>
              <a:t>complementary</a:t>
            </a:r>
            <a:r>
              <a:rPr sz="1100" spc="-45" dirty="0">
                <a:latin typeface="Calibri"/>
                <a:cs typeface="Calibri"/>
              </a:rPr>
              <a:t> </a:t>
            </a:r>
            <a:r>
              <a:rPr sz="1100" spc="35" dirty="0">
                <a:latin typeface="Calibri"/>
                <a:cs typeface="Calibri"/>
              </a:rPr>
              <a:t>to</a:t>
            </a:r>
            <a:r>
              <a:rPr sz="1100" spc="-20" dirty="0">
                <a:latin typeface="Calibri"/>
                <a:cs typeface="Calibri"/>
              </a:rPr>
              <a:t> </a:t>
            </a:r>
            <a:r>
              <a:rPr sz="1100" spc="40" dirty="0">
                <a:latin typeface="Calibri"/>
                <a:cs typeface="Calibri"/>
              </a:rPr>
              <a:t>the</a:t>
            </a:r>
            <a:r>
              <a:rPr sz="1100" dirty="0">
                <a:latin typeface="Calibri"/>
                <a:cs typeface="Calibri"/>
              </a:rPr>
              <a:t> </a:t>
            </a:r>
            <a:r>
              <a:rPr sz="1100" spc="55" dirty="0">
                <a:latin typeface="Calibri"/>
                <a:cs typeface="Calibri"/>
              </a:rPr>
              <a:t>existing</a:t>
            </a:r>
            <a:r>
              <a:rPr sz="1100" dirty="0">
                <a:latin typeface="Calibri"/>
                <a:cs typeface="Calibri"/>
              </a:rPr>
              <a:t> </a:t>
            </a:r>
            <a:r>
              <a:rPr sz="1100" spc="65" dirty="0">
                <a:latin typeface="Calibri"/>
                <a:cs typeface="Calibri"/>
              </a:rPr>
              <a:t>ones</a:t>
            </a:r>
            <a:r>
              <a:rPr sz="1100" dirty="0">
                <a:latin typeface="Calibri"/>
                <a:cs typeface="Calibri"/>
              </a:rPr>
              <a:t> </a:t>
            </a:r>
            <a:r>
              <a:rPr sz="1100" spc="40" dirty="0">
                <a:latin typeface="Calibri"/>
                <a:cs typeface="Calibri"/>
              </a:rPr>
              <a:t>but</a:t>
            </a:r>
            <a:r>
              <a:rPr sz="1100" spc="-25" dirty="0">
                <a:latin typeface="Calibri"/>
                <a:cs typeface="Calibri"/>
              </a:rPr>
              <a:t> </a:t>
            </a:r>
            <a:r>
              <a:rPr sz="1100" spc="50" dirty="0">
                <a:latin typeface="Calibri"/>
                <a:cs typeface="Calibri"/>
              </a:rPr>
              <a:t>with  </a:t>
            </a:r>
            <a:r>
              <a:rPr sz="1100" spc="70" dirty="0">
                <a:latin typeface="Calibri"/>
                <a:cs typeface="Calibri"/>
              </a:rPr>
              <a:t>some </a:t>
            </a:r>
            <a:r>
              <a:rPr sz="1100" spc="55" dirty="0">
                <a:latin typeface="Calibri"/>
                <a:cs typeface="Calibri"/>
              </a:rPr>
              <a:t>very </a:t>
            </a:r>
            <a:r>
              <a:rPr sz="1100" spc="60" dirty="0">
                <a:latin typeface="Calibri"/>
                <a:cs typeface="Calibri"/>
              </a:rPr>
              <a:t>strong </a:t>
            </a:r>
            <a:r>
              <a:rPr sz="1100" spc="65" dirty="0">
                <a:latin typeface="Calibri"/>
                <a:cs typeface="Calibri"/>
              </a:rPr>
              <a:t>advantages </a:t>
            </a:r>
            <a:r>
              <a:rPr sz="1100" spc="50" dirty="0">
                <a:latin typeface="Calibri"/>
                <a:cs typeface="Calibri"/>
              </a:rPr>
              <a:t>compared </a:t>
            </a:r>
            <a:r>
              <a:rPr sz="1100" spc="35" dirty="0">
                <a:latin typeface="Calibri"/>
                <a:cs typeface="Calibri"/>
              </a:rPr>
              <a:t>to  </a:t>
            </a:r>
            <a:r>
              <a:rPr sz="1100" spc="65" dirty="0">
                <a:latin typeface="Calibri"/>
                <a:cs typeface="Calibri"/>
              </a:rPr>
              <a:t>any</a:t>
            </a:r>
            <a:r>
              <a:rPr sz="1100" spc="-30" dirty="0">
                <a:latin typeface="Calibri"/>
                <a:cs typeface="Calibri"/>
              </a:rPr>
              <a:t> </a:t>
            </a:r>
            <a:r>
              <a:rPr sz="1100" spc="40" dirty="0">
                <a:latin typeface="Calibri"/>
                <a:cs typeface="Calibri"/>
              </a:rPr>
              <a:t>other</a:t>
            </a:r>
            <a:r>
              <a:rPr sz="1100" spc="-30" dirty="0">
                <a:latin typeface="Calibri"/>
                <a:cs typeface="Calibri"/>
              </a:rPr>
              <a:t> </a:t>
            </a:r>
            <a:r>
              <a:rPr sz="1100" spc="80" dirty="0">
                <a:latin typeface="Calibri"/>
                <a:cs typeface="Calibri"/>
              </a:rPr>
              <a:t>system</a:t>
            </a:r>
            <a:r>
              <a:rPr sz="1100" spc="-5" dirty="0">
                <a:latin typeface="Calibri"/>
                <a:cs typeface="Calibri"/>
              </a:rPr>
              <a:t> </a:t>
            </a:r>
            <a:r>
              <a:rPr sz="1100" spc="50" dirty="0">
                <a:latin typeface="Calibri"/>
                <a:cs typeface="Calibri"/>
              </a:rPr>
              <a:t>of</a:t>
            </a:r>
            <a:r>
              <a:rPr sz="1100" spc="-30" dirty="0">
                <a:latin typeface="Calibri"/>
                <a:cs typeface="Calibri"/>
              </a:rPr>
              <a:t> </a:t>
            </a:r>
            <a:r>
              <a:rPr sz="1100" spc="60" dirty="0">
                <a:latin typeface="Calibri"/>
                <a:cs typeface="Calibri"/>
              </a:rPr>
              <a:t>land</a:t>
            </a:r>
            <a:r>
              <a:rPr sz="1100" spc="-25" dirty="0">
                <a:latin typeface="Calibri"/>
                <a:cs typeface="Calibri"/>
              </a:rPr>
              <a:t> </a:t>
            </a:r>
            <a:r>
              <a:rPr sz="1100" spc="45" dirty="0">
                <a:latin typeface="Calibri"/>
                <a:cs typeface="Calibri"/>
              </a:rPr>
              <a:t>transport.</a:t>
            </a:r>
            <a:endParaRPr sz="1100" dirty="0">
              <a:latin typeface="Calibri"/>
              <a:cs typeface="Calibri"/>
            </a:endParaRPr>
          </a:p>
        </p:txBody>
      </p:sp>
      <p:sp>
        <p:nvSpPr>
          <p:cNvPr id="3" name="object 3"/>
          <p:cNvSpPr txBox="1"/>
          <p:nvPr/>
        </p:nvSpPr>
        <p:spPr>
          <a:xfrm>
            <a:off x="779299" y="1888949"/>
            <a:ext cx="2714625" cy="981710"/>
          </a:xfrm>
          <a:prstGeom prst="rect">
            <a:avLst/>
          </a:prstGeom>
        </p:spPr>
        <p:txBody>
          <a:bodyPr vert="horz" wrap="square" lIns="0" tIns="0" rIns="0" bIns="0" rtlCol="0">
            <a:spAutoFit/>
          </a:bodyPr>
          <a:lstStyle/>
          <a:p>
            <a:pPr marL="12700" marR="5080">
              <a:lnSpc>
                <a:spcPct val="143900"/>
              </a:lnSpc>
            </a:pPr>
            <a:r>
              <a:rPr sz="1100" b="1" spc="65" dirty="0">
                <a:latin typeface="Calibri"/>
                <a:cs typeface="Calibri"/>
              </a:rPr>
              <a:t>1-Zero-emissions. </a:t>
            </a:r>
            <a:r>
              <a:rPr sz="1100" spc="60" dirty="0">
                <a:latin typeface="Calibri"/>
                <a:cs typeface="Calibri"/>
              </a:rPr>
              <a:t>The WINDSLED </a:t>
            </a:r>
            <a:r>
              <a:rPr sz="1100" spc="65" dirty="0">
                <a:latin typeface="Calibri"/>
                <a:cs typeface="Calibri"/>
              </a:rPr>
              <a:t>is </a:t>
            </a:r>
            <a:r>
              <a:rPr sz="1100" spc="40" dirty="0">
                <a:latin typeface="Calibri"/>
                <a:cs typeface="Calibri"/>
              </a:rPr>
              <a:t>the  </a:t>
            </a:r>
            <a:r>
              <a:rPr sz="1100" spc="50" dirty="0">
                <a:latin typeface="Calibri"/>
                <a:cs typeface="Calibri"/>
              </a:rPr>
              <a:t>first </a:t>
            </a:r>
            <a:r>
              <a:rPr sz="1100" spc="55" dirty="0">
                <a:latin typeface="Calibri"/>
                <a:cs typeface="Calibri"/>
              </a:rPr>
              <a:t>and </a:t>
            </a:r>
            <a:r>
              <a:rPr sz="1100" spc="50" dirty="0">
                <a:latin typeface="Calibri"/>
                <a:cs typeface="Calibri"/>
              </a:rPr>
              <a:t>only totally </a:t>
            </a:r>
            <a:r>
              <a:rPr sz="1100" spc="60" dirty="0">
                <a:latin typeface="Calibri"/>
                <a:cs typeface="Calibri"/>
              </a:rPr>
              <a:t>clean </a:t>
            </a:r>
            <a:r>
              <a:rPr sz="1100" spc="45" dirty="0">
                <a:latin typeface="Calibri"/>
                <a:cs typeface="Calibri"/>
              </a:rPr>
              <a:t>vehicle </a:t>
            </a:r>
            <a:r>
              <a:rPr sz="1100" spc="55" dirty="0">
                <a:latin typeface="Calibri"/>
                <a:cs typeface="Calibri"/>
              </a:rPr>
              <a:t>capable  </a:t>
            </a:r>
            <a:r>
              <a:rPr sz="1100" spc="50" dirty="0">
                <a:latin typeface="Calibri"/>
                <a:cs typeface="Calibri"/>
              </a:rPr>
              <a:t>of</a:t>
            </a:r>
            <a:r>
              <a:rPr sz="1100" spc="-25" dirty="0">
                <a:latin typeface="Calibri"/>
                <a:cs typeface="Calibri"/>
              </a:rPr>
              <a:t> </a:t>
            </a:r>
            <a:r>
              <a:rPr sz="1100" spc="55" dirty="0">
                <a:latin typeface="Calibri"/>
                <a:cs typeface="Calibri"/>
              </a:rPr>
              <a:t>moving</a:t>
            </a:r>
            <a:r>
              <a:rPr sz="1100" dirty="0">
                <a:latin typeface="Calibri"/>
                <a:cs typeface="Calibri"/>
              </a:rPr>
              <a:t> </a:t>
            </a:r>
            <a:r>
              <a:rPr sz="1100" spc="35" dirty="0">
                <a:latin typeface="Calibri"/>
                <a:cs typeface="Calibri"/>
              </a:rPr>
              <a:t>efficiently</a:t>
            </a:r>
            <a:r>
              <a:rPr sz="1100" spc="-45" dirty="0">
                <a:latin typeface="Calibri"/>
                <a:cs typeface="Calibri"/>
              </a:rPr>
              <a:t> </a:t>
            </a:r>
            <a:r>
              <a:rPr sz="1100" spc="50" dirty="0">
                <a:latin typeface="Calibri"/>
                <a:cs typeface="Calibri"/>
              </a:rPr>
              <a:t>through</a:t>
            </a:r>
            <a:r>
              <a:rPr sz="1100" spc="-20" dirty="0">
                <a:latin typeface="Calibri"/>
                <a:cs typeface="Calibri"/>
              </a:rPr>
              <a:t> </a:t>
            </a:r>
            <a:r>
              <a:rPr sz="1100" spc="40" dirty="0">
                <a:latin typeface="Calibri"/>
                <a:cs typeface="Calibri"/>
              </a:rPr>
              <a:t>the</a:t>
            </a:r>
            <a:r>
              <a:rPr sz="1100" dirty="0">
                <a:latin typeface="Calibri"/>
                <a:cs typeface="Calibri"/>
              </a:rPr>
              <a:t> </a:t>
            </a:r>
            <a:r>
              <a:rPr sz="1100" spc="35" dirty="0">
                <a:latin typeface="Calibri"/>
                <a:cs typeface="Calibri"/>
              </a:rPr>
              <a:t>interior</a:t>
            </a:r>
            <a:r>
              <a:rPr sz="1100" spc="-25" dirty="0">
                <a:latin typeface="Calibri"/>
                <a:cs typeface="Calibri"/>
              </a:rPr>
              <a:t> </a:t>
            </a:r>
            <a:r>
              <a:rPr sz="1100" spc="50" dirty="0">
                <a:latin typeface="Calibri"/>
                <a:cs typeface="Calibri"/>
              </a:rPr>
              <a:t>of  </a:t>
            </a:r>
            <a:r>
              <a:rPr sz="1100" spc="40" dirty="0">
                <a:latin typeface="Calibri"/>
                <a:cs typeface="Calibri"/>
              </a:rPr>
              <a:t>Antarctica.</a:t>
            </a:r>
            <a:endParaRPr sz="1100" dirty="0">
              <a:latin typeface="Calibri"/>
              <a:cs typeface="Calibri"/>
            </a:endParaRPr>
          </a:p>
        </p:txBody>
      </p:sp>
      <p:sp>
        <p:nvSpPr>
          <p:cNvPr id="4" name="object 4"/>
          <p:cNvSpPr txBox="1"/>
          <p:nvPr/>
        </p:nvSpPr>
        <p:spPr>
          <a:xfrm>
            <a:off x="779299" y="3095399"/>
            <a:ext cx="2814320" cy="1464310"/>
          </a:xfrm>
          <a:prstGeom prst="rect">
            <a:avLst/>
          </a:prstGeom>
        </p:spPr>
        <p:txBody>
          <a:bodyPr vert="horz" wrap="square" lIns="0" tIns="0" rIns="0" bIns="0" rtlCol="0">
            <a:spAutoFit/>
          </a:bodyPr>
          <a:lstStyle/>
          <a:p>
            <a:pPr marL="12700" marR="5080">
              <a:lnSpc>
                <a:spcPct val="143900"/>
              </a:lnSpc>
            </a:pPr>
            <a:r>
              <a:rPr sz="1100" b="1" spc="90" dirty="0">
                <a:latin typeface="Calibri"/>
                <a:cs typeface="Calibri"/>
              </a:rPr>
              <a:t>2-Low</a:t>
            </a:r>
            <a:r>
              <a:rPr sz="1100" b="1" spc="-35" dirty="0">
                <a:latin typeface="Calibri"/>
                <a:cs typeface="Calibri"/>
              </a:rPr>
              <a:t> </a:t>
            </a:r>
            <a:r>
              <a:rPr sz="1100" b="1" spc="65" dirty="0">
                <a:latin typeface="Calibri"/>
                <a:cs typeface="Calibri"/>
              </a:rPr>
              <a:t>cost.</a:t>
            </a:r>
            <a:r>
              <a:rPr sz="1100" b="1" spc="-30" dirty="0">
                <a:latin typeface="Calibri"/>
                <a:cs typeface="Calibri"/>
              </a:rPr>
              <a:t> </a:t>
            </a:r>
            <a:r>
              <a:rPr sz="1100" spc="60" dirty="0">
                <a:latin typeface="Calibri"/>
                <a:cs typeface="Calibri"/>
              </a:rPr>
              <a:t>The</a:t>
            </a:r>
            <a:r>
              <a:rPr sz="1100" dirty="0">
                <a:latin typeface="Calibri"/>
                <a:cs typeface="Calibri"/>
              </a:rPr>
              <a:t> </a:t>
            </a:r>
            <a:r>
              <a:rPr sz="1100" spc="50" dirty="0">
                <a:latin typeface="Calibri"/>
                <a:cs typeface="Calibri"/>
              </a:rPr>
              <a:t>simplicity</a:t>
            </a:r>
            <a:r>
              <a:rPr sz="1100" spc="-25" dirty="0">
                <a:latin typeface="Calibri"/>
                <a:cs typeface="Calibri"/>
              </a:rPr>
              <a:t> </a:t>
            </a:r>
            <a:r>
              <a:rPr sz="1100" spc="50" dirty="0">
                <a:latin typeface="Calibri"/>
                <a:cs typeface="Calibri"/>
              </a:rPr>
              <a:t>of</a:t>
            </a:r>
            <a:r>
              <a:rPr sz="1100" spc="-45" dirty="0">
                <a:latin typeface="Calibri"/>
                <a:cs typeface="Calibri"/>
              </a:rPr>
              <a:t> </a:t>
            </a:r>
            <a:r>
              <a:rPr sz="1100" spc="40" dirty="0">
                <a:latin typeface="Calibri"/>
                <a:cs typeface="Calibri"/>
              </a:rPr>
              <a:t>the</a:t>
            </a:r>
            <a:r>
              <a:rPr sz="1100" dirty="0">
                <a:latin typeface="Calibri"/>
                <a:cs typeface="Calibri"/>
              </a:rPr>
              <a:t> </a:t>
            </a:r>
            <a:r>
              <a:rPr sz="1100" spc="65" dirty="0">
                <a:latin typeface="Calibri"/>
                <a:cs typeface="Calibri"/>
              </a:rPr>
              <a:t>sled</a:t>
            </a:r>
            <a:r>
              <a:rPr sz="1100" dirty="0">
                <a:latin typeface="Calibri"/>
                <a:cs typeface="Calibri"/>
              </a:rPr>
              <a:t> </a:t>
            </a:r>
            <a:r>
              <a:rPr sz="1100" spc="70" dirty="0">
                <a:latin typeface="Calibri"/>
                <a:cs typeface="Calibri"/>
              </a:rPr>
              <a:t>makes  </a:t>
            </a:r>
            <a:r>
              <a:rPr sz="1100" spc="20" dirty="0">
                <a:latin typeface="Calibri"/>
                <a:cs typeface="Calibri"/>
              </a:rPr>
              <a:t>it </a:t>
            </a:r>
            <a:r>
              <a:rPr sz="1100" spc="55" dirty="0">
                <a:latin typeface="Calibri"/>
                <a:cs typeface="Calibri"/>
              </a:rPr>
              <a:t>have </a:t>
            </a:r>
            <a:r>
              <a:rPr sz="1100" spc="70" dirty="0">
                <a:latin typeface="Calibri"/>
                <a:cs typeface="Calibri"/>
              </a:rPr>
              <a:t>a </a:t>
            </a:r>
            <a:r>
              <a:rPr sz="1100" spc="55" dirty="0">
                <a:latin typeface="Calibri"/>
                <a:cs typeface="Calibri"/>
              </a:rPr>
              <a:t>very </a:t>
            </a:r>
            <a:r>
              <a:rPr sz="1100" spc="70" dirty="0">
                <a:latin typeface="Calibri"/>
                <a:cs typeface="Calibri"/>
              </a:rPr>
              <a:t>low </a:t>
            </a:r>
            <a:r>
              <a:rPr sz="1100" spc="65" dirty="0">
                <a:latin typeface="Calibri"/>
                <a:cs typeface="Calibri"/>
              </a:rPr>
              <a:t>cost </a:t>
            </a:r>
            <a:r>
              <a:rPr sz="1100" spc="55" dirty="0">
                <a:latin typeface="Calibri"/>
                <a:cs typeface="Calibri"/>
              </a:rPr>
              <a:t>and </a:t>
            </a:r>
            <a:r>
              <a:rPr sz="1100" spc="70" dirty="0">
                <a:latin typeface="Calibri"/>
                <a:cs typeface="Calibri"/>
              </a:rPr>
              <a:t>a </a:t>
            </a:r>
            <a:r>
              <a:rPr sz="1100" spc="45" dirty="0">
                <a:latin typeface="Calibri"/>
                <a:cs typeface="Calibri"/>
              </a:rPr>
              <a:t>big </a:t>
            </a:r>
            <a:r>
              <a:rPr sz="1100" spc="35" dirty="0">
                <a:latin typeface="Calibri"/>
                <a:cs typeface="Calibri"/>
              </a:rPr>
              <a:t>durability,  </a:t>
            </a:r>
            <a:r>
              <a:rPr sz="1100" spc="45" dirty="0">
                <a:latin typeface="Calibri"/>
                <a:cs typeface="Calibri"/>
              </a:rPr>
              <a:t>coupled</a:t>
            </a:r>
            <a:r>
              <a:rPr sz="1100" spc="-15" dirty="0">
                <a:latin typeface="Calibri"/>
                <a:cs typeface="Calibri"/>
              </a:rPr>
              <a:t> </a:t>
            </a:r>
            <a:r>
              <a:rPr sz="1100" spc="50" dirty="0">
                <a:latin typeface="Calibri"/>
                <a:cs typeface="Calibri"/>
              </a:rPr>
              <a:t>with</a:t>
            </a:r>
            <a:r>
              <a:rPr sz="1100" spc="-10" dirty="0">
                <a:latin typeface="Calibri"/>
                <a:cs typeface="Calibri"/>
              </a:rPr>
              <a:t> </a:t>
            </a:r>
            <a:r>
              <a:rPr sz="1100" spc="40" dirty="0">
                <a:latin typeface="Calibri"/>
                <a:cs typeface="Calibri"/>
              </a:rPr>
              <a:t>the</a:t>
            </a:r>
            <a:r>
              <a:rPr sz="1100" spc="10" dirty="0">
                <a:latin typeface="Calibri"/>
                <a:cs typeface="Calibri"/>
              </a:rPr>
              <a:t> </a:t>
            </a:r>
            <a:r>
              <a:rPr sz="1100" spc="65" dirty="0">
                <a:latin typeface="Calibri"/>
                <a:cs typeface="Calibri"/>
              </a:rPr>
              <a:t>ease</a:t>
            </a:r>
            <a:r>
              <a:rPr sz="1100" spc="10" dirty="0">
                <a:latin typeface="Calibri"/>
                <a:cs typeface="Calibri"/>
              </a:rPr>
              <a:t> </a:t>
            </a:r>
            <a:r>
              <a:rPr sz="1100" spc="50" dirty="0">
                <a:latin typeface="Calibri"/>
                <a:cs typeface="Calibri"/>
              </a:rPr>
              <a:t>of</a:t>
            </a:r>
            <a:r>
              <a:rPr sz="1100" spc="-15" dirty="0">
                <a:latin typeface="Calibri"/>
                <a:cs typeface="Calibri"/>
              </a:rPr>
              <a:t> </a:t>
            </a:r>
            <a:r>
              <a:rPr sz="1100" spc="55" dirty="0">
                <a:latin typeface="Calibri"/>
                <a:cs typeface="Calibri"/>
              </a:rPr>
              <a:t>logistical</a:t>
            </a:r>
            <a:r>
              <a:rPr sz="1100" spc="-25" dirty="0">
                <a:latin typeface="Calibri"/>
                <a:cs typeface="Calibri"/>
              </a:rPr>
              <a:t> </a:t>
            </a:r>
            <a:r>
              <a:rPr sz="1100" spc="55" dirty="0">
                <a:latin typeface="Calibri"/>
                <a:cs typeface="Calibri"/>
              </a:rPr>
              <a:t>resources  </a:t>
            </a:r>
            <a:r>
              <a:rPr sz="1100" spc="45" dirty="0">
                <a:latin typeface="Calibri"/>
                <a:cs typeface="Calibri"/>
              </a:rPr>
              <a:t>needed</a:t>
            </a:r>
            <a:r>
              <a:rPr sz="1100" spc="-30" dirty="0">
                <a:latin typeface="Calibri"/>
                <a:cs typeface="Calibri"/>
              </a:rPr>
              <a:t> </a:t>
            </a:r>
            <a:r>
              <a:rPr sz="1100" spc="55" dirty="0">
                <a:latin typeface="Calibri"/>
                <a:cs typeface="Calibri"/>
              </a:rPr>
              <a:t>from</a:t>
            </a:r>
            <a:r>
              <a:rPr sz="1100" spc="-10" dirty="0">
                <a:latin typeface="Calibri"/>
                <a:cs typeface="Calibri"/>
              </a:rPr>
              <a:t> </a:t>
            </a:r>
            <a:r>
              <a:rPr sz="1100" spc="30" dirty="0">
                <a:latin typeface="Calibri"/>
                <a:cs typeface="Calibri"/>
              </a:rPr>
              <a:t>origin,</a:t>
            </a:r>
            <a:r>
              <a:rPr sz="1100" spc="-10" dirty="0">
                <a:latin typeface="Calibri"/>
                <a:cs typeface="Calibri"/>
              </a:rPr>
              <a:t> </a:t>
            </a:r>
            <a:r>
              <a:rPr sz="1100" spc="55" dirty="0">
                <a:latin typeface="Calibri"/>
                <a:cs typeface="Calibri"/>
              </a:rPr>
              <a:t>make</a:t>
            </a:r>
            <a:r>
              <a:rPr sz="1100" spc="-30" dirty="0">
                <a:latin typeface="Calibri"/>
                <a:cs typeface="Calibri"/>
              </a:rPr>
              <a:t> </a:t>
            </a:r>
            <a:r>
              <a:rPr sz="1100" spc="55" dirty="0">
                <a:latin typeface="Calibri"/>
                <a:cs typeface="Calibri"/>
              </a:rPr>
              <a:t>this</a:t>
            </a:r>
            <a:r>
              <a:rPr sz="1100" spc="-10" dirty="0">
                <a:latin typeface="Calibri"/>
                <a:cs typeface="Calibri"/>
              </a:rPr>
              <a:t> </a:t>
            </a:r>
            <a:r>
              <a:rPr sz="1100" spc="35" dirty="0">
                <a:latin typeface="Calibri"/>
                <a:cs typeface="Calibri"/>
              </a:rPr>
              <a:t>option</a:t>
            </a:r>
            <a:r>
              <a:rPr sz="1100" spc="-10" dirty="0">
                <a:latin typeface="Calibri"/>
                <a:cs typeface="Calibri"/>
              </a:rPr>
              <a:t> </a:t>
            </a:r>
            <a:r>
              <a:rPr sz="1100" spc="55" dirty="0">
                <a:latin typeface="Calibri"/>
                <a:cs typeface="Calibri"/>
              </a:rPr>
              <a:t>by</a:t>
            </a:r>
            <a:endParaRPr sz="1100" dirty="0">
              <a:latin typeface="Calibri"/>
              <a:cs typeface="Calibri"/>
            </a:endParaRPr>
          </a:p>
          <a:p>
            <a:pPr marL="12700" marR="291465">
              <a:lnSpc>
                <a:spcPct val="143900"/>
              </a:lnSpc>
            </a:pPr>
            <a:r>
              <a:rPr sz="1100" spc="65" dirty="0">
                <a:latin typeface="Calibri"/>
                <a:cs typeface="Calibri"/>
              </a:rPr>
              <a:t>far</a:t>
            </a:r>
            <a:r>
              <a:rPr sz="1100" spc="-50" dirty="0">
                <a:latin typeface="Calibri"/>
                <a:cs typeface="Calibri"/>
              </a:rPr>
              <a:t> </a:t>
            </a:r>
            <a:r>
              <a:rPr sz="1100" spc="40" dirty="0">
                <a:latin typeface="Calibri"/>
                <a:cs typeface="Calibri"/>
              </a:rPr>
              <a:t>the</a:t>
            </a:r>
            <a:r>
              <a:rPr sz="1100" spc="-5" dirty="0">
                <a:latin typeface="Calibri"/>
                <a:cs typeface="Calibri"/>
              </a:rPr>
              <a:t> </a:t>
            </a:r>
            <a:r>
              <a:rPr sz="1100" spc="70" dirty="0">
                <a:latin typeface="Calibri"/>
                <a:cs typeface="Calibri"/>
              </a:rPr>
              <a:t>most</a:t>
            </a:r>
            <a:r>
              <a:rPr sz="1100" spc="-5" dirty="0">
                <a:latin typeface="Calibri"/>
                <a:cs typeface="Calibri"/>
              </a:rPr>
              <a:t> </a:t>
            </a:r>
            <a:r>
              <a:rPr sz="1100" spc="50" dirty="0">
                <a:latin typeface="Calibri"/>
                <a:cs typeface="Calibri"/>
              </a:rPr>
              <a:t>economical</a:t>
            </a:r>
            <a:r>
              <a:rPr sz="1100" spc="-60" dirty="0">
                <a:latin typeface="Calibri"/>
                <a:cs typeface="Calibri"/>
              </a:rPr>
              <a:t> </a:t>
            </a:r>
            <a:r>
              <a:rPr sz="1100" spc="85" dirty="0">
                <a:latin typeface="Calibri"/>
                <a:cs typeface="Calibri"/>
              </a:rPr>
              <a:t>way</a:t>
            </a:r>
            <a:r>
              <a:rPr sz="1100" spc="-50" dirty="0">
                <a:latin typeface="Calibri"/>
                <a:cs typeface="Calibri"/>
              </a:rPr>
              <a:t> </a:t>
            </a:r>
            <a:r>
              <a:rPr sz="1100" spc="35" dirty="0">
                <a:latin typeface="Calibri"/>
                <a:cs typeface="Calibri"/>
              </a:rPr>
              <a:t>to</a:t>
            </a:r>
            <a:r>
              <a:rPr sz="1100" spc="-5" dirty="0">
                <a:latin typeface="Calibri"/>
                <a:cs typeface="Calibri"/>
              </a:rPr>
              <a:t> </a:t>
            </a:r>
            <a:r>
              <a:rPr sz="1100" spc="50" dirty="0">
                <a:latin typeface="Calibri"/>
                <a:cs typeface="Calibri"/>
              </a:rPr>
              <a:t>conduct  </a:t>
            </a:r>
            <a:r>
              <a:rPr sz="1100" spc="55" dirty="0">
                <a:latin typeface="Calibri"/>
                <a:cs typeface="Calibri"/>
              </a:rPr>
              <a:t>research </a:t>
            </a:r>
            <a:r>
              <a:rPr sz="1100" spc="45" dirty="0">
                <a:latin typeface="Calibri"/>
                <a:cs typeface="Calibri"/>
              </a:rPr>
              <a:t>within</a:t>
            </a:r>
            <a:r>
              <a:rPr sz="1100" spc="95" dirty="0">
                <a:latin typeface="Calibri"/>
                <a:cs typeface="Calibri"/>
              </a:rPr>
              <a:t> </a:t>
            </a:r>
            <a:r>
              <a:rPr sz="1100" spc="40" dirty="0">
                <a:latin typeface="Calibri"/>
                <a:cs typeface="Calibri"/>
              </a:rPr>
              <a:t>Antarctica.</a:t>
            </a:r>
            <a:endParaRPr sz="1100" dirty="0">
              <a:latin typeface="Calibri"/>
              <a:cs typeface="Calibri"/>
            </a:endParaRPr>
          </a:p>
        </p:txBody>
      </p:sp>
      <p:sp>
        <p:nvSpPr>
          <p:cNvPr id="5" name="object 5"/>
          <p:cNvSpPr txBox="1"/>
          <p:nvPr/>
        </p:nvSpPr>
        <p:spPr>
          <a:xfrm>
            <a:off x="779299" y="4784371"/>
            <a:ext cx="2754630" cy="1706880"/>
          </a:xfrm>
          <a:prstGeom prst="rect">
            <a:avLst/>
          </a:prstGeom>
        </p:spPr>
        <p:txBody>
          <a:bodyPr vert="horz" wrap="square" lIns="0" tIns="0" rIns="0" bIns="0" rtlCol="0">
            <a:spAutoFit/>
          </a:bodyPr>
          <a:lstStyle/>
          <a:p>
            <a:pPr marL="12700" marR="5080">
              <a:lnSpc>
                <a:spcPct val="143900"/>
              </a:lnSpc>
              <a:buAutoNum type="arabicPlain" startAt="3"/>
              <a:tabLst>
                <a:tab pos="180340" algn="l"/>
              </a:tabLst>
            </a:pPr>
            <a:r>
              <a:rPr lang="es-ES" sz="1100" b="1" spc="80" dirty="0" smtClean="0">
                <a:latin typeface="Calibri"/>
                <a:cs typeface="Calibri"/>
              </a:rPr>
              <a:t>-L</a:t>
            </a:r>
            <a:r>
              <a:rPr sz="1100" b="1" spc="80" dirty="0" err="1" smtClean="0">
                <a:latin typeface="Calibri"/>
                <a:cs typeface="Calibri"/>
              </a:rPr>
              <a:t>ogistical</a:t>
            </a:r>
            <a:r>
              <a:rPr sz="1100" b="1" spc="80" dirty="0" smtClean="0">
                <a:latin typeface="Calibri"/>
                <a:cs typeface="Calibri"/>
              </a:rPr>
              <a:t> </a:t>
            </a:r>
            <a:r>
              <a:rPr sz="1100" b="1" spc="60" dirty="0">
                <a:latin typeface="Calibri"/>
                <a:cs typeface="Calibri"/>
              </a:rPr>
              <a:t>simplicity. </a:t>
            </a:r>
            <a:r>
              <a:rPr sz="1100" spc="60" dirty="0">
                <a:latin typeface="Calibri"/>
                <a:cs typeface="Calibri"/>
              </a:rPr>
              <a:t>The </a:t>
            </a:r>
            <a:r>
              <a:rPr sz="1100" spc="35" dirty="0">
                <a:latin typeface="Calibri"/>
                <a:cs typeface="Calibri"/>
              </a:rPr>
              <a:t>entire </a:t>
            </a:r>
            <a:r>
              <a:rPr sz="1100" spc="65" dirty="0">
                <a:latin typeface="Calibri"/>
                <a:cs typeface="Calibri"/>
              </a:rPr>
              <a:t>sled is  </a:t>
            </a:r>
            <a:r>
              <a:rPr sz="1100" spc="50" dirty="0">
                <a:latin typeface="Calibri"/>
                <a:cs typeface="Calibri"/>
              </a:rPr>
              <a:t>removable</a:t>
            </a:r>
            <a:r>
              <a:rPr sz="1100" dirty="0">
                <a:latin typeface="Calibri"/>
                <a:cs typeface="Calibri"/>
              </a:rPr>
              <a:t> </a:t>
            </a:r>
            <a:r>
              <a:rPr sz="1100" spc="55" dirty="0">
                <a:latin typeface="Calibri"/>
                <a:cs typeface="Calibri"/>
              </a:rPr>
              <a:t>and</a:t>
            </a:r>
            <a:r>
              <a:rPr sz="1100" dirty="0">
                <a:latin typeface="Calibri"/>
                <a:cs typeface="Calibri"/>
              </a:rPr>
              <a:t> </a:t>
            </a:r>
            <a:r>
              <a:rPr sz="1100" spc="45" dirty="0">
                <a:latin typeface="Calibri"/>
                <a:cs typeface="Calibri"/>
              </a:rPr>
              <a:t>lightweight.</a:t>
            </a:r>
            <a:r>
              <a:rPr sz="1100" dirty="0">
                <a:latin typeface="Calibri"/>
                <a:cs typeface="Calibri"/>
              </a:rPr>
              <a:t> </a:t>
            </a:r>
            <a:r>
              <a:rPr sz="1100" spc="15" dirty="0">
                <a:latin typeface="Calibri"/>
                <a:cs typeface="Calibri"/>
              </a:rPr>
              <a:t>It</a:t>
            </a:r>
            <a:r>
              <a:rPr sz="1100" dirty="0">
                <a:latin typeface="Calibri"/>
                <a:cs typeface="Calibri"/>
              </a:rPr>
              <a:t> </a:t>
            </a:r>
            <a:r>
              <a:rPr sz="1100" spc="65" dirty="0">
                <a:latin typeface="Calibri"/>
                <a:cs typeface="Calibri"/>
              </a:rPr>
              <a:t>is</a:t>
            </a:r>
            <a:r>
              <a:rPr sz="1100" dirty="0">
                <a:latin typeface="Calibri"/>
                <a:cs typeface="Calibri"/>
              </a:rPr>
              <a:t> </a:t>
            </a:r>
            <a:r>
              <a:rPr sz="1100" spc="55" dirty="0">
                <a:latin typeface="Calibri"/>
                <a:cs typeface="Calibri"/>
              </a:rPr>
              <a:t>designed</a:t>
            </a:r>
            <a:r>
              <a:rPr sz="1100" spc="-25" dirty="0">
                <a:latin typeface="Calibri"/>
                <a:cs typeface="Calibri"/>
              </a:rPr>
              <a:t> </a:t>
            </a:r>
            <a:r>
              <a:rPr sz="1100" spc="35" dirty="0">
                <a:latin typeface="Calibri"/>
                <a:cs typeface="Calibri"/>
              </a:rPr>
              <a:t>to  </a:t>
            </a:r>
            <a:r>
              <a:rPr sz="1100" spc="30" dirty="0">
                <a:latin typeface="Calibri"/>
                <a:cs typeface="Calibri"/>
              </a:rPr>
              <a:t>fit </a:t>
            </a:r>
            <a:r>
              <a:rPr sz="1100" spc="45" dirty="0">
                <a:latin typeface="Calibri"/>
                <a:cs typeface="Calibri"/>
              </a:rPr>
              <a:t>inside </a:t>
            </a:r>
            <a:r>
              <a:rPr sz="1100" spc="70" dirty="0">
                <a:latin typeface="Calibri"/>
                <a:cs typeface="Calibri"/>
              </a:rPr>
              <a:t>a </a:t>
            </a:r>
            <a:r>
              <a:rPr sz="1100" spc="75" dirty="0">
                <a:latin typeface="Calibri"/>
                <a:cs typeface="Calibri"/>
              </a:rPr>
              <a:t>Bassler </a:t>
            </a:r>
            <a:r>
              <a:rPr sz="1100" spc="40" dirty="0">
                <a:latin typeface="Calibri"/>
                <a:cs typeface="Calibri"/>
              </a:rPr>
              <a:t>airplane, </a:t>
            </a:r>
            <a:r>
              <a:rPr sz="1100" spc="65" dirty="0">
                <a:latin typeface="Calibri"/>
                <a:cs typeface="Calibri"/>
              </a:rPr>
              <a:t>mostly </a:t>
            </a:r>
            <a:r>
              <a:rPr sz="1100" spc="60" dirty="0">
                <a:latin typeface="Calibri"/>
                <a:cs typeface="Calibri"/>
              </a:rPr>
              <a:t>used </a:t>
            </a:r>
            <a:r>
              <a:rPr sz="1100" spc="30" dirty="0">
                <a:latin typeface="Calibri"/>
                <a:cs typeface="Calibri"/>
              </a:rPr>
              <a:t>in  </a:t>
            </a:r>
            <a:r>
              <a:rPr sz="1100" spc="40" dirty="0">
                <a:latin typeface="Calibri"/>
                <a:cs typeface="Calibri"/>
              </a:rPr>
              <a:t>the </a:t>
            </a:r>
            <a:r>
              <a:rPr sz="1100" spc="35" dirty="0">
                <a:latin typeface="Calibri"/>
                <a:cs typeface="Calibri"/>
              </a:rPr>
              <a:t>interior </a:t>
            </a:r>
            <a:r>
              <a:rPr sz="1100" spc="50" dirty="0">
                <a:latin typeface="Calibri"/>
                <a:cs typeface="Calibri"/>
              </a:rPr>
              <a:t>of </a:t>
            </a:r>
            <a:r>
              <a:rPr sz="1100" spc="75" dirty="0">
                <a:latin typeface="Calibri"/>
                <a:cs typeface="Calibri"/>
              </a:rPr>
              <a:t>East </a:t>
            </a:r>
            <a:r>
              <a:rPr sz="1100" spc="40" dirty="0">
                <a:latin typeface="Calibri"/>
                <a:cs typeface="Calibri"/>
              </a:rPr>
              <a:t>Antarctica, </a:t>
            </a:r>
            <a:r>
              <a:rPr sz="1100" spc="60" dirty="0">
                <a:latin typeface="Calibri"/>
                <a:cs typeface="Calibri"/>
              </a:rPr>
              <a:t>making </a:t>
            </a:r>
            <a:r>
              <a:rPr sz="1100" spc="55" dirty="0">
                <a:latin typeface="Calibri"/>
                <a:cs typeface="Calibri"/>
              </a:rPr>
              <a:t>very  feasible </a:t>
            </a:r>
            <a:r>
              <a:rPr sz="1100" spc="35" dirty="0">
                <a:latin typeface="Calibri"/>
                <a:cs typeface="Calibri"/>
              </a:rPr>
              <a:t>to </a:t>
            </a:r>
            <a:r>
              <a:rPr sz="1100" spc="45" dirty="0">
                <a:latin typeface="Calibri"/>
                <a:cs typeface="Calibri"/>
              </a:rPr>
              <a:t>relocate </a:t>
            </a:r>
            <a:r>
              <a:rPr sz="1100" spc="55" dirty="0">
                <a:latin typeface="Calibri"/>
                <a:cs typeface="Calibri"/>
              </a:rPr>
              <a:t>and </a:t>
            </a:r>
            <a:r>
              <a:rPr sz="1100" spc="50" dirty="0">
                <a:latin typeface="Calibri"/>
                <a:cs typeface="Calibri"/>
              </a:rPr>
              <a:t>collect </a:t>
            </a:r>
            <a:r>
              <a:rPr sz="1100" spc="55" dirty="0">
                <a:latin typeface="Calibri"/>
                <a:cs typeface="Calibri"/>
              </a:rPr>
              <a:t>from </a:t>
            </a:r>
            <a:r>
              <a:rPr sz="1100" spc="65" dirty="0">
                <a:latin typeface="Calibri"/>
                <a:cs typeface="Calibri"/>
              </a:rPr>
              <a:t>any  </a:t>
            </a:r>
            <a:r>
              <a:rPr sz="1100" spc="35" dirty="0">
                <a:latin typeface="Calibri"/>
                <a:cs typeface="Calibri"/>
              </a:rPr>
              <a:t>point </a:t>
            </a:r>
            <a:r>
              <a:rPr sz="1100" spc="50" dirty="0">
                <a:latin typeface="Calibri"/>
                <a:cs typeface="Calibri"/>
              </a:rPr>
              <a:t>of</a:t>
            </a:r>
            <a:r>
              <a:rPr sz="1100" spc="-165" dirty="0">
                <a:latin typeface="Calibri"/>
                <a:cs typeface="Calibri"/>
              </a:rPr>
              <a:t> </a:t>
            </a:r>
            <a:r>
              <a:rPr sz="1100" spc="40" dirty="0">
                <a:latin typeface="Calibri"/>
                <a:cs typeface="Calibri"/>
              </a:rPr>
              <a:t>the </a:t>
            </a:r>
            <a:r>
              <a:rPr sz="1100" spc="35" dirty="0">
                <a:latin typeface="Calibri"/>
                <a:cs typeface="Calibri"/>
              </a:rPr>
              <a:t>continent.</a:t>
            </a:r>
            <a:endParaRPr sz="1100" dirty="0">
              <a:latin typeface="Calibri"/>
              <a:cs typeface="Calibri"/>
            </a:endParaRPr>
          </a:p>
          <a:p>
            <a:pPr marL="160020" indent="-147320">
              <a:lnSpc>
                <a:spcPct val="100000"/>
              </a:lnSpc>
              <a:spcBef>
                <a:spcPts val="580"/>
              </a:spcBef>
              <a:tabLst>
                <a:tab pos="160020" algn="l"/>
              </a:tabLst>
            </a:pPr>
            <a:r>
              <a:rPr lang="es-ES" sz="1100" b="1" spc="55" dirty="0" smtClean="0">
                <a:latin typeface="Calibri"/>
                <a:cs typeface="Calibri"/>
              </a:rPr>
              <a:t>4- </a:t>
            </a:r>
            <a:r>
              <a:rPr sz="1100" b="1" spc="55" dirty="0" smtClean="0">
                <a:latin typeface="Calibri"/>
                <a:cs typeface="Calibri"/>
              </a:rPr>
              <a:t>Adaptability</a:t>
            </a:r>
            <a:r>
              <a:rPr sz="1100" b="1" spc="55" dirty="0">
                <a:latin typeface="Calibri"/>
                <a:cs typeface="Calibri"/>
              </a:rPr>
              <a:t>.</a:t>
            </a:r>
            <a:r>
              <a:rPr sz="1100" b="1" spc="-40" dirty="0">
                <a:latin typeface="Calibri"/>
                <a:cs typeface="Calibri"/>
              </a:rPr>
              <a:t> </a:t>
            </a:r>
            <a:r>
              <a:rPr sz="1100" spc="60" dirty="0">
                <a:latin typeface="Calibri"/>
                <a:cs typeface="Calibri"/>
              </a:rPr>
              <a:t>The</a:t>
            </a:r>
            <a:r>
              <a:rPr sz="1100" spc="-10" dirty="0">
                <a:latin typeface="Calibri"/>
                <a:cs typeface="Calibri"/>
              </a:rPr>
              <a:t> </a:t>
            </a:r>
            <a:r>
              <a:rPr sz="1100" spc="65" dirty="0">
                <a:latin typeface="Calibri"/>
                <a:cs typeface="Calibri"/>
              </a:rPr>
              <a:t>sled</a:t>
            </a:r>
            <a:r>
              <a:rPr sz="1100" spc="-10" dirty="0">
                <a:latin typeface="Calibri"/>
                <a:cs typeface="Calibri"/>
              </a:rPr>
              <a:t> </a:t>
            </a:r>
            <a:r>
              <a:rPr sz="1100" spc="65" dirty="0">
                <a:latin typeface="Calibri"/>
                <a:cs typeface="Calibri"/>
              </a:rPr>
              <a:t>is</a:t>
            </a:r>
            <a:r>
              <a:rPr sz="1100" spc="-10" dirty="0">
                <a:latin typeface="Calibri"/>
                <a:cs typeface="Calibri"/>
              </a:rPr>
              <a:t> </a:t>
            </a:r>
            <a:r>
              <a:rPr sz="1100" spc="45" dirty="0">
                <a:latin typeface="Calibri"/>
                <a:cs typeface="Calibri"/>
              </a:rPr>
              <a:t>inspired</a:t>
            </a:r>
            <a:r>
              <a:rPr sz="1100" spc="-10" dirty="0">
                <a:latin typeface="Calibri"/>
                <a:cs typeface="Calibri"/>
              </a:rPr>
              <a:t> </a:t>
            </a:r>
            <a:r>
              <a:rPr sz="1100" spc="55" dirty="0">
                <a:latin typeface="Calibri"/>
                <a:cs typeface="Calibri"/>
              </a:rPr>
              <a:t>by</a:t>
            </a:r>
            <a:endParaRPr sz="1100" dirty="0">
              <a:latin typeface="Calibri"/>
              <a:cs typeface="Calibri"/>
            </a:endParaRPr>
          </a:p>
        </p:txBody>
      </p:sp>
      <p:sp>
        <p:nvSpPr>
          <p:cNvPr id="6" name="object 6"/>
          <p:cNvSpPr txBox="1"/>
          <p:nvPr/>
        </p:nvSpPr>
        <p:spPr>
          <a:xfrm>
            <a:off x="3927297" y="682081"/>
            <a:ext cx="2804795" cy="1946275"/>
          </a:xfrm>
          <a:prstGeom prst="rect">
            <a:avLst/>
          </a:prstGeom>
        </p:spPr>
        <p:txBody>
          <a:bodyPr vert="horz" wrap="square" lIns="0" tIns="0" rIns="0" bIns="0" rtlCol="0">
            <a:spAutoFit/>
          </a:bodyPr>
          <a:lstStyle/>
          <a:p>
            <a:pPr marL="12700" marR="5080">
              <a:lnSpc>
                <a:spcPct val="143900"/>
              </a:lnSpc>
            </a:pPr>
            <a:r>
              <a:rPr sz="1100" spc="25" dirty="0">
                <a:latin typeface="Calibri"/>
                <a:cs typeface="Calibri"/>
              </a:rPr>
              <a:t>Inuit </a:t>
            </a:r>
            <a:r>
              <a:rPr sz="1100" spc="60" dirty="0">
                <a:latin typeface="Calibri"/>
                <a:cs typeface="Calibri"/>
              </a:rPr>
              <a:t>sleds, making </a:t>
            </a:r>
            <a:r>
              <a:rPr sz="1100" spc="20" dirty="0">
                <a:latin typeface="Calibri"/>
                <a:cs typeface="Calibri"/>
              </a:rPr>
              <a:t>it </a:t>
            </a:r>
            <a:r>
              <a:rPr sz="1100" spc="50" dirty="0">
                <a:latin typeface="Calibri"/>
                <a:cs typeface="Calibri"/>
              </a:rPr>
              <a:t>extremely </a:t>
            </a:r>
            <a:r>
              <a:rPr sz="1100" spc="40" dirty="0">
                <a:latin typeface="Calibri"/>
                <a:cs typeface="Calibri"/>
              </a:rPr>
              <a:t>flexible,  </a:t>
            </a:r>
            <a:r>
              <a:rPr sz="1100" spc="60" dirty="0">
                <a:latin typeface="Calibri"/>
                <a:cs typeface="Calibri"/>
              </a:rPr>
              <a:t>allowing </a:t>
            </a:r>
            <a:r>
              <a:rPr sz="1100" spc="35" dirty="0">
                <a:latin typeface="Calibri"/>
                <a:cs typeface="Calibri"/>
              </a:rPr>
              <a:t>to </a:t>
            </a:r>
            <a:r>
              <a:rPr sz="1100" spc="45" dirty="0">
                <a:latin typeface="Calibri"/>
                <a:cs typeface="Calibri"/>
              </a:rPr>
              <a:t>overcome </a:t>
            </a:r>
            <a:r>
              <a:rPr sz="1100" spc="50" dirty="0">
                <a:latin typeface="Calibri"/>
                <a:cs typeface="Calibri"/>
              </a:rPr>
              <a:t>with </a:t>
            </a:r>
            <a:r>
              <a:rPr sz="1100" spc="60" dirty="0">
                <a:latin typeface="Calibri"/>
                <a:cs typeface="Calibri"/>
              </a:rPr>
              <a:t>astonishing  </a:t>
            </a:r>
            <a:r>
              <a:rPr sz="1100" spc="65" dirty="0">
                <a:latin typeface="Calibri"/>
                <a:cs typeface="Calibri"/>
              </a:rPr>
              <a:t>easeness, </a:t>
            </a:r>
            <a:r>
              <a:rPr sz="1100" spc="55" dirty="0">
                <a:latin typeface="Calibri"/>
                <a:cs typeface="Calibri"/>
              </a:rPr>
              <a:t>fields </a:t>
            </a:r>
            <a:r>
              <a:rPr sz="1100" spc="50" dirty="0">
                <a:latin typeface="Calibri"/>
                <a:cs typeface="Calibri"/>
              </a:rPr>
              <a:t>of giant </a:t>
            </a:r>
            <a:r>
              <a:rPr sz="1100" spc="55" dirty="0">
                <a:latin typeface="Calibri"/>
                <a:cs typeface="Calibri"/>
              </a:rPr>
              <a:t>sastrugi. </a:t>
            </a:r>
            <a:r>
              <a:rPr sz="1100" spc="25" dirty="0">
                <a:latin typeface="Calibri"/>
                <a:cs typeface="Calibri"/>
              </a:rPr>
              <a:t>It’s</a:t>
            </a:r>
            <a:r>
              <a:rPr sz="1100" spc="-105" dirty="0">
                <a:latin typeface="Calibri"/>
                <a:cs typeface="Calibri"/>
              </a:rPr>
              <a:t> </a:t>
            </a:r>
            <a:r>
              <a:rPr sz="1100" spc="60" dirty="0">
                <a:latin typeface="Calibri"/>
                <a:cs typeface="Calibri"/>
              </a:rPr>
              <a:t>design  </a:t>
            </a:r>
            <a:r>
              <a:rPr sz="1100" spc="65" dirty="0">
                <a:latin typeface="Calibri"/>
                <a:cs typeface="Calibri"/>
              </a:rPr>
              <a:t>is </a:t>
            </a:r>
            <a:r>
              <a:rPr sz="1100" spc="40" dirty="0">
                <a:latin typeface="Calibri"/>
                <a:cs typeface="Calibri"/>
              </a:rPr>
              <a:t>oriented </a:t>
            </a:r>
            <a:r>
              <a:rPr sz="1100" spc="35" dirty="0">
                <a:latin typeface="Calibri"/>
                <a:cs typeface="Calibri"/>
              </a:rPr>
              <a:t>to </a:t>
            </a:r>
            <a:r>
              <a:rPr sz="1100" spc="55" dirty="0">
                <a:latin typeface="Calibri"/>
                <a:cs typeface="Calibri"/>
              </a:rPr>
              <a:t>navigate </a:t>
            </a:r>
            <a:r>
              <a:rPr sz="1100" spc="40" dirty="0">
                <a:latin typeface="Calibri"/>
                <a:cs typeface="Calibri"/>
              </a:rPr>
              <a:t>the </a:t>
            </a:r>
            <a:r>
              <a:rPr sz="1100" spc="70" dirty="0">
                <a:latin typeface="Calibri"/>
                <a:cs typeface="Calibri"/>
              </a:rPr>
              <a:t>most </a:t>
            </a:r>
            <a:r>
              <a:rPr sz="1100" spc="35" dirty="0">
                <a:latin typeface="Calibri"/>
                <a:cs typeface="Calibri"/>
              </a:rPr>
              <a:t>difficult  </a:t>
            </a:r>
            <a:r>
              <a:rPr sz="1100" spc="40" dirty="0">
                <a:latin typeface="Calibri"/>
                <a:cs typeface="Calibri"/>
              </a:rPr>
              <a:t>regions. </a:t>
            </a:r>
            <a:r>
              <a:rPr sz="1100" spc="60" dirty="0">
                <a:latin typeface="Calibri"/>
                <a:cs typeface="Calibri"/>
              </a:rPr>
              <a:t>The </a:t>
            </a:r>
            <a:r>
              <a:rPr sz="1100" spc="40" dirty="0">
                <a:latin typeface="Calibri"/>
                <a:cs typeface="Calibri"/>
              </a:rPr>
              <a:t>technique </a:t>
            </a:r>
            <a:r>
              <a:rPr sz="1100" spc="80" dirty="0">
                <a:latin typeface="Calibri"/>
                <a:cs typeface="Calibri"/>
              </a:rPr>
              <a:t>has </a:t>
            </a:r>
            <a:r>
              <a:rPr sz="1100" spc="45" dirty="0">
                <a:latin typeface="Calibri"/>
                <a:cs typeface="Calibri"/>
              </a:rPr>
              <a:t>been </a:t>
            </a:r>
            <a:r>
              <a:rPr sz="1100" spc="50" dirty="0">
                <a:latin typeface="Calibri"/>
                <a:cs typeface="Calibri"/>
              </a:rPr>
              <a:t>tested </a:t>
            </a:r>
            <a:r>
              <a:rPr sz="1100" spc="30" dirty="0">
                <a:latin typeface="Calibri"/>
                <a:cs typeface="Calibri"/>
              </a:rPr>
              <a:t>in </a:t>
            </a:r>
            <a:r>
              <a:rPr sz="1100" spc="55" dirty="0">
                <a:latin typeface="Calibri"/>
                <a:cs typeface="Calibri"/>
              </a:rPr>
              <a:t>2  </a:t>
            </a:r>
            <a:r>
              <a:rPr sz="1100" spc="50" dirty="0">
                <a:latin typeface="Calibri"/>
                <a:cs typeface="Calibri"/>
              </a:rPr>
              <a:t>previous </a:t>
            </a:r>
            <a:r>
              <a:rPr sz="1100" spc="45" dirty="0">
                <a:latin typeface="Calibri"/>
                <a:cs typeface="Calibri"/>
              </a:rPr>
              <a:t>Antarctic </a:t>
            </a:r>
            <a:r>
              <a:rPr sz="1100" spc="65" dirty="0">
                <a:latin typeface="Calibri"/>
                <a:cs typeface="Calibri"/>
              </a:rPr>
              <a:t>traverses </a:t>
            </a:r>
            <a:r>
              <a:rPr sz="1100" spc="55" dirty="0">
                <a:latin typeface="Calibri"/>
                <a:cs typeface="Calibri"/>
              </a:rPr>
              <a:t>and </a:t>
            </a:r>
            <a:r>
              <a:rPr sz="1100" spc="70" dirty="0">
                <a:latin typeface="Calibri"/>
                <a:cs typeface="Calibri"/>
              </a:rPr>
              <a:t>8.000 </a:t>
            </a:r>
            <a:r>
              <a:rPr sz="1100" spc="65" dirty="0">
                <a:latin typeface="Calibri"/>
                <a:cs typeface="Calibri"/>
              </a:rPr>
              <a:t>km  </a:t>
            </a:r>
            <a:r>
              <a:rPr sz="1100" spc="55" dirty="0">
                <a:latin typeface="Calibri"/>
                <a:cs typeface="Calibri"/>
              </a:rPr>
              <a:t>have</a:t>
            </a:r>
            <a:r>
              <a:rPr sz="1100" dirty="0">
                <a:latin typeface="Calibri"/>
                <a:cs typeface="Calibri"/>
              </a:rPr>
              <a:t> </a:t>
            </a:r>
            <a:r>
              <a:rPr sz="1100" spc="55" dirty="0">
                <a:latin typeface="Calibri"/>
                <a:cs typeface="Calibri"/>
              </a:rPr>
              <a:t>already</a:t>
            </a:r>
            <a:r>
              <a:rPr sz="1100" spc="-25" dirty="0">
                <a:latin typeface="Calibri"/>
                <a:cs typeface="Calibri"/>
              </a:rPr>
              <a:t> </a:t>
            </a:r>
            <a:r>
              <a:rPr sz="1100" spc="45" dirty="0">
                <a:latin typeface="Calibri"/>
                <a:cs typeface="Calibri"/>
              </a:rPr>
              <a:t>been</a:t>
            </a:r>
            <a:r>
              <a:rPr sz="1100" dirty="0">
                <a:latin typeface="Calibri"/>
                <a:cs typeface="Calibri"/>
              </a:rPr>
              <a:t> </a:t>
            </a:r>
            <a:r>
              <a:rPr sz="1100" spc="55" dirty="0">
                <a:latin typeface="Calibri"/>
                <a:cs typeface="Calibri"/>
              </a:rPr>
              <a:t>logged</a:t>
            </a:r>
            <a:r>
              <a:rPr sz="1100" dirty="0">
                <a:latin typeface="Calibri"/>
                <a:cs typeface="Calibri"/>
              </a:rPr>
              <a:t> </a:t>
            </a:r>
            <a:r>
              <a:rPr sz="1100" spc="45" dirty="0">
                <a:latin typeface="Calibri"/>
                <a:cs typeface="Calibri"/>
              </a:rPr>
              <a:t>over</a:t>
            </a:r>
            <a:r>
              <a:rPr sz="1100" spc="-45" dirty="0">
                <a:latin typeface="Calibri"/>
                <a:cs typeface="Calibri"/>
              </a:rPr>
              <a:t> </a:t>
            </a:r>
            <a:r>
              <a:rPr sz="1100" spc="40" dirty="0">
                <a:latin typeface="Calibri"/>
                <a:cs typeface="Calibri"/>
              </a:rPr>
              <a:t>the</a:t>
            </a:r>
            <a:r>
              <a:rPr sz="1100" spc="-30" dirty="0">
                <a:latin typeface="Calibri"/>
                <a:cs typeface="Calibri"/>
              </a:rPr>
              <a:t> </a:t>
            </a:r>
            <a:r>
              <a:rPr sz="1100" spc="45" dirty="0">
                <a:latin typeface="Calibri"/>
                <a:cs typeface="Calibri"/>
              </a:rPr>
              <a:t>Antarctic  </a:t>
            </a:r>
            <a:r>
              <a:rPr sz="1100" spc="40" dirty="0">
                <a:latin typeface="Calibri"/>
                <a:cs typeface="Calibri"/>
              </a:rPr>
              <a:t>plateau.</a:t>
            </a:r>
            <a:endParaRPr sz="1100">
              <a:latin typeface="Calibri"/>
              <a:cs typeface="Calibri"/>
            </a:endParaRPr>
          </a:p>
        </p:txBody>
      </p:sp>
      <p:sp>
        <p:nvSpPr>
          <p:cNvPr id="7" name="object 7"/>
          <p:cNvSpPr txBox="1"/>
          <p:nvPr/>
        </p:nvSpPr>
        <p:spPr>
          <a:xfrm>
            <a:off x="3927297" y="2853578"/>
            <a:ext cx="2775585" cy="1464310"/>
          </a:xfrm>
          <a:prstGeom prst="rect">
            <a:avLst/>
          </a:prstGeom>
        </p:spPr>
        <p:txBody>
          <a:bodyPr vert="horz" wrap="square" lIns="0" tIns="0" rIns="0" bIns="0" rtlCol="0">
            <a:spAutoFit/>
          </a:bodyPr>
          <a:lstStyle/>
          <a:p>
            <a:pPr marL="12700" marR="5080">
              <a:lnSpc>
                <a:spcPct val="143900"/>
              </a:lnSpc>
            </a:pPr>
            <a:r>
              <a:rPr sz="1100" b="1" spc="55" dirty="0">
                <a:latin typeface="Calibri"/>
                <a:cs typeface="Calibri"/>
              </a:rPr>
              <a:t>5-Reliability. </a:t>
            </a:r>
            <a:r>
              <a:rPr sz="1100" spc="60" dirty="0">
                <a:latin typeface="Calibri"/>
                <a:cs typeface="Calibri"/>
              </a:rPr>
              <a:t>The </a:t>
            </a:r>
            <a:r>
              <a:rPr sz="1100" spc="80" dirty="0">
                <a:latin typeface="Calibri"/>
                <a:cs typeface="Calibri"/>
              </a:rPr>
              <a:t>system </a:t>
            </a:r>
            <a:r>
              <a:rPr sz="1100" spc="65" dirty="0">
                <a:latin typeface="Calibri"/>
                <a:cs typeface="Calibri"/>
              </a:rPr>
              <a:t>is </a:t>
            </a:r>
            <a:r>
              <a:rPr sz="1100" spc="50" dirty="0">
                <a:latin typeface="Calibri"/>
                <a:cs typeface="Calibri"/>
              </a:rPr>
              <a:t>extremely  </a:t>
            </a:r>
            <a:r>
              <a:rPr sz="1100" spc="45" dirty="0">
                <a:latin typeface="Calibri"/>
                <a:cs typeface="Calibri"/>
              </a:rPr>
              <a:t>simple,</a:t>
            </a:r>
            <a:r>
              <a:rPr sz="1100" spc="-5" dirty="0">
                <a:latin typeface="Calibri"/>
                <a:cs typeface="Calibri"/>
              </a:rPr>
              <a:t> </a:t>
            </a:r>
            <a:r>
              <a:rPr sz="1100" spc="50" dirty="0">
                <a:latin typeface="Calibri"/>
                <a:cs typeface="Calibri"/>
              </a:rPr>
              <a:t>everything</a:t>
            </a:r>
            <a:r>
              <a:rPr sz="1100" spc="-5" dirty="0">
                <a:latin typeface="Calibri"/>
                <a:cs typeface="Calibri"/>
              </a:rPr>
              <a:t> </a:t>
            </a:r>
            <a:r>
              <a:rPr sz="1100" spc="65" dirty="0">
                <a:latin typeface="Calibri"/>
                <a:cs typeface="Calibri"/>
              </a:rPr>
              <a:t>can</a:t>
            </a:r>
            <a:r>
              <a:rPr sz="1100" spc="-5" dirty="0">
                <a:latin typeface="Calibri"/>
                <a:cs typeface="Calibri"/>
              </a:rPr>
              <a:t> </a:t>
            </a:r>
            <a:r>
              <a:rPr sz="1100" spc="40" dirty="0">
                <a:latin typeface="Calibri"/>
                <a:cs typeface="Calibri"/>
              </a:rPr>
              <a:t>be</a:t>
            </a:r>
            <a:r>
              <a:rPr sz="1100" spc="-5" dirty="0">
                <a:latin typeface="Calibri"/>
                <a:cs typeface="Calibri"/>
              </a:rPr>
              <a:t> </a:t>
            </a:r>
            <a:r>
              <a:rPr sz="1100" spc="60" dirty="0">
                <a:latin typeface="Calibri"/>
                <a:cs typeface="Calibri"/>
              </a:rPr>
              <a:t>easily</a:t>
            </a:r>
            <a:r>
              <a:rPr sz="1100" spc="-30" dirty="0">
                <a:latin typeface="Calibri"/>
                <a:cs typeface="Calibri"/>
              </a:rPr>
              <a:t> </a:t>
            </a:r>
            <a:r>
              <a:rPr sz="1100" spc="40" dirty="0">
                <a:latin typeface="Calibri"/>
                <a:cs typeface="Calibri"/>
              </a:rPr>
              <a:t>repaired</a:t>
            </a:r>
            <a:r>
              <a:rPr sz="1100" spc="-5" dirty="0">
                <a:latin typeface="Calibri"/>
                <a:cs typeface="Calibri"/>
              </a:rPr>
              <a:t> </a:t>
            </a:r>
            <a:r>
              <a:rPr sz="1100" spc="45" dirty="0">
                <a:latin typeface="Calibri"/>
                <a:cs typeface="Calibri"/>
              </a:rPr>
              <a:t>on  </a:t>
            </a:r>
            <a:r>
              <a:rPr sz="1100" spc="40" dirty="0">
                <a:latin typeface="Calibri"/>
                <a:cs typeface="Calibri"/>
              </a:rPr>
              <a:t>the </a:t>
            </a:r>
            <a:r>
              <a:rPr sz="1100" spc="25" dirty="0">
                <a:latin typeface="Calibri"/>
                <a:cs typeface="Calibri"/>
              </a:rPr>
              <a:t>field. </a:t>
            </a:r>
            <a:r>
              <a:rPr sz="1100" spc="60" dirty="0">
                <a:latin typeface="Calibri"/>
                <a:cs typeface="Calibri"/>
              </a:rPr>
              <a:t>The </a:t>
            </a:r>
            <a:r>
              <a:rPr sz="1100" spc="50" dirty="0">
                <a:latin typeface="Calibri"/>
                <a:cs typeface="Calibri"/>
              </a:rPr>
              <a:t>simplicity </a:t>
            </a:r>
            <a:r>
              <a:rPr sz="1100" spc="60" dirty="0">
                <a:latin typeface="Calibri"/>
                <a:cs typeface="Calibri"/>
              </a:rPr>
              <a:t>connects </a:t>
            </a:r>
            <a:r>
              <a:rPr sz="1100" spc="40" dirty="0">
                <a:latin typeface="Calibri"/>
                <a:cs typeface="Calibri"/>
              </a:rPr>
              <a:t>the </a:t>
            </a:r>
            <a:r>
              <a:rPr sz="1100" spc="25" dirty="0">
                <a:latin typeface="Calibri"/>
                <a:cs typeface="Calibri"/>
              </a:rPr>
              <a:t>Inuit  </a:t>
            </a:r>
            <a:r>
              <a:rPr sz="1100" spc="45" dirty="0">
                <a:latin typeface="Calibri"/>
                <a:cs typeface="Calibri"/>
              </a:rPr>
              <a:t>concept </a:t>
            </a:r>
            <a:r>
              <a:rPr sz="1100" spc="50" dirty="0">
                <a:latin typeface="Calibri"/>
                <a:cs typeface="Calibri"/>
              </a:rPr>
              <a:t>with high </a:t>
            </a:r>
            <a:r>
              <a:rPr sz="1100" spc="55" dirty="0">
                <a:latin typeface="Calibri"/>
                <a:cs typeface="Calibri"/>
              </a:rPr>
              <a:t>technology </a:t>
            </a:r>
            <a:r>
              <a:rPr sz="1100" spc="35" dirty="0">
                <a:latin typeface="Calibri"/>
                <a:cs typeface="Calibri"/>
              </a:rPr>
              <a:t>to </a:t>
            </a:r>
            <a:r>
              <a:rPr sz="1100" spc="50" dirty="0">
                <a:latin typeface="Calibri"/>
                <a:cs typeface="Calibri"/>
              </a:rPr>
              <a:t>achieve  </a:t>
            </a:r>
            <a:r>
              <a:rPr sz="1100" spc="45" dirty="0">
                <a:latin typeface="Calibri"/>
                <a:cs typeface="Calibri"/>
              </a:rPr>
              <a:t>lighter</a:t>
            </a:r>
            <a:r>
              <a:rPr sz="1100" spc="-25" dirty="0">
                <a:latin typeface="Calibri"/>
                <a:cs typeface="Calibri"/>
              </a:rPr>
              <a:t> </a:t>
            </a:r>
            <a:r>
              <a:rPr sz="1100" spc="55" dirty="0">
                <a:latin typeface="Calibri"/>
                <a:cs typeface="Calibri"/>
              </a:rPr>
              <a:t>and</a:t>
            </a:r>
            <a:r>
              <a:rPr sz="1100" dirty="0">
                <a:latin typeface="Calibri"/>
                <a:cs typeface="Calibri"/>
              </a:rPr>
              <a:t> </a:t>
            </a:r>
            <a:r>
              <a:rPr sz="1100" spc="40" dirty="0">
                <a:latin typeface="Calibri"/>
                <a:cs typeface="Calibri"/>
              </a:rPr>
              <a:t>better</a:t>
            </a:r>
            <a:r>
              <a:rPr sz="1100" spc="-25" dirty="0">
                <a:latin typeface="Calibri"/>
                <a:cs typeface="Calibri"/>
              </a:rPr>
              <a:t> </a:t>
            </a:r>
            <a:r>
              <a:rPr sz="1100" spc="40" dirty="0">
                <a:latin typeface="Calibri"/>
                <a:cs typeface="Calibri"/>
              </a:rPr>
              <a:t>benefits.</a:t>
            </a:r>
            <a:r>
              <a:rPr sz="1100" dirty="0">
                <a:latin typeface="Calibri"/>
                <a:cs typeface="Calibri"/>
              </a:rPr>
              <a:t> </a:t>
            </a:r>
            <a:r>
              <a:rPr sz="1100" spc="15" dirty="0">
                <a:latin typeface="Calibri"/>
                <a:cs typeface="Calibri"/>
              </a:rPr>
              <a:t>It</a:t>
            </a:r>
            <a:r>
              <a:rPr sz="1100" dirty="0">
                <a:latin typeface="Calibri"/>
                <a:cs typeface="Calibri"/>
              </a:rPr>
              <a:t> </a:t>
            </a:r>
            <a:r>
              <a:rPr sz="1100" spc="65" dirty="0">
                <a:latin typeface="Calibri"/>
                <a:cs typeface="Calibri"/>
              </a:rPr>
              <a:t>is</a:t>
            </a:r>
            <a:r>
              <a:rPr sz="1100" spc="-20" dirty="0">
                <a:latin typeface="Calibri"/>
                <a:cs typeface="Calibri"/>
              </a:rPr>
              <a:t> </a:t>
            </a:r>
            <a:r>
              <a:rPr sz="1100" spc="40" dirty="0">
                <a:latin typeface="Calibri"/>
                <a:cs typeface="Calibri"/>
              </a:rPr>
              <a:t>the</a:t>
            </a:r>
            <a:r>
              <a:rPr sz="1100" dirty="0">
                <a:latin typeface="Calibri"/>
                <a:cs typeface="Calibri"/>
              </a:rPr>
              <a:t> </a:t>
            </a:r>
            <a:r>
              <a:rPr sz="1100" spc="55" dirty="0">
                <a:latin typeface="Calibri"/>
                <a:cs typeface="Calibri"/>
              </a:rPr>
              <a:t>power</a:t>
            </a:r>
            <a:r>
              <a:rPr sz="1100" spc="-25" dirty="0">
                <a:latin typeface="Calibri"/>
                <a:cs typeface="Calibri"/>
              </a:rPr>
              <a:t> </a:t>
            </a:r>
            <a:r>
              <a:rPr sz="1100" spc="50" dirty="0">
                <a:latin typeface="Calibri"/>
                <a:cs typeface="Calibri"/>
              </a:rPr>
              <a:t>of  </a:t>
            </a:r>
            <a:r>
              <a:rPr sz="1100" spc="40" dirty="0">
                <a:latin typeface="Calibri"/>
                <a:cs typeface="Calibri"/>
              </a:rPr>
              <a:t>simplicity.</a:t>
            </a:r>
            <a:endParaRPr sz="1100">
              <a:latin typeface="Calibri"/>
              <a:cs typeface="Calibri"/>
            </a:endParaRPr>
          </a:p>
        </p:txBody>
      </p:sp>
      <p:sp>
        <p:nvSpPr>
          <p:cNvPr id="8" name="object 8"/>
          <p:cNvSpPr txBox="1"/>
          <p:nvPr/>
        </p:nvSpPr>
        <p:spPr>
          <a:xfrm>
            <a:off x="3927297" y="4542551"/>
            <a:ext cx="2809240" cy="1705610"/>
          </a:xfrm>
          <a:prstGeom prst="rect">
            <a:avLst/>
          </a:prstGeom>
        </p:spPr>
        <p:txBody>
          <a:bodyPr vert="horz" wrap="square" lIns="0" tIns="0" rIns="0" bIns="0" rtlCol="0">
            <a:spAutoFit/>
          </a:bodyPr>
          <a:lstStyle/>
          <a:p>
            <a:pPr marL="12700" marR="5080">
              <a:lnSpc>
                <a:spcPct val="143900"/>
              </a:lnSpc>
            </a:pPr>
            <a:r>
              <a:rPr sz="1100" b="1" spc="100" dirty="0">
                <a:latin typeface="Calibri"/>
                <a:cs typeface="Calibri"/>
              </a:rPr>
              <a:t>6- </a:t>
            </a:r>
            <a:r>
              <a:rPr sz="1100" b="1" spc="55" dirty="0">
                <a:latin typeface="Calibri"/>
                <a:cs typeface="Calibri"/>
              </a:rPr>
              <a:t>Efficiency. </a:t>
            </a:r>
            <a:r>
              <a:rPr sz="1100" spc="60" dirty="0">
                <a:latin typeface="Calibri"/>
                <a:cs typeface="Calibri"/>
              </a:rPr>
              <a:t>The WINDSLED </a:t>
            </a:r>
            <a:r>
              <a:rPr sz="1100" spc="65" dirty="0">
                <a:latin typeface="Calibri"/>
                <a:cs typeface="Calibri"/>
              </a:rPr>
              <a:t>is </a:t>
            </a:r>
            <a:r>
              <a:rPr sz="1100" spc="75" dirty="0">
                <a:latin typeface="Calibri"/>
                <a:cs typeface="Calibri"/>
              </a:rPr>
              <a:t>also </a:t>
            </a:r>
            <a:r>
              <a:rPr sz="1100" spc="55" dirty="0">
                <a:latin typeface="Calibri"/>
                <a:cs typeface="Calibri"/>
              </a:rPr>
              <a:t>very  </a:t>
            </a:r>
            <a:r>
              <a:rPr sz="1100" spc="25" dirty="0">
                <a:latin typeface="Calibri"/>
                <a:cs typeface="Calibri"/>
              </a:rPr>
              <a:t>efficient, </a:t>
            </a:r>
            <a:r>
              <a:rPr sz="1100" spc="95" dirty="0">
                <a:latin typeface="Calibri"/>
                <a:cs typeface="Calibri"/>
              </a:rPr>
              <a:t>as </a:t>
            </a:r>
            <a:r>
              <a:rPr sz="1100" spc="55" dirty="0">
                <a:latin typeface="Calibri"/>
                <a:cs typeface="Calibri"/>
              </a:rPr>
              <a:t>demonstrated </a:t>
            </a:r>
            <a:r>
              <a:rPr sz="1100" spc="30" dirty="0">
                <a:latin typeface="Calibri"/>
                <a:cs typeface="Calibri"/>
              </a:rPr>
              <a:t>in </a:t>
            </a:r>
            <a:r>
              <a:rPr sz="1100" spc="40" dirty="0">
                <a:latin typeface="Calibri"/>
                <a:cs typeface="Calibri"/>
              </a:rPr>
              <a:t>the expedition  </a:t>
            </a:r>
            <a:r>
              <a:rPr sz="1100" spc="45" dirty="0">
                <a:latin typeface="Calibri"/>
                <a:cs typeface="Calibri"/>
              </a:rPr>
              <a:t>Acciona Windpowered Antarctica </a:t>
            </a:r>
            <a:r>
              <a:rPr sz="1100" spc="-30" dirty="0">
                <a:latin typeface="Calibri"/>
                <a:cs typeface="Calibri"/>
              </a:rPr>
              <a:t>2011. </a:t>
            </a:r>
            <a:r>
              <a:rPr sz="1100" spc="60" dirty="0">
                <a:latin typeface="Calibri"/>
                <a:cs typeface="Calibri"/>
              </a:rPr>
              <a:t>The  WINDSLED</a:t>
            </a:r>
            <a:r>
              <a:rPr sz="1100" spc="-30" dirty="0">
                <a:latin typeface="Calibri"/>
                <a:cs typeface="Calibri"/>
              </a:rPr>
              <a:t> </a:t>
            </a:r>
            <a:r>
              <a:rPr sz="1100" spc="100" dirty="0">
                <a:latin typeface="Calibri"/>
                <a:cs typeface="Calibri"/>
              </a:rPr>
              <a:t>was</a:t>
            </a:r>
            <a:r>
              <a:rPr sz="1100" spc="-5" dirty="0">
                <a:latin typeface="Calibri"/>
                <a:cs typeface="Calibri"/>
              </a:rPr>
              <a:t> </a:t>
            </a:r>
            <a:r>
              <a:rPr sz="1100" spc="55" dirty="0">
                <a:latin typeface="Calibri"/>
                <a:cs typeface="Calibri"/>
              </a:rPr>
              <a:t>able</a:t>
            </a:r>
            <a:r>
              <a:rPr sz="1100" spc="-25" dirty="0">
                <a:latin typeface="Calibri"/>
                <a:cs typeface="Calibri"/>
              </a:rPr>
              <a:t> </a:t>
            </a:r>
            <a:r>
              <a:rPr sz="1100" spc="35" dirty="0">
                <a:latin typeface="Calibri"/>
                <a:cs typeface="Calibri"/>
              </a:rPr>
              <a:t>to</a:t>
            </a:r>
            <a:r>
              <a:rPr sz="1100" spc="-25" dirty="0">
                <a:latin typeface="Calibri"/>
                <a:cs typeface="Calibri"/>
              </a:rPr>
              <a:t> </a:t>
            </a:r>
            <a:r>
              <a:rPr sz="1100" spc="55" dirty="0">
                <a:latin typeface="Calibri"/>
                <a:cs typeface="Calibri"/>
              </a:rPr>
              <a:t>travel</a:t>
            </a:r>
            <a:r>
              <a:rPr sz="1100" spc="-35" dirty="0">
                <a:latin typeface="Calibri"/>
                <a:cs typeface="Calibri"/>
              </a:rPr>
              <a:t> </a:t>
            </a:r>
            <a:r>
              <a:rPr sz="1100" spc="45" dirty="0">
                <a:latin typeface="Calibri"/>
                <a:cs typeface="Calibri"/>
              </a:rPr>
              <a:t>3.500</a:t>
            </a:r>
            <a:r>
              <a:rPr sz="1100" spc="-5" dirty="0">
                <a:latin typeface="Calibri"/>
                <a:cs typeface="Calibri"/>
              </a:rPr>
              <a:t> </a:t>
            </a:r>
            <a:r>
              <a:rPr sz="1100" spc="65" dirty="0">
                <a:latin typeface="Calibri"/>
                <a:cs typeface="Calibri"/>
              </a:rPr>
              <a:t>km</a:t>
            </a:r>
            <a:r>
              <a:rPr sz="1100" spc="-5" dirty="0">
                <a:latin typeface="Calibri"/>
                <a:cs typeface="Calibri"/>
              </a:rPr>
              <a:t> </a:t>
            </a:r>
            <a:r>
              <a:rPr sz="1100" spc="30" dirty="0">
                <a:latin typeface="Calibri"/>
                <a:cs typeface="Calibri"/>
              </a:rPr>
              <a:t>in</a:t>
            </a:r>
            <a:r>
              <a:rPr sz="1100" spc="-5" dirty="0">
                <a:latin typeface="Calibri"/>
                <a:cs typeface="Calibri"/>
              </a:rPr>
              <a:t> </a:t>
            </a:r>
            <a:r>
              <a:rPr sz="1100" spc="80" dirty="0">
                <a:latin typeface="Calibri"/>
                <a:cs typeface="Calibri"/>
              </a:rPr>
              <a:t>34  </a:t>
            </a:r>
            <a:r>
              <a:rPr sz="1100" spc="55" dirty="0">
                <a:latin typeface="Calibri"/>
                <a:cs typeface="Calibri"/>
              </a:rPr>
              <a:t>days. </a:t>
            </a:r>
            <a:r>
              <a:rPr sz="1100" spc="50" dirty="0">
                <a:latin typeface="Calibri"/>
                <a:cs typeface="Calibri"/>
              </a:rPr>
              <a:t>Performing </a:t>
            </a:r>
            <a:r>
              <a:rPr sz="1100" spc="60" dirty="0">
                <a:latin typeface="Calibri"/>
                <a:cs typeface="Calibri"/>
              </a:rPr>
              <a:t>an average </a:t>
            </a:r>
            <a:r>
              <a:rPr sz="1100" spc="50" dirty="0">
                <a:latin typeface="Calibri"/>
                <a:cs typeface="Calibri"/>
              </a:rPr>
              <a:t>of </a:t>
            </a:r>
            <a:r>
              <a:rPr sz="1100" spc="55" dirty="0">
                <a:latin typeface="Calibri"/>
                <a:cs typeface="Calibri"/>
              </a:rPr>
              <a:t>nearly </a:t>
            </a:r>
            <a:r>
              <a:rPr sz="1100" spc="20" dirty="0">
                <a:latin typeface="Calibri"/>
                <a:cs typeface="Calibri"/>
              </a:rPr>
              <a:t>100  </a:t>
            </a:r>
            <a:r>
              <a:rPr sz="1100" spc="45" dirty="0">
                <a:latin typeface="Calibri"/>
                <a:cs typeface="Calibri"/>
              </a:rPr>
              <a:t>km/day.</a:t>
            </a:r>
            <a:r>
              <a:rPr sz="1100" dirty="0">
                <a:latin typeface="Calibri"/>
                <a:cs typeface="Calibri"/>
              </a:rPr>
              <a:t> </a:t>
            </a:r>
            <a:r>
              <a:rPr sz="1100" spc="50" dirty="0">
                <a:latin typeface="Calibri"/>
                <a:cs typeface="Calibri"/>
              </a:rPr>
              <a:t>Its</a:t>
            </a:r>
            <a:r>
              <a:rPr sz="1100" dirty="0">
                <a:latin typeface="Calibri"/>
                <a:cs typeface="Calibri"/>
              </a:rPr>
              <a:t> </a:t>
            </a:r>
            <a:r>
              <a:rPr sz="1100" spc="60" dirty="0">
                <a:latin typeface="Calibri"/>
                <a:cs typeface="Calibri"/>
              </a:rPr>
              <a:t>payload</a:t>
            </a:r>
            <a:r>
              <a:rPr sz="1100" dirty="0">
                <a:latin typeface="Calibri"/>
                <a:cs typeface="Calibri"/>
              </a:rPr>
              <a:t> </a:t>
            </a:r>
            <a:r>
              <a:rPr sz="1100" spc="55" dirty="0">
                <a:latin typeface="Calibri"/>
                <a:cs typeface="Calibri"/>
              </a:rPr>
              <a:t>capacity</a:t>
            </a:r>
            <a:r>
              <a:rPr sz="1100" spc="-25" dirty="0">
                <a:latin typeface="Calibri"/>
                <a:cs typeface="Calibri"/>
              </a:rPr>
              <a:t> </a:t>
            </a:r>
            <a:r>
              <a:rPr sz="1100" spc="65" dirty="0">
                <a:latin typeface="Calibri"/>
                <a:cs typeface="Calibri"/>
              </a:rPr>
              <a:t>is</a:t>
            </a:r>
            <a:r>
              <a:rPr sz="1100" dirty="0">
                <a:latin typeface="Calibri"/>
                <a:cs typeface="Calibri"/>
              </a:rPr>
              <a:t> </a:t>
            </a:r>
            <a:r>
              <a:rPr sz="1100" spc="50" dirty="0">
                <a:latin typeface="Calibri"/>
                <a:cs typeface="Calibri"/>
              </a:rPr>
              <a:t>aproximately  </a:t>
            </a:r>
            <a:r>
              <a:rPr sz="1100" spc="55" dirty="0">
                <a:latin typeface="Calibri"/>
                <a:cs typeface="Calibri"/>
              </a:rPr>
              <a:t>2</a:t>
            </a:r>
            <a:r>
              <a:rPr sz="1100" spc="-120" dirty="0">
                <a:latin typeface="Calibri"/>
                <a:cs typeface="Calibri"/>
              </a:rPr>
              <a:t> </a:t>
            </a:r>
            <a:r>
              <a:rPr sz="1100" spc="45" dirty="0">
                <a:latin typeface="Calibri"/>
                <a:cs typeface="Calibri"/>
              </a:rPr>
              <a:t>tons.</a:t>
            </a:r>
            <a:endParaRPr sz="1100">
              <a:latin typeface="Calibri"/>
              <a:cs typeface="Calibri"/>
            </a:endParaRPr>
          </a:p>
        </p:txBody>
      </p:sp>
      <p:sp>
        <p:nvSpPr>
          <p:cNvPr id="9" name="object 9"/>
          <p:cNvSpPr txBox="1"/>
          <p:nvPr/>
        </p:nvSpPr>
        <p:spPr>
          <a:xfrm>
            <a:off x="7075296" y="681522"/>
            <a:ext cx="2759710" cy="1705610"/>
          </a:xfrm>
          <a:prstGeom prst="rect">
            <a:avLst/>
          </a:prstGeom>
        </p:spPr>
        <p:txBody>
          <a:bodyPr vert="horz" wrap="square" lIns="0" tIns="0" rIns="0" bIns="0" rtlCol="0">
            <a:spAutoFit/>
          </a:bodyPr>
          <a:lstStyle/>
          <a:p>
            <a:pPr marL="12700" marR="5080">
              <a:lnSpc>
                <a:spcPct val="143900"/>
              </a:lnSpc>
            </a:pPr>
            <a:r>
              <a:rPr sz="1100" b="1" spc="60" dirty="0">
                <a:latin typeface="Calibri"/>
                <a:cs typeface="Calibri"/>
              </a:rPr>
              <a:t>7-Safety. </a:t>
            </a:r>
            <a:r>
              <a:rPr sz="1100" spc="40" dirty="0">
                <a:latin typeface="Calibri"/>
                <a:cs typeface="Calibri"/>
              </a:rPr>
              <a:t>Finally, the </a:t>
            </a:r>
            <a:r>
              <a:rPr sz="1100" spc="80" dirty="0">
                <a:latin typeface="Calibri"/>
                <a:cs typeface="Calibri"/>
              </a:rPr>
              <a:t>system </a:t>
            </a:r>
            <a:r>
              <a:rPr sz="1100" spc="65" dirty="0">
                <a:latin typeface="Calibri"/>
                <a:cs typeface="Calibri"/>
              </a:rPr>
              <a:t>is </a:t>
            </a:r>
            <a:r>
              <a:rPr sz="1100" spc="55" dirty="0">
                <a:latin typeface="Calibri"/>
                <a:cs typeface="Calibri"/>
              </a:rPr>
              <a:t>very </a:t>
            </a:r>
            <a:r>
              <a:rPr sz="1100" spc="50" dirty="0">
                <a:latin typeface="Calibri"/>
                <a:cs typeface="Calibri"/>
              </a:rPr>
              <a:t>safe,  after</a:t>
            </a:r>
            <a:r>
              <a:rPr sz="1100" spc="-20" dirty="0">
                <a:latin typeface="Calibri"/>
                <a:cs typeface="Calibri"/>
              </a:rPr>
              <a:t> </a:t>
            </a:r>
            <a:r>
              <a:rPr sz="1100" spc="65" dirty="0">
                <a:latin typeface="Calibri"/>
                <a:cs typeface="Calibri"/>
              </a:rPr>
              <a:t>20.000</a:t>
            </a:r>
            <a:r>
              <a:rPr sz="1100" spc="5" dirty="0">
                <a:latin typeface="Calibri"/>
                <a:cs typeface="Calibri"/>
              </a:rPr>
              <a:t> </a:t>
            </a:r>
            <a:r>
              <a:rPr sz="1100" spc="65" dirty="0">
                <a:latin typeface="Calibri"/>
                <a:cs typeface="Calibri"/>
              </a:rPr>
              <a:t>km</a:t>
            </a:r>
            <a:r>
              <a:rPr sz="1100" spc="5" dirty="0">
                <a:latin typeface="Calibri"/>
                <a:cs typeface="Calibri"/>
              </a:rPr>
              <a:t> </a:t>
            </a:r>
            <a:r>
              <a:rPr sz="1100" spc="55" dirty="0">
                <a:latin typeface="Calibri"/>
                <a:cs typeface="Calibri"/>
              </a:rPr>
              <a:t>logged</a:t>
            </a:r>
            <a:r>
              <a:rPr sz="1100" spc="5" dirty="0">
                <a:latin typeface="Calibri"/>
                <a:cs typeface="Calibri"/>
              </a:rPr>
              <a:t> </a:t>
            </a:r>
            <a:r>
              <a:rPr sz="1100" spc="45" dirty="0">
                <a:latin typeface="Calibri"/>
                <a:cs typeface="Calibri"/>
              </a:rPr>
              <a:t>over</a:t>
            </a:r>
            <a:r>
              <a:rPr sz="1100" spc="-20" dirty="0">
                <a:latin typeface="Calibri"/>
                <a:cs typeface="Calibri"/>
              </a:rPr>
              <a:t> </a:t>
            </a:r>
            <a:r>
              <a:rPr sz="1100" spc="40" dirty="0">
                <a:latin typeface="Calibri"/>
                <a:cs typeface="Calibri"/>
              </a:rPr>
              <a:t>Greenland</a:t>
            </a:r>
            <a:r>
              <a:rPr sz="1100" spc="5" dirty="0">
                <a:latin typeface="Calibri"/>
                <a:cs typeface="Calibri"/>
              </a:rPr>
              <a:t> </a:t>
            </a:r>
            <a:r>
              <a:rPr sz="1100" spc="55" dirty="0">
                <a:latin typeface="Calibri"/>
                <a:cs typeface="Calibri"/>
              </a:rPr>
              <a:t>and  </a:t>
            </a:r>
            <a:r>
              <a:rPr sz="1100" spc="45" dirty="0">
                <a:latin typeface="Calibri"/>
                <a:cs typeface="Calibri"/>
              </a:rPr>
              <a:t>Antarctica </a:t>
            </a:r>
            <a:r>
              <a:rPr sz="1100" spc="50" dirty="0">
                <a:latin typeface="Calibri"/>
                <a:cs typeface="Calibri"/>
              </a:rPr>
              <a:t>through </a:t>
            </a:r>
            <a:r>
              <a:rPr sz="1100" spc="55" dirty="0">
                <a:latin typeface="Calibri"/>
                <a:cs typeface="Calibri"/>
              </a:rPr>
              <a:t>its </a:t>
            </a:r>
            <a:r>
              <a:rPr sz="1100" spc="40" dirty="0">
                <a:latin typeface="Calibri"/>
                <a:cs typeface="Calibri"/>
              </a:rPr>
              <a:t>development, </a:t>
            </a:r>
            <a:r>
              <a:rPr sz="1100" spc="20" dirty="0">
                <a:latin typeface="Calibri"/>
                <a:cs typeface="Calibri"/>
              </a:rPr>
              <a:t>it </a:t>
            </a:r>
            <a:r>
              <a:rPr sz="1100" spc="80" dirty="0">
                <a:latin typeface="Calibri"/>
                <a:cs typeface="Calibri"/>
              </a:rPr>
              <a:t>has  </a:t>
            </a:r>
            <a:r>
              <a:rPr sz="1100" spc="40" dirty="0">
                <a:latin typeface="Calibri"/>
                <a:cs typeface="Calibri"/>
              </a:rPr>
              <a:t>not </a:t>
            </a:r>
            <a:r>
              <a:rPr sz="1100" spc="45" dirty="0">
                <a:latin typeface="Calibri"/>
                <a:cs typeface="Calibri"/>
              </a:rPr>
              <a:t>been involved </a:t>
            </a:r>
            <a:r>
              <a:rPr sz="1100" spc="30" dirty="0">
                <a:latin typeface="Calibri"/>
                <a:cs typeface="Calibri"/>
              </a:rPr>
              <a:t>in </a:t>
            </a:r>
            <a:r>
              <a:rPr sz="1100" spc="65" dirty="0">
                <a:latin typeface="Calibri"/>
                <a:cs typeface="Calibri"/>
              </a:rPr>
              <a:t>any </a:t>
            </a:r>
            <a:r>
              <a:rPr sz="1100" spc="40" dirty="0">
                <a:latin typeface="Calibri"/>
                <a:cs typeface="Calibri"/>
              </a:rPr>
              <a:t>accident, incident  </a:t>
            </a:r>
            <a:r>
              <a:rPr sz="1100" spc="45" dirty="0">
                <a:latin typeface="Calibri"/>
                <a:cs typeface="Calibri"/>
              </a:rPr>
              <a:t>or</a:t>
            </a:r>
            <a:r>
              <a:rPr sz="1100" spc="-30" dirty="0">
                <a:latin typeface="Calibri"/>
                <a:cs typeface="Calibri"/>
              </a:rPr>
              <a:t> </a:t>
            </a:r>
            <a:r>
              <a:rPr sz="1100" spc="60" dirty="0">
                <a:latin typeface="Calibri"/>
                <a:cs typeface="Calibri"/>
              </a:rPr>
              <a:t>serious</a:t>
            </a:r>
            <a:r>
              <a:rPr sz="1100" spc="-5" dirty="0">
                <a:latin typeface="Calibri"/>
                <a:cs typeface="Calibri"/>
              </a:rPr>
              <a:t> </a:t>
            </a:r>
            <a:r>
              <a:rPr sz="1100" spc="35" dirty="0">
                <a:latin typeface="Calibri"/>
                <a:cs typeface="Calibri"/>
              </a:rPr>
              <a:t>risk.</a:t>
            </a:r>
            <a:r>
              <a:rPr sz="1100" spc="-5" dirty="0">
                <a:latin typeface="Calibri"/>
                <a:cs typeface="Calibri"/>
              </a:rPr>
              <a:t> </a:t>
            </a:r>
            <a:r>
              <a:rPr sz="1100" spc="35" dirty="0">
                <a:latin typeface="Calibri"/>
                <a:cs typeface="Calibri"/>
              </a:rPr>
              <a:t>Of</a:t>
            </a:r>
            <a:r>
              <a:rPr sz="1100" spc="-30" dirty="0">
                <a:latin typeface="Calibri"/>
                <a:cs typeface="Calibri"/>
              </a:rPr>
              <a:t> </a:t>
            </a:r>
            <a:r>
              <a:rPr sz="1100" spc="60" dirty="0">
                <a:latin typeface="Calibri"/>
                <a:cs typeface="Calibri"/>
              </a:rPr>
              <a:t>course</a:t>
            </a:r>
            <a:r>
              <a:rPr sz="1100" spc="-25" dirty="0">
                <a:latin typeface="Calibri"/>
                <a:cs typeface="Calibri"/>
              </a:rPr>
              <a:t> </a:t>
            </a:r>
            <a:r>
              <a:rPr sz="1100" spc="35" dirty="0">
                <a:latin typeface="Calibri"/>
                <a:cs typeface="Calibri"/>
              </a:rPr>
              <a:t>their</a:t>
            </a:r>
            <a:r>
              <a:rPr sz="1100" spc="-30" dirty="0">
                <a:latin typeface="Calibri"/>
                <a:cs typeface="Calibri"/>
              </a:rPr>
              <a:t> </a:t>
            </a:r>
            <a:r>
              <a:rPr sz="1100" spc="60" dirty="0">
                <a:latin typeface="Calibri"/>
                <a:cs typeface="Calibri"/>
              </a:rPr>
              <a:t>management  </a:t>
            </a:r>
            <a:r>
              <a:rPr sz="1100" spc="70" dirty="0">
                <a:latin typeface="Calibri"/>
                <a:cs typeface="Calibri"/>
              </a:rPr>
              <a:t>must </a:t>
            </a:r>
            <a:r>
              <a:rPr sz="1100" spc="40" dirty="0">
                <a:latin typeface="Calibri"/>
                <a:cs typeface="Calibri"/>
              </a:rPr>
              <a:t>be </a:t>
            </a:r>
            <a:r>
              <a:rPr sz="1100" spc="50" dirty="0">
                <a:latin typeface="Calibri"/>
                <a:cs typeface="Calibri"/>
              </a:rPr>
              <a:t>performed </a:t>
            </a:r>
            <a:r>
              <a:rPr sz="1100" spc="55" dirty="0">
                <a:latin typeface="Calibri"/>
                <a:cs typeface="Calibri"/>
              </a:rPr>
              <a:t>by skilled personel </a:t>
            </a:r>
            <a:r>
              <a:rPr sz="1100" spc="30" dirty="0">
                <a:latin typeface="Calibri"/>
                <a:cs typeface="Calibri"/>
              </a:rPr>
              <a:t>like  </a:t>
            </a:r>
            <a:r>
              <a:rPr sz="1100" spc="65" dirty="0">
                <a:latin typeface="Calibri"/>
                <a:cs typeface="Calibri"/>
              </a:rPr>
              <a:t>any</a:t>
            </a:r>
            <a:r>
              <a:rPr sz="1100" spc="-30" dirty="0">
                <a:latin typeface="Calibri"/>
                <a:cs typeface="Calibri"/>
              </a:rPr>
              <a:t> </a:t>
            </a:r>
            <a:r>
              <a:rPr sz="1100" spc="40" dirty="0">
                <a:latin typeface="Calibri"/>
                <a:cs typeface="Calibri"/>
              </a:rPr>
              <a:t>other</a:t>
            </a:r>
            <a:r>
              <a:rPr sz="1100" spc="-30" dirty="0">
                <a:latin typeface="Calibri"/>
                <a:cs typeface="Calibri"/>
              </a:rPr>
              <a:t> </a:t>
            </a:r>
            <a:r>
              <a:rPr sz="1100" spc="75" dirty="0">
                <a:latin typeface="Calibri"/>
                <a:cs typeface="Calibri"/>
              </a:rPr>
              <a:t>means</a:t>
            </a:r>
            <a:r>
              <a:rPr sz="1100" spc="-5" dirty="0">
                <a:latin typeface="Calibri"/>
                <a:cs typeface="Calibri"/>
              </a:rPr>
              <a:t> </a:t>
            </a:r>
            <a:r>
              <a:rPr sz="1100" spc="50" dirty="0">
                <a:latin typeface="Calibri"/>
                <a:cs typeface="Calibri"/>
              </a:rPr>
              <a:t>of</a:t>
            </a:r>
            <a:r>
              <a:rPr sz="1100" spc="-50" dirty="0">
                <a:latin typeface="Calibri"/>
                <a:cs typeface="Calibri"/>
              </a:rPr>
              <a:t> </a:t>
            </a:r>
            <a:r>
              <a:rPr sz="1100" spc="45" dirty="0">
                <a:latin typeface="Calibri"/>
                <a:cs typeface="Calibri"/>
              </a:rPr>
              <a:t>transport.</a:t>
            </a:r>
            <a:endParaRPr sz="1100">
              <a:latin typeface="Calibri"/>
              <a:cs typeface="Calibri"/>
            </a:endParaRPr>
          </a:p>
        </p:txBody>
      </p:sp>
      <p:sp>
        <p:nvSpPr>
          <p:cNvPr id="10" name="object 10"/>
          <p:cNvSpPr txBox="1"/>
          <p:nvPr/>
        </p:nvSpPr>
        <p:spPr>
          <a:xfrm>
            <a:off x="7075296" y="2617904"/>
            <a:ext cx="2729865" cy="1224280"/>
          </a:xfrm>
          <a:prstGeom prst="rect">
            <a:avLst/>
          </a:prstGeom>
        </p:spPr>
        <p:txBody>
          <a:bodyPr vert="horz" wrap="square" lIns="0" tIns="0" rIns="0" bIns="0" rtlCol="0">
            <a:spAutoFit/>
          </a:bodyPr>
          <a:lstStyle/>
          <a:p>
            <a:pPr marL="12700" marR="5080">
              <a:lnSpc>
                <a:spcPct val="121800"/>
              </a:lnSpc>
            </a:pPr>
            <a:r>
              <a:rPr sz="1300" i="1" spc="70" dirty="0">
                <a:solidFill>
                  <a:srgbClr val="143C69"/>
                </a:solidFill>
                <a:latin typeface="Calibri"/>
                <a:cs typeface="Calibri"/>
              </a:rPr>
              <a:t>For</a:t>
            </a:r>
            <a:r>
              <a:rPr sz="1300" i="1" spc="-35" dirty="0">
                <a:solidFill>
                  <a:srgbClr val="143C69"/>
                </a:solidFill>
                <a:latin typeface="Calibri"/>
                <a:cs typeface="Calibri"/>
              </a:rPr>
              <a:t> </a:t>
            </a:r>
            <a:r>
              <a:rPr sz="1300" i="1" spc="80" dirty="0">
                <a:solidFill>
                  <a:srgbClr val="143C69"/>
                </a:solidFill>
                <a:latin typeface="Calibri"/>
                <a:cs typeface="Calibri"/>
              </a:rPr>
              <a:t>all</a:t>
            </a:r>
            <a:r>
              <a:rPr sz="1300" i="1" spc="-65" dirty="0">
                <a:solidFill>
                  <a:srgbClr val="143C69"/>
                </a:solidFill>
                <a:latin typeface="Calibri"/>
                <a:cs typeface="Calibri"/>
              </a:rPr>
              <a:t> </a:t>
            </a:r>
            <a:r>
              <a:rPr sz="1300" i="1" spc="85" dirty="0">
                <a:solidFill>
                  <a:srgbClr val="143C69"/>
                </a:solidFill>
                <a:latin typeface="Calibri"/>
                <a:cs typeface="Calibri"/>
              </a:rPr>
              <a:t>these</a:t>
            </a:r>
            <a:r>
              <a:rPr sz="1300" i="1" spc="-5" dirty="0">
                <a:solidFill>
                  <a:srgbClr val="143C69"/>
                </a:solidFill>
                <a:latin typeface="Calibri"/>
                <a:cs typeface="Calibri"/>
              </a:rPr>
              <a:t> </a:t>
            </a:r>
            <a:r>
              <a:rPr sz="1300" i="1" spc="90" dirty="0">
                <a:solidFill>
                  <a:srgbClr val="143C69"/>
                </a:solidFill>
                <a:latin typeface="Calibri"/>
                <a:cs typeface="Calibri"/>
              </a:rPr>
              <a:t>reasons</a:t>
            </a:r>
            <a:r>
              <a:rPr sz="1300" i="1" spc="-35" dirty="0">
                <a:solidFill>
                  <a:srgbClr val="143C69"/>
                </a:solidFill>
                <a:latin typeface="Calibri"/>
                <a:cs typeface="Calibri"/>
              </a:rPr>
              <a:t> </a:t>
            </a:r>
            <a:r>
              <a:rPr sz="1300" i="1" spc="125" dirty="0">
                <a:solidFill>
                  <a:srgbClr val="143C69"/>
                </a:solidFill>
                <a:latin typeface="Calibri"/>
                <a:cs typeface="Calibri"/>
              </a:rPr>
              <a:t>we</a:t>
            </a:r>
            <a:r>
              <a:rPr sz="1300" i="1" spc="-5" dirty="0">
                <a:solidFill>
                  <a:srgbClr val="143C69"/>
                </a:solidFill>
                <a:latin typeface="Calibri"/>
                <a:cs typeface="Calibri"/>
              </a:rPr>
              <a:t> </a:t>
            </a:r>
            <a:r>
              <a:rPr sz="1300" i="1" spc="70" dirty="0">
                <a:solidFill>
                  <a:srgbClr val="143C69"/>
                </a:solidFill>
                <a:latin typeface="Calibri"/>
                <a:cs typeface="Calibri"/>
              </a:rPr>
              <a:t>believe</a:t>
            </a:r>
            <a:r>
              <a:rPr sz="1300" i="1" spc="-30" dirty="0">
                <a:solidFill>
                  <a:srgbClr val="143C69"/>
                </a:solidFill>
                <a:latin typeface="Calibri"/>
                <a:cs typeface="Calibri"/>
              </a:rPr>
              <a:t> </a:t>
            </a:r>
            <a:r>
              <a:rPr sz="1300" i="1" spc="70" dirty="0">
                <a:solidFill>
                  <a:srgbClr val="143C69"/>
                </a:solidFill>
                <a:latin typeface="Calibri"/>
                <a:cs typeface="Calibri"/>
              </a:rPr>
              <a:t>the  </a:t>
            </a:r>
            <a:r>
              <a:rPr sz="1300" b="1" i="1" spc="75" dirty="0">
                <a:solidFill>
                  <a:srgbClr val="143C69"/>
                </a:solidFill>
                <a:latin typeface="Calibri"/>
                <a:cs typeface="Calibri"/>
              </a:rPr>
              <a:t>WINDSLED </a:t>
            </a:r>
            <a:r>
              <a:rPr sz="1300" i="1" spc="85" dirty="0">
                <a:solidFill>
                  <a:srgbClr val="143C69"/>
                </a:solidFill>
                <a:latin typeface="Calibri"/>
                <a:cs typeface="Calibri"/>
              </a:rPr>
              <a:t>is </a:t>
            </a:r>
            <a:r>
              <a:rPr sz="1300" i="1" spc="75" dirty="0">
                <a:solidFill>
                  <a:srgbClr val="143C69"/>
                </a:solidFill>
                <a:latin typeface="Calibri"/>
                <a:cs typeface="Calibri"/>
              </a:rPr>
              <a:t>a </a:t>
            </a:r>
            <a:r>
              <a:rPr sz="1300" i="1" spc="70" dirty="0">
                <a:solidFill>
                  <a:srgbClr val="143C69"/>
                </a:solidFill>
                <a:latin typeface="Calibri"/>
                <a:cs typeface="Calibri"/>
              </a:rPr>
              <a:t>real alternative </a:t>
            </a:r>
            <a:r>
              <a:rPr sz="1300" i="1" spc="75" dirty="0">
                <a:solidFill>
                  <a:srgbClr val="143C69"/>
                </a:solidFill>
                <a:latin typeface="Calibri"/>
                <a:cs typeface="Calibri"/>
              </a:rPr>
              <a:t>and  an</a:t>
            </a:r>
            <a:r>
              <a:rPr sz="1300" i="1" spc="-15" dirty="0">
                <a:solidFill>
                  <a:srgbClr val="143C69"/>
                </a:solidFill>
                <a:latin typeface="Calibri"/>
                <a:cs typeface="Calibri"/>
              </a:rPr>
              <a:t> </a:t>
            </a:r>
            <a:r>
              <a:rPr sz="1300" i="1" spc="75" dirty="0">
                <a:solidFill>
                  <a:srgbClr val="143C69"/>
                </a:solidFill>
                <a:latin typeface="Calibri"/>
                <a:cs typeface="Calibri"/>
              </a:rPr>
              <a:t>excellent</a:t>
            </a:r>
            <a:r>
              <a:rPr sz="1300" i="1" spc="-15" dirty="0">
                <a:solidFill>
                  <a:srgbClr val="143C69"/>
                </a:solidFill>
                <a:latin typeface="Calibri"/>
                <a:cs typeface="Calibri"/>
              </a:rPr>
              <a:t> </a:t>
            </a:r>
            <a:r>
              <a:rPr sz="1300" i="1" spc="80" dirty="0">
                <a:solidFill>
                  <a:srgbClr val="143C69"/>
                </a:solidFill>
                <a:latin typeface="Calibri"/>
                <a:cs typeface="Calibri"/>
              </a:rPr>
              <a:t>complement</a:t>
            </a:r>
            <a:r>
              <a:rPr sz="1300" i="1" spc="-40" dirty="0">
                <a:solidFill>
                  <a:srgbClr val="143C69"/>
                </a:solidFill>
                <a:latin typeface="Calibri"/>
                <a:cs typeface="Calibri"/>
              </a:rPr>
              <a:t> </a:t>
            </a:r>
            <a:r>
              <a:rPr sz="1300" i="1" spc="60" dirty="0">
                <a:solidFill>
                  <a:srgbClr val="143C69"/>
                </a:solidFill>
                <a:latin typeface="Calibri"/>
                <a:cs typeface="Calibri"/>
              </a:rPr>
              <a:t>to</a:t>
            </a:r>
            <a:r>
              <a:rPr sz="1300" i="1" spc="-15" dirty="0">
                <a:solidFill>
                  <a:srgbClr val="143C69"/>
                </a:solidFill>
                <a:latin typeface="Calibri"/>
                <a:cs typeface="Calibri"/>
              </a:rPr>
              <a:t> </a:t>
            </a:r>
            <a:r>
              <a:rPr sz="1300" i="1" spc="75" dirty="0">
                <a:solidFill>
                  <a:srgbClr val="143C69"/>
                </a:solidFill>
                <a:latin typeface="Calibri"/>
                <a:cs typeface="Calibri"/>
              </a:rPr>
              <a:t>existing  </a:t>
            </a:r>
            <a:r>
              <a:rPr sz="1300" i="1" spc="114" dirty="0">
                <a:solidFill>
                  <a:srgbClr val="143C69"/>
                </a:solidFill>
                <a:latin typeface="Calibri"/>
                <a:cs typeface="Calibri"/>
              </a:rPr>
              <a:t>systems </a:t>
            </a:r>
            <a:r>
              <a:rPr sz="1300" i="1" spc="70" dirty="0">
                <a:solidFill>
                  <a:srgbClr val="143C69"/>
                </a:solidFill>
                <a:latin typeface="Calibri"/>
                <a:cs typeface="Calibri"/>
              </a:rPr>
              <a:t>of </a:t>
            </a:r>
            <a:r>
              <a:rPr sz="1300" i="1" spc="65" dirty="0">
                <a:solidFill>
                  <a:srgbClr val="143C69"/>
                </a:solidFill>
                <a:latin typeface="Calibri"/>
                <a:cs typeface="Calibri"/>
              </a:rPr>
              <a:t>transport, </a:t>
            </a:r>
            <a:r>
              <a:rPr sz="1300" i="1" spc="80" dirty="0">
                <a:solidFill>
                  <a:srgbClr val="143C69"/>
                </a:solidFill>
                <a:latin typeface="Calibri"/>
                <a:cs typeface="Calibri"/>
              </a:rPr>
              <a:t>research </a:t>
            </a:r>
            <a:r>
              <a:rPr sz="1300" i="1" spc="75" dirty="0">
                <a:solidFill>
                  <a:srgbClr val="143C69"/>
                </a:solidFill>
                <a:latin typeface="Calibri"/>
                <a:cs typeface="Calibri"/>
              </a:rPr>
              <a:t>and  </a:t>
            </a:r>
            <a:r>
              <a:rPr sz="1300" i="1" spc="70" dirty="0">
                <a:solidFill>
                  <a:srgbClr val="143C69"/>
                </a:solidFill>
                <a:latin typeface="Calibri"/>
                <a:cs typeface="Calibri"/>
              </a:rPr>
              <a:t>data</a:t>
            </a:r>
            <a:r>
              <a:rPr sz="1300" i="1" spc="-90" dirty="0">
                <a:solidFill>
                  <a:srgbClr val="143C69"/>
                </a:solidFill>
                <a:latin typeface="Calibri"/>
                <a:cs typeface="Calibri"/>
              </a:rPr>
              <a:t> </a:t>
            </a:r>
            <a:r>
              <a:rPr sz="1300" i="1" spc="70" dirty="0">
                <a:solidFill>
                  <a:srgbClr val="143C69"/>
                </a:solidFill>
                <a:latin typeface="Calibri"/>
                <a:cs typeface="Calibri"/>
              </a:rPr>
              <a:t>sampling.</a:t>
            </a:r>
            <a:endParaRPr sz="13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5166931"/>
            <a:ext cx="3920490" cy="750570"/>
          </a:xfrm>
          <a:prstGeom prst="rect">
            <a:avLst/>
          </a:prstGeom>
        </p:spPr>
        <p:txBody>
          <a:bodyPr vert="horz" wrap="square" lIns="0" tIns="0" rIns="0" bIns="0" rtlCol="0">
            <a:spAutoFit/>
          </a:bodyPr>
          <a:lstStyle/>
          <a:p>
            <a:pPr marL="12700">
              <a:lnSpc>
                <a:spcPct val="100000"/>
              </a:lnSpc>
            </a:pPr>
            <a:r>
              <a:rPr sz="4700" b="1" spc="270" dirty="0" smtClean="0">
                <a:solidFill>
                  <a:srgbClr val="143C69"/>
                </a:solidFill>
                <a:latin typeface="Calibri"/>
                <a:cs typeface="Calibri"/>
              </a:rPr>
              <a:t>B</a:t>
            </a:r>
            <a:r>
              <a:rPr sz="4700" b="1" spc="254" dirty="0" smtClean="0">
                <a:solidFill>
                  <a:srgbClr val="143C69"/>
                </a:solidFill>
                <a:latin typeface="Calibri"/>
                <a:cs typeface="Calibri"/>
              </a:rPr>
              <a:t>A</a:t>
            </a:r>
            <a:r>
              <a:rPr sz="4700" b="1" spc="265" dirty="0" smtClean="0">
                <a:solidFill>
                  <a:srgbClr val="143C69"/>
                </a:solidFill>
                <a:latin typeface="Calibri"/>
                <a:cs typeface="Calibri"/>
              </a:rPr>
              <a:t>C</a:t>
            </a:r>
            <a:r>
              <a:rPr sz="4700" b="1" spc="275" dirty="0" smtClean="0">
                <a:solidFill>
                  <a:srgbClr val="143C69"/>
                </a:solidFill>
                <a:latin typeface="Calibri"/>
                <a:cs typeface="Calibri"/>
              </a:rPr>
              <a:t>K</a:t>
            </a:r>
            <a:r>
              <a:rPr lang="es-ES" sz="4700" b="1" spc="75" dirty="0" smtClean="0">
                <a:solidFill>
                  <a:srgbClr val="143C69"/>
                </a:solidFill>
                <a:latin typeface="Calibri"/>
                <a:cs typeface="Calibri"/>
              </a:rPr>
              <a:t>G</a:t>
            </a:r>
            <a:r>
              <a:rPr sz="4700" b="1" spc="120" dirty="0" smtClean="0">
                <a:solidFill>
                  <a:srgbClr val="143C69"/>
                </a:solidFill>
                <a:latin typeface="Calibri"/>
                <a:cs typeface="Calibri"/>
              </a:rPr>
              <a:t>R</a:t>
            </a:r>
            <a:r>
              <a:rPr sz="4700" b="1" spc="170" dirty="0" smtClean="0">
                <a:solidFill>
                  <a:srgbClr val="143C69"/>
                </a:solidFill>
                <a:latin typeface="Calibri"/>
                <a:cs typeface="Calibri"/>
              </a:rPr>
              <a:t>OUND</a:t>
            </a:r>
            <a:endParaRPr sz="4700" dirty="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73963" y="2367479"/>
            <a:ext cx="3448989" cy="472452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779299" y="505983"/>
            <a:ext cx="2602865" cy="1705610"/>
          </a:xfrm>
          <a:prstGeom prst="rect">
            <a:avLst/>
          </a:prstGeom>
        </p:spPr>
        <p:txBody>
          <a:bodyPr vert="horz" wrap="square" lIns="0" tIns="0" rIns="0" bIns="0" rtlCol="0">
            <a:spAutoFit/>
          </a:bodyPr>
          <a:lstStyle/>
          <a:p>
            <a:pPr marL="12700" marR="8255">
              <a:lnSpc>
                <a:spcPct val="143900"/>
              </a:lnSpc>
            </a:pPr>
            <a:r>
              <a:rPr sz="1100" spc="55" dirty="0">
                <a:latin typeface="Calibri"/>
                <a:cs typeface="Calibri"/>
              </a:rPr>
              <a:t>Sailing</a:t>
            </a:r>
            <a:r>
              <a:rPr sz="1100" dirty="0">
                <a:latin typeface="Calibri"/>
                <a:cs typeface="Calibri"/>
              </a:rPr>
              <a:t> </a:t>
            </a:r>
            <a:r>
              <a:rPr sz="1100" spc="45" dirty="0">
                <a:latin typeface="Calibri"/>
                <a:cs typeface="Calibri"/>
              </a:rPr>
              <a:t>over</a:t>
            </a:r>
            <a:r>
              <a:rPr sz="1100" spc="-45" dirty="0">
                <a:latin typeface="Calibri"/>
                <a:cs typeface="Calibri"/>
              </a:rPr>
              <a:t> </a:t>
            </a:r>
            <a:r>
              <a:rPr sz="1100" spc="40" dirty="0">
                <a:latin typeface="Calibri"/>
                <a:cs typeface="Calibri"/>
              </a:rPr>
              <a:t>the</a:t>
            </a:r>
            <a:r>
              <a:rPr sz="1100" dirty="0">
                <a:latin typeface="Calibri"/>
                <a:cs typeface="Calibri"/>
              </a:rPr>
              <a:t> </a:t>
            </a:r>
            <a:r>
              <a:rPr sz="1100" spc="35" dirty="0">
                <a:latin typeface="Calibri"/>
                <a:cs typeface="Calibri"/>
              </a:rPr>
              <a:t>ice</a:t>
            </a:r>
            <a:r>
              <a:rPr sz="1100" spc="-25" dirty="0">
                <a:latin typeface="Calibri"/>
                <a:cs typeface="Calibri"/>
              </a:rPr>
              <a:t> </a:t>
            </a:r>
            <a:r>
              <a:rPr sz="1100" spc="50" dirty="0">
                <a:latin typeface="Calibri"/>
                <a:cs typeface="Calibri"/>
              </a:rPr>
              <a:t>with</a:t>
            </a:r>
            <a:r>
              <a:rPr sz="1100" dirty="0">
                <a:latin typeface="Calibri"/>
                <a:cs typeface="Calibri"/>
              </a:rPr>
              <a:t> </a:t>
            </a:r>
            <a:r>
              <a:rPr sz="1100" spc="60" dirty="0">
                <a:latin typeface="Calibri"/>
                <a:cs typeface="Calibri"/>
              </a:rPr>
              <a:t>an</a:t>
            </a:r>
            <a:r>
              <a:rPr sz="1100" dirty="0">
                <a:latin typeface="Calibri"/>
                <a:cs typeface="Calibri"/>
              </a:rPr>
              <a:t> </a:t>
            </a:r>
            <a:r>
              <a:rPr sz="1100" spc="65" dirty="0">
                <a:latin typeface="Calibri"/>
                <a:cs typeface="Calibri"/>
              </a:rPr>
              <a:t>sled</a:t>
            </a:r>
            <a:r>
              <a:rPr sz="1100" spc="-20" dirty="0">
                <a:latin typeface="Calibri"/>
                <a:cs typeface="Calibri"/>
              </a:rPr>
              <a:t> </a:t>
            </a:r>
            <a:r>
              <a:rPr sz="1100" spc="40" dirty="0">
                <a:latin typeface="Calibri"/>
                <a:cs typeface="Calibri"/>
              </a:rPr>
              <a:t>the</a:t>
            </a:r>
            <a:r>
              <a:rPr sz="1100" dirty="0">
                <a:latin typeface="Calibri"/>
                <a:cs typeface="Calibri"/>
              </a:rPr>
              <a:t> </a:t>
            </a:r>
            <a:r>
              <a:rPr sz="1100" spc="80" dirty="0">
                <a:latin typeface="Calibri"/>
                <a:cs typeface="Calibri"/>
              </a:rPr>
              <a:t>same  </a:t>
            </a:r>
            <a:r>
              <a:rPr sz="1100" spc="85" dirty="0">
                <a:latin typeface="Calibri"/>
                <a:cs typeface="Calibri"/>
              </a:rPr>
              <a:t>way</a:t>
            </a:r>
            <a:r>
              <a:rPr sz="1100" spc="-30" dirty="0">
                <a:latin typeface="Calibri"/>
                <a:cs typeface="Calibri"/>
              </a:rPr>
              <a:t> </a:t>
            </a:r>
            <a:r>
              <a:rPr sz="1100" spc="65" dirty="0">
                <a:latin typeface="Calibri"/>
                <a:cs typeface="Calibri"/>
              </a:rPr>
              <a:t>is</a:t>
            </a:r>
            <a:r>
              <a:rPr sz="1100" spc="-5" dirty="0">
                <a:latin typeface="Calibri"/>
                <a:cs typeface="Calibri"/>
              </a:rPr>
              <a:t> </a:t>
            </a:r>
            <a:r>
              <a:rPr sz="1100" spc="45" dirty="0">
                <a:latin typeface="Calibri"/>
                <a:cs typeface="Calibri"/>
              </a:rPr>
              <a:t>done</a:t>
            </a:r>
            <a:r>
              <a:rPr sz="1100" spc="-5" dirty="0">
                <a:latin typeface="Calibri"/>
                <a:cs typeface="Calibri"/>
              </a:rPr>
              <a:t> </a:t>
            </a:r>
            <a:r>
              <a:rPr sz="1100" spc="30" dirty="0">
                <a:latin typeface="Calibri"/>
                <a:cs typeface="Calibri"/>
              </a:rPr>
              <a:t>in</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75" dirty="0">
                <a:latin typeface="Calibri"/>
                <a:cs typeface="Calibri"/>
              </a:rPr>
              <a:t>sea</a:t>
            </a:r>
            <a:r>
              <a:rPr sz="1100" spc="-5" dirty="0">
                <a:latin typeface="Calibri"/>
                <a:cs typeface="Calibri"/>
              </a:rPr>
              <a:t> </a:t>
            </a:r>
            <a:r>
              <a:rPr sz="1100" spc="30" dirty="0">
                <a:latin typeface="Calibri"/>
                <a:cs typeface="Calibri"/>
              </a:rPr>
              <a:t>in</a:t>
            </a:r>
            <a:r>
              <a:rPr sz="1100" spc="-5" dirty="0">
                <a:latin typeface="Calibri"/>
                <a:cs typeface="Calibri"/>
              </a:rPr>
              <a:t> </a:t>
            </a:r>
            <a:r>
              <a:rPr sz="1100" spc="70" dirty="0">
                <a:latin typeface="Calibri"/>
                <a:cs typeface="Calibri"/>
              </a:rPr>
              <a:t>a</a:t>
            </a:r>
            <a:r>
              <a:rPr sz="1100" spc="-5" dirty="0">
                <a:latin typeface="Calibri"/>
                <a:cs typeface="Calibri"/>
              </a:rPr>
              <a:t> </a:t>
            </a:r>
            <a:r>
              <a:rPr sz="1100" spc="60" dirty="0">
                <a:latin typeface="Calibri"/>
                <a:cs typeface="Calibri"/>
              </a:rPr>
              <a:t>sailing</a:t>
            </a:r>
            <a:r>
              <a:rPr sz="1100" spc="-5" dirty="0">
                <a:latin typeface="Calibri"/>
                <a:cs typeface="Calibri"/>
              </a:rPr>
              <a:t> </a:t>
            </a:r>
            <a:r>
              <a:rPr sz="1100" spc="45" dirty="0">
                <a:latin typeface="Calibri"/>
                <a:cs typeface="Calibri"/>
              </a:rPr>
              <a:t>boat</a:t>
            </a:r>
            <a:r>
              <a:rPr sz="1100" spc="-5" dirty="0">
                <a:latin typeface="Calibri"/>
                <a:cs typeface="Calibri"/>
              </a:rPr>
              <a:t> </a:t>
            </a:r>
            <a:r>
              <a:rPr sz="1100" spc="65" dirty="0">
                <a:latin typeface="Calibri"/>
                <a:cs typeface="Calibri"/>
              </a:rPr>
              <a:t>is  </a:t>
            </a:r>
            <a:r>
              <a:rPr sz="1100" spc="60" dirty="0">
                <a:latin typeface="Calibri"/>
                <a:cs typeface="Calibri"/>
              </a:rPr>
              <a:t>an</a:t>
            </a:r>
            <a:r>
              <a:rPr sz="1100" spc="-10" dirty="0">
                <a:latin typeface="Calibri"/>
                <a:cs typeface="Calibri"/>
              </a:rPr>
              <a:t> </a:t>
            </a:r>
            <a:r>
              <a:rPr sz="1100" spc="50" dirty="0">
                <a:latin typeface="Calibri"/>
                <a:cs typeface="Calibri"/>
              </a:rPr>
              <a:t>old</a:t>
            </a:r>
            <a:r>
              <a:rPr sz="1100" spc="-10" dirty="0">
                <a:latin typeface="Calibri"/>
                <a:cs typeface="Calibri"/>
              </a:rPr>
              <a:t> </a:t>
            </a:r>
            <a:r>
              <a:rPr sz="1100" spc="55" dirty="0">
                <a:latin typeface="Calibri"/>
                <a:cs typeface="Calibri"/>
              </a:rPr>
              <a:t>dream</a:t>
            </a:r>
            <a:r>
              <a:rPr sz="1100" spc="-10" dirty="0">
                <a:latin typeface="Calibri"/>
                <a:cs typeface="Calibri"/>
              </a:rPr>
              <a:t> </a:t>
            </a:r>
            <a:r>
              <a:rPr sz="1100" spc="50" dirty="0">
                <a:latin typeface="Calibri"/>
                <a:cs typeface="Calibri"/>
              </a:rPr>
              <a:t>of</a:t>
            </a:r>
            <a:r>
              <a:rPr sz="1100" spc="-35" dirty="0">
                <a:latin typeface="Calibri"/>
                <a:cs typeface="Calibri"/>
              </a:rPr>
              <a:t> </a:t>
            </a:r>
            <a:r>
              <a:rPr sz="1100" spc="55" dirty="0">
                <a:latin typeface="Calibri"/>
                <a:cs typeface="Calibri"/>
              </a:rPr>
              <a:t>polar</a:t>
            </a:r>
            <a:r>
              <a:rPr sz="1100" spc="-35" dirty="0">
                <a:latin typeface="Calibri"/>
                <a:cs typeface="Calibri"/>
              </a:rPr>
              <a:t> </a:t>
            </a:r>
            <a:r>
              <a:rPr sz="1100" spc="40" dirty="0">
                <a:latin typeface="Calibri"/>
                <a:cs typeface="Calibri"/>
              </a:rPr>
              <a:t>exploration.</a:t>
            </a:r>
            <a:endParaRPr sz="1100">
              <a:latin typeface="Calibri"/>
              <a:cs typeface="Calibri"/>
            </a:endParaRPr>
          </a:p>
          <a:p>
            <a:pPr marL="12700" marR="5080" indent="31115">
              <a:lnSpc>
                <a:spcPct val="143900"/>
              </a:lnSpc>
            </a:pPr>
            <a:r>
              <a:rPr sz="1100" spc="50" dirty="0">
                <a:latin typeface="Calibri"/>
                <a:cs typeface="Calibri"/>
              </a:rPr>
              <a:t>Nansen, Amundsen, </a:t>
            </a:r>
            <a:r>
              <a:rPr sz="1100" spc="40" dirty="0">
                <a:latin typeface="Calibri"/>
                <a:cs typeface="Calibri"/>
              </a:rPr>
              <a:t>Scott, </a:t>
            </a:r>
            <a:r>
              <a:rPr sz="1100" spc="60" dirty="0">
                <a:latin typeface="Calibri"/>
                <a:cs typeface="Calibri"/>
              </a:rPr>
              <a:t>Peary </a:t>
            </a:r>
            <a:r>
              <a:rPr sz="1100" spc="65" dirty="0">
                <a:latin typeface="Calibri"/>
                <a:cs typeface="Calibri"/>
              </a:rPr>
              <a:t>all </a:t>
            </a:r>
            <a:r>
              <a:rPr sz="1100" spc="50" dirty="0">
                <a:latin typeface="Calibri"/>
                <a:cs typeface="Calibri"/>
              </a:rPr>
              <a:t>of  </a:t>
            </a:r>
            <a:r>
              <a:rPr sz="1100" spc="55" dirty="0">
                <a:latin typeface="Calibri"/>
                <a:cs typeface="Calibri"/>
              </a:rPr>
              <a:t>them</a:t>
            </a:r>
            <a:r>
              <a:rPr sz="1100" spc="-5" dirty="0">
                <a:latin typeface="Calibri"/>
                <a:cs typeface="Calibri"/>
              </a:rPr>
              <a:t> </a:t>
            </a:r>
            <a:r>
              <a:rPr sz="1100" spc="60" dirty="0">
                <a:latin typeface="Calibri"/>
                <a:cs typeface="Calibri"/>
              </a:rPr>
              <a:t>used</a:t>
            </a:r>
            <a:r>
              <a:rPr sz="1100" spc="-5" dirty="0">
                <a:latin typeface="Calibri"/>
                <a:cs typeface="Calibri"/>
              </a:rPr>
              <a:t> </a:t>
            </a:r>
            <a:r>
              <a:rPr sz="1100" spc="75" dirty="0">
                <a:latin typeface="Calibri"/>
                <a:cs typeface="Calibri"/>
              </a:rPr>
              <a:t>sails</a:t>
            </a:r>
            <a:r>
              <a:rPr sz="1100" spc="-5" dirty="0">
                <a:latin typeface="Calibri"/>
                <a:cs typeface="Calibri"/>
              </a:rPr>
              <a:t> </a:t>
            </a:r>
            <a:r>
              <a:rPr sz="1100" spc="55" dirty="0">
                <a:latin typeface="Calibri"/>
                <a:cs typeface="Calibri"/>
              </a:rPr>
              <a:t>placed</a:t>
            </a:r>
            <a:r>
              <a:rPr sz="1100" spc="-5" dirty="0">
                <a:latin typeface="Calibri"/>
                <a:cs typeface="Calibri"/>
              </a:rPr>
              <a:t> </a:t>
            </a:r>
            <a:r>
              <a:rPr sz="1100" spc="45" dirty="0">
                <a:latin typeface="Calibri"/>
                <a:cs typeface="Calibri"/>
              </a:rPr>
              <a:t>over</a:t>
            </a:r>
            <a:r>
              <a:rPr sz="1100" spc="-50" dirty="0">
                <a:latin typeface="Calibri"/>
                <a:cs typeface="Calibri"/>
              </a:rPr>
              <a:t> </a:t>
            </a:r>
            <a:r>
              <a:rPr sz="1100" spc="35" dirty="0">
                <a:latin typeface="Calibri"/>
                <a:cs typeface="Calibri"/>
              </a:rPr>
              <a:t>their</a:t>
            </a:r>
            <a:r>
              <a:rPr sz="1100" spc="-30" dirty="0">
                <a:latin typeface="Calibri"/>
                <a:cs typeface="Calibri"/>
              </a:rPr>
              <a:t> </a:t>
            </a:r>
            <a:r>
              <a:rPr sz="1100" spc="80" dirty="0">
                <a:latin typeface="Calibri"/>
                <a:cs typeface="Calibri"/>
              </a:rPr>
              <a:t>sleds</a:t>
            </a:r>
            <a:r>
              <a:rPr sz="1100" spc="-5" dirty="0">
                <a:latin typeface="Calibri"/>
                <a:cs typeface="Calibri"/>
              </a:rPr>
              <a:t> </a:t>
            </a:r>
            <a:r>
              <a:rPr sz="1100" spc="30" dirty="0">
                <a:latin typeface="Calibri"/>
                <a:cs typeface="Calibri"/>
              </a:rPr>
              <a:t>in  </a:t>
            </a:r>
            <a:r>
              <a:rPr sz="1100" spc="40" dirty="0">
                <a:latin typeface="Calibri"/>
                <a:cs typeface="Calibri"/>
              </a:rPr>
              <a:t>order </a:t>
            </a:r>
            <a:r>
              <a:rPr sz="1100" spc="35" dirty="0">
                <a:latin typeface="Calibri"/>
                <a:cs typeface="Calibri"/>
              </a:rPr>
              <a:t>to </a:t>
            </a:r>
            <a:r>
              <a:rPr sz="1100" spc="50" dirty="0">
                <a:latin typeface="Calibri"/>
                <a:cs typeface="Calibri"/>
              </a:rPr>
              <a:t>lighten </a:t>
            </a:r>
            <a:r>
              <a:rPr sz="1100" spc="40" dirty="0">
                <a:latin typeface="Calibri"/>
                <a:cs typeface="Calibri"/>
              </a:rPr>
              <a:t>the </a:t>
            </a:r>
            <a:r>
              <a:rPr sz="1100" spc="55" dirty="0">
                <a:latin typeface="Calibri"/>
                <a:cs typeface="Calibri"/>
              </a:rPr>
              <a:t>weight while </a:t>
            </a:r>
            <a:r>
              <a:rPr sz="1100" spc="50" dirty="0">
                <a:latin typeface="Calibri"/>
                <a:cs typeface="Calibri"/>
              </a:rPr>
              <a:t>they </a:t>
            </a:r>
            <a:r>
              <a:rPr sz="1100" spc="45" dirty="0">
                <a:latin typeface="Calibri"/>
                <a:cs typeface="Calibri"/>
              </a:rPr>
              <a:t>or  </a:t>
            </a:r>
            <a:r>
              <a:rPr sz="1100" spc="35" dirty="0">
                <a:latin typeface="Calibri"/>
                <a:cs typeface="Calibri"/>
              </a:rPr>
              <a:t>their </a:t>
            </a:r>
            <a:r>
              <a:rPr sz="1100" spc="75" dirty="0">
                <a:latin typeface="Calibri"/>
                <a:cs typeface="Calibri"/>
              </a:rPr>
              <a:t>dogs</a:t>
            </a:r>
            <a:r>
              <a:rPr sz="1100" spc="-105" dirty="0">
                <a:latin typeface="Calibri"/>
                <a:cs typeface="Calibri"/>
              </a:rPr>
              <a:t> </a:t>
            </a:r>
            <a:r>
              <a:rPr sz="1100" spc="35" dirty="0">
                <a:latin typeface="Calibri"/>
                <a:cs typeface="Calibri"/>
              </a:rPr>
              <a:t>pulled.</a:t>
            </a:r>
            <a:endParaRPr sz="1100">
              <a:latin typeface="Calibri"/>
              <a:cs typeface="Calibri"/>
            </a:endParaRPr>
          </a:p>
        </p:txBody>
      </p:sp>
      <p:sp>
        <p:nvSpPr>
          <p:cNvPr id="4" name="object 4"/>
          <p:cNvSpPr txBox="1"/>
          <p:nvPr/>
        </p:nvSpPr>
        <p:spPr>
          <a:xfrm>
            <a:off x="3695255" y="505704"/>
            <a:ext cx="2619375" cy="1946275"/>
          </a:xfrm>
          <a:prstGeom prst="rect">
            <a:avLst/>
          </a:prstGeom>
        </p:spPr>
        <p:txBody>
          <a:bodyPr vert="horz" wrap="square" lIns="0" tIns="0" rIns="0" bIns="0" rtlCol="0">
            <a:spAutoFit/>
          </a:bodyPr>
          <a:lstStyle/>
          <a:p>
            <a:pPr marL="12700" marR="5080">
              <a:lnSpc>
                <a:spcPct val="143900"/>
              </a:lnSpc>
            </a:pPr>
            <a:r>
              <a:rPr sz="1100" spc="55" dirty="0">
                <a:latin typeface="Calibri"/>
                <a:cs typeface="Calibri"/>
              </a:rPr>
              <a:t>Along </a:t>
            </a:r>
            <a:r>
              <a:rPr sz="1100" spc="40" dirty="0">
                <a:latin typeface="Calibri"/>
                <a:cs typeface="Calibri"/>
              </a:rPr>
              <a:t>the </a:t>
            </a:r>
            <a:r>
              <a:rPr sz="1100" spc="60" dirty="0">
                <a:latin typeface="Calibri"/>
                <a:cs typeface="Calibri"/>
              </a:rPr>
              <a:t>20th </a:t>
            </a:r>
            <a:r>
              <a:rPr sz="1100" spc="45" dirty="0">
                <a:latin typeface="Calibri"/>
                <a:cs typeface="Calibri"/>
              </a:rPr>
              <a:t>Century </a:t>
            </a:r>
            <a:r>
              <a:rPr sz="1100" spc="60" dirty="0">
                <a:latin typeface="Calibri"/>
                <a:cs typeface="Calibri"/>
              </a:rPr>
              <a:t>several </a:t>
            </a:r>
            <a:r>
              <a:rPr sz="1100" spc="45" dirty="0">
                <a:latin typeface="Calibri"/>
                <a:cs typeface="Calibri"/>
              </a:rPr>
              <a:t>people  </a:t>
            </a:r>
            <a:r>
              <a:rPr sz="1100" spc="35" dirty="0">
                <a:latin typeface="Calibri"/>
                <a:cs typeface="Calibri"/>
              </a:rPr>
              <a:t>tried to </a:t>
            </a:r>
            <a:r>
              <a:rPr sz="1100" spc="70" dirty="0">
                <a:latin typeface="Calibri"/>
                <a:cs typeface="Calibri"/>
              </a:rPr>
              <a:t>use </a:t>
            </a:r>
            <a:r>
              <a:rPr sz="1100" spc="40" dirty="0">
                <a:latin typeface="Calibri"/>
                <a:cs typeface="Calibri"/>
              </a:rPr>
              <a:t>the </a:t>
            </a:r>
            <a:r>
              <a:rPr sz="1100" spc="55" dirty="0">
                <a:latin typeface="Calibri"/>
                <a:cs typeface="Calibri"/>
              </a:rPr>
              <a:t>wind </a:t>
            </a:r>
            <a:r>
              <a:rPr sz="1100" spc="30" dirty="0">
                <a:latin typeface="Calibri"/>
                <a:cs typeface="Calibri"/>
              </a:rPr>
              <a:t>in </a:t>
            </a:r>
            <a:r>
              <a:rPr sz="1100" spc="40" dirty="0">
                <a:latin typeface="Calibri"/>
                <a:cs typeface="Calibri"/>
              </a:rPr>
              <a:t>the </a:t>
            </a:r>
            <a:r>
              <a:rPr sz="1100" spc="35" dirty="0">
                <a:latin typeface="Calibri"/>
                <a:cs typeface="Calibri"/>
              </a:rPr>
              <a:t>ice </a:t>
            </a:r>
            <a:r>
              <a:rPr sz="1100" spc="75" dirty="0">
                <a:latin typeface="Calibri"/>
                <a:cs typeface="Calibri"/>
              </a:rPr>
              <a:t>caps </a:t>
            </a:r>
            <a:r>
              <a:rPr sz="1100" spc="50" dirty="0">
                <a:latin typeface="Calibri"/>
                <a:cs typeface="Calibri"/>
              </a:rPr>
              <a:t>of  </a:t>
            </a:r>
            <a:r>
              <a:rPr sz="1100" spc="40" dirty="0">
                <a:latin typeface="Calibri"/>
                <a:cs typeface="Calibri"/>
              </a:rPr>
              <a:t>Greenland </a:t>
            </a:r>
            <a:r>
              <a:rPr sz="1100" spc="55" dirty="0">
                <a:latin typeface="Calibri"/>
                <a:cs typeface="Calibri"/>
              </a:rPr>
              <a:t>and </a:t>
            </a:r>
            <a:r>
              <a:rPr sz="1100" spc="45" dirty="0">
                <a:latin typeface="Calibri"/>
                <a:cs typeface="Calibri"/>
              </a:rPr>
              <a:t>Antarctica </a:t>
            </a:r>
            <a:r>
              <a:rPr sz="1100" spc="50" dirty="0">
                <a:latin typeface="Calibri"/>
                <a:cs typeface="Calibri"/>
              </a:rPr>
              <a:t>of </a:t>
            </a:r>
            <a:r>
              <a:rPr sz="1100" spc="35" dirty="0">
                <a:latin typeface="Calibri"/>
                <a:cs typeface="Calibri"/>
              </a:rPr>
              <a:t>different  </a:t>
            </a:r>
            <a:r>
              <a:rPr sz="1100" spc="65" dirty="0">
                <a:latin typeface="Calibri"/>
                <a:cs typeface="Calibri"/>
              </a:rPr>
              <a:t>ways.</a:t>
            </a:r>
            <a:r>
              <a:rPr sz="1100" dirty="0">
                <a:latin typeface="Calibri"/>
                <a:cs typeface="Calibri"/>
              </a:rPr>
              <a:t> </a:t>
            </a:r>
            <a:r>
              <a:rPr sz="1100" spc="55" dirty="0">
                <a:latin typeface="Calibri"/>
                <a:cs typeface="Calibri"/>
              </a:rPr>
              <a:t>Mostly</a:t>
            </a:r>
            <a:r>
              <a:rPr sz="1100" spc="-25" dirty="0">
                <a:latin typeface="Calibri"/>
                <a:cs typeface="Calibri"/>
              </a:rPr>
              <a:t> </a:t>
            </a:r>
            <a:r>
              <a:rPr sz="1100" spc="55" dirty="0">
                <a:latin typeface="Calibri"/>
                <a:cs typeface="Calibri"/>
              </a:rPr>
              <a:t>skiing</a:t>
            </a:r>
            <a:r>
              <a:rPr sz="1100" spc="-25" dirty="0">
                <a:latin typeface="Calibri"/>
                <a:cs typeface="Calibri"/>
              </a:rPr>
              <a:t> </a:t>
            </a:r>
            <a:r>
              <a:rPr sz="1100" spc="50" dirty="0">
                <a:latin typeface="Calibri"/>
                <a:cs typeface="Calibri"/>
              </a:rPr>
              <a:t>with</a:t>
            </a:r>
            <a:r>
              <a:rPr sz="1100" spc="-20" dirty="0">
                <a:latin typeface="Calibri"/>
                <a:cs typeface="Calibri"/>
              </a:rPr>
              <a:t> </a:t>
            </a:r>
            <a:r>
              <a:rPr sz="1100" spc="40" dirty="0">
                <a:latin typeface="Calibri"/>
                <a:cs typeface="Calibri"/>
              </a:rPr>
              <a:t>the</a:t>
            </a:r>
            <a:r>
              <a:rPr sz="1100" dirty="0">
                <a:latin typeface="Calibri"/>
                <a:cs typeface="Calibri"/>
              </a:rPr>
              <a:t> </a:t>
            </a:r>
            <a:r>
              <a:rPr sz="1100" spc="50" dirty="0">
                <a:latin typeface="Calibri"/>
                <a:cs typeface="Calibri"/>
              </a:rPr>
              <a:t>help</a:t>
            </a:r>
            <a:r>
              <a:rPr sz="1100" dirty="0">
                <a:latin typeface="Calibri"/>
                <a:cs typeface="Calibri"/>
              </a:rPr>
              <a:t> </a:t>
            </a:r>
            <a:r>
              <a:rPr sz="1100" spc="50" dirty="0">
                <a:latin typeface="Calibri"/>
                <a:cs typeface="Calibri"/>
              </a:rPr>
              <a:t>of</a:t>
            </a:r>
            <a:r>
              <a:rPr sz="1100" spc="-25" dirty="0">
                <a:latin typeface="Calibri"/>
                <a:cs typeface="Calibri"/>
              </a:rPr>
              <a:t> </a:t>
            </a:r>
            <a:r>
              <a:rPr sz="1100" spc="35" dirty="0">
                <a:latin typeface="Calibri"/>
                <a:cs typeface="Calibri"/>
              </a:rPr>
              <a:t>kites.  </a:t>
            </a:r>
            <a:r>
              <a:rPr sz="1100" spc="50" dirty="0">
                <a:latin typeface="Calibri"/>
                <a:cs typeface="Calibri"/>
              </a:rPr>
              <a:t>But</a:t>
            </a:r>
            <a:r>
              <a:rPr sz="1100" spc="-5" dirty="0">
                <a:latin typeface="Calibri"/>
                <a:cs typeface="Calibri"/>
              </a:rPr>
              <a:t> </a:t>
            </a:r>
            <a:r>
              <a:rPr sz="1100" spc="30" dirty="0">
                <a:latin typeface="Calibri"/>
                <a:cs typeface="Calibri"/>
              </a:rPr>
              <a:t>in</a:t>
            </a:r>
            <a:r>
              <a:rPr sz="1100" spc="-5" dirty="0">
                <a:latin typeface="Calibri"/>
                <a:cs typeface="Calibri"/>
              </a:rPr>
              <a:t> </a:t>
            </a:r>
            <a:r>
              <a:rPr sz="1100" spc="20" dirty="0">
                <a:latin typeface="Calibri"/>
                <a:cs typeface="Calibri"/>
              </a:rPr>
              <a:t>1999</a:t>
            </a:r>
            <a:r>
              <a:rPr sz="1100" spc="-30" dirty="0">
                <a:latin typeface="Calibri"/>
                <a:cs typeface="Calibri"/>
              </a:rPr>
              <a:t> </a:t>
            </a:r>
            <a:r>
              <a:rPr sz="1100" spc="65" dirty="0">
                <a:latin typeface="Calibri"/>
                <a:cs typeface="Calibri"/>
              </a:rPr>
              <a:t>when</a:t>
            </a:r>
            <a:r>
              <a:rPr sz="1100" spc="-5" dirty="0">
                <a:latin typeface="Calibri"/>
                <a:cs typeface="Calibri"/>
              </a:rPr>
              <a:t> </a:t>
            </a:r>
            <a:r>
              <a:rPr sz="1100" spc="65" dirty="0">
                <a:latin typeface="Calibri"/>
                <a:cs typeface="Calibri"/>
              </a:rPr>
              <a:t>Ramon</a:t>
            </a:r>
            <a:r>
              <a:rPr sz="1100" spc="-5" dirty="0">
                <a:latin typeface="Calibri"/>
                <a:cs typeface="Calibri"/>
              </a:rPr>
              <a:t> </a:t>
            </a:r>
            <a:r>
              <a:rPr sz="1100" spc="50" dirty="0">
                <a:latin typeface="Calibri"/>
                <a:cs typeface="Calibri"/>
              </a:rPr>
              <a:t>studied</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40" dirty="0">
                <a:latin typeface="Calibri"/>
                <a:cs typeface="Calibri"/>
              </a:rPr>
              <a:t>idea  </a:t>
            </a:r>
            <a:r>
              <a:rPr sz="1100" spc="45" dirty="0">
                <a:latin typeface="Calibri"/>
                <a:cs typeface="Calibri"/>
              </a:rPr>
              <a:t>for</a:t>
            </a:r>
            <a:r>
              <a:rPr sz="1100" spc="-50" dirty="0">
                <a:latin typeface="Calibri"/>
                <a:cs typeface="Calibri"/>
              </a:rPr>
              <a:t> </a:t>
            </a:r>
            <a:r>
              <a:rPr sz="1100" spc="40" dirty="0">
                <a:latin typeface="Calibri"/>
                <a:cs typeface="Calibri"/>
              </a:rPr>
              <a:t>the</a:t>
            </a:r>
            <a:r>
              <a:rPr sz="1100" spc="-25" dirty="0">
                <a:latin typeface="Calibri"/>
                <a:cs typeface="Calibri"/>
              </a:rPr>
              <a:t> </a:t>
            </a:r>
            <a:r>
              <a:rPr sz="1100" spc="50" dirty="0">
                <a:latin typeface="Calibri"/>
                <a:cs typeface="Calibri"/>
              </a:rPr>
              <a:t>first</a:t>
            </a:r>
            <a:r>
              <a:rPr sz="1100" spc="-25" dirty="0">
                <a:latin typeface="Calibri"/>
                <a:cs typeface="Calibri"/>
              </a:rPr>
              <a:t> </a:t>
            </a:r>
            <a:r>
              <a:rPr sz="1100" spc="25" dirty="0">
                <a:latin typeface="Calibri"/>
                <a:cs typeface="Calibri"/>
              </a:rPr>
              <a:t>time.</a:t>
            </a:r>
            <a:r>
              <a:rPr sz="1100" spc="-5" dirty="0">
                <a:latin typeface="Calibri"/>
                <a:cs typeface="Calibri"/>
              </a:rPr>
              <a:t> </a:t>
            </a:r>
            <a:r>
              <a:rPr sz="1100" spc="50" dirty="0">
                <a:latin typeface="Calibri"/>
                <a:cs typeface="Calibri"/>
              </a:rPr>
              <a:t>No</a:t>
            </a:r>
            <a:r>
              <a:rPr sz="1100" spc="-5" dirty="0">
                <a:latin typeface="Calibri"/>
                <a:cs typeface="Calibri"/>
              </a:rPr>
              <a:t> </a:t>
            </a:r>
            <a:r>
              <a:rPr sz="1100" spc="45" dirty="0">
                <a:latin typeface="Calibri"/>
                <a:cs typeface="Calibri"/>
              </a:rPr>
              <a:t>one</a:t>
            </a:r>
            <a:r>
              <a:rPr sz="1100" spc="-5" dirty="0">
                <a:latin typeface="Calibri"/>
                <a:cs typeface="Calibri"/>
              </a:rPr>
              <a:t> </a:t>
            </a:r>
            <a:r>
              <a:rPr sz="1100" spc="55" dirty="0">
                <a:latin typeface="Calibri"/>
                <a:cs typeface="Calibri"/>
              </a:rPr>
              <a:t>had</a:t>
            </a:r>
            <a:r>
              <a:rPr sz="1100" spc="-5" dirty="0">
                <a:latin typeface="Calibri"/>
                <a:cs typeface="Calibri"/>
              </a:rPr>
              <a:t> </a:t>
            </a:r>
            <a:r>
              <a:rPr sz="1100" spc="65" dirty="0">
                <a:latin typeface="Calibri"/>
                <a:cs typeface="Calibri"/>
              </a:rPr>
              <a:t>managed</a:t>
            </a:r>
            <a:endParaRPr sz="1100" dirty="0">
              <a:latin typeface="Calibri"/>
              <a:cs typeface="Calibri"/>
            </a:endParaRPr>
          </a:p>
          <a:p>
            <a:pPr marL="12700" marR="129539">
              <a:lnSpc>
                <a:spcPct val="143900"/>
              </a:lnSpc>
            </a:pPr>
            <a:r>
              <a:rPr sz="1100" spc="35" dirty="0">
                <a:latin typeface="Calibri"/>
                <a:cs typeface="Calibri"/>
              </a:rPr>
              <a:t>to</a:t>
            </a:r>
            <a:r>
              <a:rPr sz="1100" dirty="0">
                <a:latin typeface="Calibri"/>
                <a:cs typeface="Calibri"/>
              </a:rPr>
              <a:t> </a:t>
            </a:r>
            <a:r>
              <a:rPr sz="1100" spc="65" dirty="0">
                <a:latin typeface="Calibri"/>
                <a:cs typeface="Calibri"/>
              </a:rPr>
              <a:t>sail</a:t>
            </a:r>
            <a:r>
              <a:rPr sz="1100" spc="-55" dirty="0">
                <a:latin typeface="Calibri"/>
                <a:cs typeface="Calibri"/>
              </a:rPr>
              <a:t> </a:t>
            </a:r>
            <a:r>
              <a:rPr sz="1100" spc="50" dirty="0">
                <a:latin typeface="Calibri"/>
                <a:cs typeface="Calibri"/>
              </a:rPr>
              <a:t>with</a:t>
            </a:r>
            <a:r>
              <a:rPr sz="1100" dirty="0">
                <a:latin typeface="Calibri"/>
                <a:cs typeface="Calibri"/>
              </a:rPr>
              <a:t> </a:t>
            </a:r>
            <a:r>
              <a:rPr sz="1100" spc="60" dirty="0">
                <a:latin typeface="Calibri"/>
                <a:cs typeface="Calibri"/>
              </a:rPr>
              <a:t>an</a:t>
            </a:r>
            <a:r>
              <a:rPr sz="1100" dirty="0">
                <a:latin typeface="Calibri"/>
                <a:cs typeface="Calibri"/>
              </a:rPr>
              <a:t> </a:t>
            </a:r>
            <a:r>
              <a:rPr sz="1100" spc="65" dirty="0">
                <a:latin typeface="Calibri"/>
                <a:cs typeface="Calibri"/>
              </a:rPr>
              <a:t>sled</a:t>
            </a:r>
            <a:r>
              <a:rPr sz="1100" spc="240" dirty="0">
                <a:latin typeface="Calibri"/>
                <a:cs typeface="Calibri"/>
              </a:rPr>
              <a:t> </a:t>
            </a:r>
            <a:r>
              <a:rPr sz="1100" spc="45" dirty="0">
                <a:latin typeface="Calibri"/>
                <a:cs typeface="Calibri"/>
              </a:rPr>
              <a:t>over</a:t>
            </a:r>
            <a:r>
              <a:rPr sz="1100" spc="-45" dirty="0">
                <a:latin typeface="Calibri"/>
                <a:cs typeface="Calibri"/>
              </a:rPr>
              <a:t> </a:t>
            </a:r>
            <a:r>
              <a:rPr sz="1100" spc="40" dirty="0">
                <a:latin typeface="Calibri"/>
                <a:cs typeface="Calibri"/>
              </a:rPr>
              <a:t>the</a:t>
            </a:r>
            <a:r>
              <a:rPr sz="1100" dirty="0">
                <a:latin typeface="Calibri"/>
                <a:cs typeface="Calibri"/>
              </a:rPr>
              <a:t> </a:t>
            </a:r>
            <a:r>
              <a:rPr sz="1100" spc="45" dirty="0">
                <a:latin typeface="Calibri"/>
                <a:cs typeface="Calibri"/>
              </a:rPr>
              <a:t>big</a:t>
            </a:r>
            <a:r>
              <a:rPr sz="1100" dirty="0">
                <a:latin typeface="Calibri"/>
                <a:cs typeface="Calibri"/>
              </a:rPr>
              <a:t> </a:t>
            </a:r>
            <a:r>
              <a:rPr sz="1100" spc="60" dirty="0">
                <a:latin typeface="Calibri"/>
                <a:cs typeface="Calibri"/>
              </a:rPr>
              <a:t>icecaps  </a:t>
            </a:r>
            <a:r>
              <a:rPr sz="1100" spc="50" dirty="0">
                <a:latin typeface="Calibri"/>
                <a:cs typeface="Calibri"/>
              </a:rPr>
              <a:t>moved</a:t>
            </a:r>
            <a:r>
              <a:rPr sz="1100" spc="-5" dirty="0">
                <a:latin typeface="Calibri"/>
                <a:cs typeface="Calibri"/>
              </a:rPr>
              <a:t> </a:t>
            </a:r>
            <a:r>
              <a:rPr sz="1100" spc="55" dirty="0">
                <a:latin typeface="Calibri"/>
                <a:cs typeface="Calibri"/>
              </a:rPr>
              <a:t>by</a:t>
            </a:r>
            <a:r>
              <a:rPr sz="1100" spc="-50" dirty="0">
                <a:latin typeface="Calibri"/>
                <a:cs typeface="Calibri"/>
              </a:rPr>
              <a:t> </a:t>
            </a:r>
            <a:r>
              <a:rPr sz="1100" spc="40" dirty="0">
                <a:latin typeface="Calibri"/>
                <a:cs typeface="Calibri"/>
              </a:rPr>
              <a:t>the</a:t>
            </a:r>
            <a:r>
              <a:rPr sz="1100" spc="-30" dirty="0">
                <a:latin typeface="Calibri"/>
                <a:cs typeface="Calibri"/>
              </a:rPr>
              <a:t> </a:t>
            </a:r>
            <a:r>
              <a:rPr sz="1100" spc="55" dirty="0">
                <a:latin typeface="Calibri"/>
                <a:cs typeface="Calibri"/>
              </a:rPr>
              <a:t>wind</a:t>
            </a:r>
            <a:r>
              <a:rPr sz="1100" spc="-5" dirty="0">
                <a:latin typeface="Calibri"/>
                <a:cs typeface="Calibri"/>
              </a:rPr>
              <a:t> </a:t>
            </a:r>
            <a:r>
              <a:rPr sz="1100" spc="95" dirty="0">
                <a:latin typeface="Calibri"/>
                <a:cs typeface="Calibri"/>
              </a:rPr>
              <a:t>as</a:t>
            </a:r>
            <a:r>
              <a:rPr sz="1100" spc="-5" dirty="0">
                <a:latin typeface="Calibri"/>
                <a:cs typeface="Calibri"/>
              </a:rPr>
              <a:t> </a:t>
            </a:r>
            <a:r>
              <a:rPr sz="1100" spc="30" dirty="0">
                <a:latin typeface="Calibri"/>
                <a:cs typeface="Calibri"/>
              </a:rPr>
              <a:t>in</a:t>
            </a:r>
            <a:r>
              <a:rPr sz="1100" spc="-5" dirty="0">
                <a:latin typeface="Calibri"/>
                <a:cs typeface="Calibri"/>
              </a:rPr>
              <a:t> </a:t>
            </a:r>
            <a:r>
              <a:rPr sz="1100" spc="70" dirty="0">
                <a:latin typeface="Calibri"/>
                <a:cs typeface="Calibri"/>
              </a:rPr>
              <a:t>a</a:t>
            </a:r>
            <a:r>
              <a:rPr sz="1100" spc="-5" dirty="0">
                <a:latin typeface="Calibri"/>
                <a:cs typeface="Calibri"/>
              </a:rPr>
              <a:t> </a:t>
            </a:r>
            <a:r>
              <a:rPr sz="1100" spc="60" dirty="0">
                <a:latin typeface="Calibri"/>
                <a:cs typeface="Calibri"/>
              </a:rPr>
              <a:t>sailing</a:t>
            </a:r>
            <a:r>
              <a:rPr sz="1100" spc="-5" dirty="0">
                <a:latin typeface="Calibri"/>
                <a:cs typeface="Calibri"/>
              </a:rPr>
              <a:t> </a:t>
            </a:r>
            <a:r>
              <a:rPr lang="es-ES" sz="1100" spc="-5" dirty="0" smtClean="0">
                <a:latin typeface="Calibri"/>
                <a:cs typeface="Calibri"/>
              </a:rPr>
              <a:t> </a:t>
            </a:r>
            <a:r>
              <a:rPr sz="1100" spc="45" dirty="0" smtClean="0">
                <a:latin typeface="Calibri"/>
                <a:cs typeface="Calibri"/>
              </a:rPr>
              <a:t>sled</a:t>
            </a:r>
            <a:r>
              <a:rPr sz="1100" spc="45" dirty="0">
                <a:latin typeface="Calibri"/>
                <a:cs typeface="Calibri"/>
              </a:rPr>
              <a:t>.</a:t>
            </a:r>
            <a:endParaRPr sz="1100" dirty="0">
              <a:latin typeface="Calibri"/>
              <a:cs typeface="Calibri"/>
            </a:endParaRPr>
          </a:p>
        </p:txBody>
      </p:sp>
      <p:sp>
        <p:nvSpPr>
          <p:cNvPr id="5" name="object 5"/>
          <p:cNvSpPr/>
          <p:nvPr/>
        </p:nvSpPr>
        <p:spPr>
          <a:xfrm>
            <a:off x="6606006" y="3356990"/>
            <a:ext cx="3401999" cy="3220885"/>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6593293" y="505983"/>
            <a:ext cx="1528445" cy="2428875"/>
          </a:xfrm>
          <a:prstGeom prst="rect">
            <a:avLst/>
          </a:prstGeom>
        </p:spPr>
        <p:txBody>
          <a:bodyPr vert="horz" wrap="square" lIns="0" tIns="0" rIns="0" bIns="0" rtlCol="0">
            <a:spAutoFit/>
          </a:bodyPr>
          <a:lstStyle/>
          <a:p>
            <a:pPr marL="12700" marR="99060">
              <a:lnSpc>
                <a:spcPct val="143900"/>
              </a:lnSpc>
            </a:pPr>
            <a:r>
              <a:rPr sz="1100" spc="65" dirty="0">
                <a:latin typeface="Calibri"/>
                <a:cs typeface="Calibri"/>
              </a:rPr>
              <a:t>Ramon </a:t>
            </a:r>
            <a:r>
              <a:rPr sz="1100" spc="50" dirty="0">
                <a:latin typeface="Calibri"/>
                <a:cs typeface="Calibri"/>
              </a:rPr>
              <a:t>first got </a:t>
            </a:r>
            <a:r>
              <a:rPr sz="1100" spc="40" dirty="0">
                <a:latin typeface="Calibri"/>
                <a:cs typeface="Calibri"/>
              </a:rPr>
              <a:t>the  idea</a:t>
            </a:r>
            <a:r>
              <a:rPr sz="1100" spc="-15" dirty="0">
                <a:latin typeface="Calibri"/>
                <a:cs typeface="Calibri"/>
              </a:rPr>
              <a:t> </a:t>
            </a:r>
            <a:r>
              <a:rPr sz="1100" spc="50" dirty="0">
                <a:latin typeface="Calibri"/>
                <a:cs typeface="Calibri"/>
              </a:rPr>
              <a:t>of</a:t>
            </a:r>
            <a:r>
              <a:rPr sz="1100" spc="-40" dirty="0">
                <a:latin typeface="Calibri"/>
                <a:cs typeface="Calibri"/>
              </a:rPr>
              <a:t> </a:t>
            </a:r>
            <a:r>
              <a:rPr sz="1100" spc="60" dirty="0">
                <a:latin typeface="Calibri"/>
                <a:cs typeface="Calibri"/>
              </a:rPr>
              <a:t>sailing</a:t>
            </a:r>
            <a:r>
              <a:rPr sz="1100" spc="-15" dirty="0">
                <a:latin typeface="Calibri"/>
                <a:cs typeface="Calibri"/>
              </a:rPr>
              <a:t> </a:t>
            </a:r>
            <a:r>
              <a:rPr sz="1100" spc="45" dirty="0">
                <a:latin typeface="Calibri"/>
                <a:cs typeface="Calibri"/>
              </a:rPr>
              <a:t>over</a:t>
            </a:r>
            <a:r>
              <a:rPr sz="1100" spc="-60" dirty="0">
                <a:latin typeface="Calibri"/>
                <a:cs typeface="Calibri"/>
              </a:rPr>
              <a:t> </a:t>
            </a:r>
            <a:r>
              <a:rPr sz="1100" spc="40" dirty="0">
                <a:latin typeface="Calibri"/>
                <a:cs typeface="Calibri"/>
              </a:rPr>
              <a:t>the  </a:t>
            </a:r>
            <a:r>
              <a:rPr sz="1100" spc="35" dirty="0">
                <a:latin typeface="Calibri"/>
                <a:cs typeface="Calibri"/>
              </a:rPr>
              <a:t>ice </a:t>
            </a:r>
            <a:r>
              <a:rPr sz="1100" spc="55" dirty="0">
                <a:latin typeface="Calibri"/>
                <a:cs typeface="Calibri"/>
              </a:rPr>
              <a:t>while skiing from  </a:t>
            </a:r>
            <a:r>
              <a:rPr sz="1100" spc="45" dirty="0">
                <a:latin typeface="Calibri"/>
                <a:cs typeface="Calibri"/>
              </a:rPr>
              <a:t>Siberia </a:t>
            </a:r>
            <a:r>
              <a:rPr sz="1100" spc="35" dirty="0">
                <a:latin typeface="Calibri"/>
                <a:cs typeface="Calibri"/>
              </a:rPr>
              <a:t>to </a:t>
            </a:r>
            <a:r>
              <a:rPr sz="1100" spc="40" dirty="0">
                <a:latin typeface="Calibri"/>
                <a:cs typeface="Calibri"/>
              </a:rPr>
              <a:t>the </a:t>
            </a:r>
            <a:r>
              <a:rPr sz="1100" spc="45" dirty="0">
                <a:latin typeface="Calibri"/>
                <a:cs typeface="Calibri"/>
              </a:rPr>
              <a:t>North  </a:t>
            </a:r>
            <a:r>
              <a:rPr sz="1100" spc="50" dirty="0">
                <a:latin typeface="Calibri"/>
                <a:cs typeface="Calibri"/>
              </a:rPr>
              <a:t>Pole </a:t>
            </a:r>
            <a:r>
              <a:rPr sz="1100" spc="30" dirty="0">
                <a:latin typeface="Calibri"/>
                <a:cs typeface="Calibri"/>
              </a:rPr>
              <a:t>in </a:t>
            </a:r>
            <a:r>
              <a:rPr sz="1100" spc="45" dirty="0">
                <a:latin typeface="Calibri"/>
                <a:cs typeface="Calibri"/>
              </a:rPr>
              <a:t>March</a:t>
            </a:r>
            <a:r>
              <a:rPr sz="1100" spc="-125" dirty="0">
                <a:latin typeface="Calibri"/>
                <a:cs typeface="Calibri"/>
              </a:rPr>
              <a:t> </a:t>
            </a:r>
            <a:r>
              <a:rPr sz="1100" spc="5" dirty="0">
                <a:latin typeface="Calibri"/>
                <a:cs typeface="Calibri"/>
              </a:rPr>
              <a:t>1999.</a:t>
            </a:r>
            <a:endParaRPr sz="1100">
              <a:latin typeface="Calibri"/>
              <a:cs typeface="Calibri"/>
            </a:endParaRPr>
          </a:p>
          <a:p>
            <a:pPr marL="12700" marR="5080">
              <a:lnSpc>
                <a:spcPct val="143900"/>
              </a:lnSpc>
            </a:pPr>
            <a:r>
              <a:rPr sz="1100" spc="45" dirty="0">
                <a:latin typeface="Calibri"/>
                <a:cs typeface="Calibri"/>
              </a:rPr>
              <a:t>Inspired </a:t>
            </a:r>
            <a:r>
              <a:rPr sz="1100" spc="30" dirty="0">
                <a:latin typeface="Calibri"/>
                <a:cs typeface="Calibri"/>
              </a:rPr>
              <a:t>in </a:t>
            </a:r>
            <a:r>
              <a:rPr sz="1100" spc="60" dirty="0">
                <a:latin typeface="Calibri"/>
                <a:cs typeface="Calibri"/>
              </a:rPr>
              <a:t>his</a:t>
            </a:r>
            <a:r>
              <a:rPr sz="1100" spc="-155" dirty="0">
                <a:latin typeface="Calibri"/>
                <a:cs typeface="Calibri"/>
              </a:rPr>
              <a:t> </a:t>
            </a:r>
            <a:r>
              <a:rPr sz="1100" spc="55" dirty="0">
                <a:latin typeface="Calibri"/>
                <a:cs typeface="Calibri"/>
              </a:rPr>
              <a:t>extensive  </a:t>
            </a:r>
            <a:r>
              <a:rPr sz="1100" spc="45" dirty="0">
                <a:latin typeface="Calibri"/>
                <a:cs typeface="Calibri"/>
              </a:rPr>
              <a:t>arctic</a:t>
            </a:r>
            <a:r>
              <a:rPr sz="1100" spc="-55" dirty="0">
                <a:latin typeface="Calibri"/>
                <a:cs typeface="Calibri"/>
              </a:rPr>
              <a:t> </a:t>
            </a:r>
            <a:r>
              <a:rPr sz="1100" spc="45" dirty="0">
                <a:latin typeface="Calibri"/>
                <a:cs typeface="Calibri"/>
              </a:rPr>
              <a:t>experience</a:t>
            </a:r>
            <a:endParaRPr sz="1100">
              <a:latin typeface="Calibri"/>
              <a:cs typeface="Calibri"/>
            </a:endParaRPr>
          </a:p>
          <a:p>
            <a:pPr marL="12700" marR="210820">
              <a:lnSpc>
                <a:spcPct val="143900"/>
              </a:lnSpc>
            </a:pPr>
            <a:r>
              <a:rPr sz="1100" spc="55" dirty="0">
                <a:latin typeface="Calibri"/>
                <a:cs typeface="Calibri"/>
              </a:rPr>
              <a:t>and </a:t>
            </a:r>
            <a:r>
              <a:rPr sz="1100" spc="45" dirty="0">
                <a:latin typeface="Calibri"/>
                <a:cs typeface="Calibri"/>
              </a:rPr>
              <a:t>deep</a:t>
            </a:r>
            <a:r>
              <a:rPr sz="1100" spc="-110" dirty="0">
                <a:latin typeface="Calibri"/>
                <a:cs typeface="Calibri"/>
              </a:rPr>
              <a:t> </a:t>
            </a:r>
            <a:r>
              <a:rPr sz="1100" spc="55" dirty="0">
                <a:latin typeface="Calibri"/>
                <a:cs typeface="Calibri"/>
              </a:rPr>
              <a:t>knowledge  </a:t>
            </a:r>
            <a:r>
              <a:rPr sz="1100" spc="50" dirty="0">
                <a:latin typeface="Calibri"/>
                <a:cs typeface="Calibri"/>
              </a:rPr>
              <a:t>of </a:t>
            </a:r>
            <a:r>
              <a:rPr sz="1100" spc="25" dirty="0">
                <a:latin typeface="Calibri"/>
                <a:cs typeface="Calibri"/>
              </a:rPr>
              <a:t>Inuit </a:t>
            </a:r>
            <a:r>
              <a:rPr sz="1100" spc="55" dirty="0">
                <a:latin typeface="Calibri"/>
                <a:cs typeface="Calibri"/>
              </a:rPr>
              <a:t>philosophy  and </a:t>
            </a:r>
            <a:r>
              <a:rPr sz="1100" spc="35" dirty="0">
                <a:latin typeface="Calibri"/>
                <a:cs typeface="Calibri"/>
              </a:rPr>
              <a:t>technique,</a:t>
            </a:r>
            <a:r>
              <a:rPr sz="1100" spc="-145" dirty="0">
                <a:latin typeface="Calibri"/>
                <a:cs typeface="Calibri"/>
              </a:rPr>
              <a:t> </a:t>
            </a:r>
            <a:r>
              <a:rPr sz="1100" spc="45" dirty="0">
                <a:latin typeface="Calibri"/>
                <a:cs typeface="Calibri"/>
              </a:rPr>
              <a:t>he</a:t>
            </a:r>
            <a:endParaRPr sz="1100">
              <a:latin typeface="Calibri"/>
              <a:cs typeface="Calibri"/>
            </a:endParaRPr>
          </a:p>
        </p:txBody>
      </p:sp>
      <p:sp>
        <p:nvSpPr>
          <p:cNvPr id="7" name="object 7"/>
          <p:cNvSpPr txBox="1"/>
          <p:nvPr/>
        </p:nvSpPr>
        <p:spPr>
          <a:xfrm>
            <a:off x="8384246" y="505704"/>
            <a:ext cx="1610653" cy="2194062"/>
          </a:xfrm>
          <a:prstGeom prst="rect">
            <a:avLst/>
          </a:prstGeom>
        </p:spPr>
        <p:txBody>
          <a:bodyPr vert="horz" wrap="square" lIns="0" tIns="0" rIns="0" bIns="0" rtlCol="0">
            <a:spAutoFit/>
          </a:bodyPr>
          <a:lstStyle/>
          <a:p>
            <a:pPr marL="12700" marR="252095" algn="just">
              <a:lnSpc>
                <a:spcPct val="143900"/>
              </a:lnSpc>
            </a:pPr>
            <a:r>
              <a:rPr sz="1100" spc="55" dirty="0">
                <a:latin typeface="Calibri"/>
                <a:cs typeface="Calibri"/>
              </a:rPr>
              <a:t>had </a:t>
            </a:r>
            <a:r>
              <a:rPr sz="1100" spc="50" dirty="0">
                <a:latin typeface="Calibri"/>
                <a:cs typeface="Calibri"/>
              </a:rPr>
              <a:t>traveled </a:t>
            </a:r>
            <a:r>
              <a:rPr sz="1100" spc="55" dirty="0">
                <a:latin typeface="Calibri"/>
                <a:cs typeface="Calibri"/>
              </a:rPr>
              <a:t>14000  </a:t>
            </a:r>
            <a:r>
              <a:rPr sz="1100" spc="65" dirty="0">
                <a:latin typeface="Calibri"/>
                <a:cs typeface="Calibri"/>
              </a:rPr>
              <a:t>km</a:t>
            </a:r>
            <a:r>
              <a:rPr sz="1100" spc="-30" dirty="0">
                <a:latin typeface="Calibri"/>
                <a:cs typeface="Calibri"/>
              </a:rPr>
              <a:t> </a:t>
            </a:r>
            <a:r>
              <a:rPr sz="1100" spc="55" dirty="0">
                <a:latin typeface="Calibri"/>
                <a:cs typeface="Calibri"/>
              </a:rPr>
              <a:t>by</a:t>
            </a:r>
            <a:r>
              <a:rPr sz="1100" spc="-50" dirty="0">
                <a:latin typeface="Calibri"/>
                <a:cs typeface="Calibri"/>
              </a:rPr>
              <a:t> </a:t>
            </a:r>
            <a:r>
              <a:rPr sz="1100" spc="65" dirty="0">
                <a:latin typeface="Calibri"/>
                <a:cs typeface="Calibri"/>
              </a:rPr>
              <a:t>dogsled</a:t>
            </a:r>
            <a:r>
              <a:rPr sz="1100" spc="-45" dirty="0">
                <a:latin typeface="Calibri"/>
                <a:cs typeface="Calibri"/>
              </a:rPr>
              <a:t> </a:t>
            </a:r>
            <a:r>
              <a:rPr sz="1100" spc="55" dirty="0">
                <a:latin typeface="Calibri"/>
                <a:cs typeface="Calibri"/>
              </a:rPr>
              <a:t>from  </a:t>
            </a:r>
            <a:r>
              <a:rPr sz="1100" spc="40" dirty="0">
                <a:latin typeface="Calibri"/>
                <a:cs typeface="Calibri"/>
              </a:rPr>
              <a:t>Greenland </a:t>
            </a:r>
            <a:r>
              <a:rPr sz="1100" spc="35" dirty="0">
                <a:latin typeface="Calibri"/>
                <a:cs typeface="Calibri"/>
              </a:rPr>
              <a:t>to</a:t>
            </a:r>
            <a:r>
              <a:rPr sz="1100" spc="-140" dirty="0">
                <a:latin typeface="Calibri"/>
                <a:cs typeface="Calibri"/>
              </a:rPr>
              <a:t> </a:t>
            </a:r>
            <a:r>
              <a:rPr sz="1100" spc="70" dirty="0">
                <a:latin typeface="Calibri"/>
                <a:cs typeface="Calibri"/>
              </a:rPr>
              <a:t>Alaska</a:t>
            </a:r>
            <a:endParaRPr sz="1100" dirty="0">
              <a:latin typeface="Calibri"/>
              <a:cs typeface="Calibri"/>
            </a:endParaRPr>
          </a:p>
          <a:p>
            <a:pPr marL="12700" marR="5080">
              <a:lnSpc>
                <a:spcPct val="143900"/>
              </a:lnSpc>
            </a:pPr>
            <a:r>
              <a:rPr sz="1100" spc="50" dirty="0">
                <a:latin typeface="Calibri"/>
                <a:cs typeface="Calibri"/>
              </a:rPr>
              <a:t>between </a:t>
            </a:r>
            <a:r>
              <a:rPr sz="1100" spc="25" dirty="0">
                <a:latin typeface="Calibri"/>
                <a:cs typeface="Calibri"/>
              </a:rPr>
              <a:t>1990 </a:t>
            </a:r>
            <a:r>
              <a:rPr lang="es-ES" sz="1100" spc="25" dirty="0" smtClean="0">
                <a:latin typeface="Calibri"/>
                <a:cs typeface="Calibri"/>
              </a:rPr>
              <a:t> </a:t>
            </a:r>
            <a:r>
              <a:rPr sz="1100" spc="55" dirty="0" smtClean="0">
                <a:latin typeface="Calibri"/>
                <a:cs typeface="Calibri"/>
              </a:rPr>
              <a:t>and</a:t>
            </a:r>
            <a:r>
              <a:rPr sz="1100" spc="-130" dirty="0" smtClean="0">
                <a:latin typeface="Calibri"/>
                <a:cs typeface="Calibri"/>
              </a:rPr>
              <a:t> </a:t>
            </a:r>
            <a:r>
              <a:rPr sz="1100" spc="5" dirty="0">
                <a:latin typeface="Calibri"/>
                <a:cs typeface="Calibri"/>
              </a:rPr>
              <a:t>1993.  </a:t>
            </a:r>
            <a:r>
              <a:rPr sz="1100" spc="50" dirty="0">
                <a:latin typeface="Calibri"/>
                <a:cs typeface="Calibri"/>
              </a:rPr>
              <a:t>(See </a:t>
            </a:r>
            <a:r>
              <a:rPr sz="1100" spc="40" dirty="0">
                <a:latin typeface="Calibri"/>
                <a:cs typeface="Calibri"/>
              </a:rPr>
              <a:t>the </a:t>
            </a:r>
            <a:r>
              <a:rPr sz="1100" spc="45" dirty="0">
                <a:latin typeface="Calibri"/>
                <a:cs typeface="Calibri"/>
              </a:rPr>
              <a:t>article  </a:t>
            </a:r>
            <a:r>
              <a:rPr lang="es-ES" sz="1100" spc="45" dirty="0" smtClean="0">
                <a:latin typeface="Calibri"/>
                <a:cs typeface="Calibri"/>
              </a:rPr>
              <a:t> </a:t>
            </a:r>
            <a:r>
              <a:rPr sz="1100" spc="45" dirty="0" smtClean="0">
                <a:latin typeface="Calibri"/>
                <a:cs typeface="Calibri"/>
              </a:rPr>
              <a:t>“</a:t>
            </a:r>
            <a:r>
              <a:rPr sz="1100" i="1" spc="45" dirty="0">
                <a:latin typeface="Calibri"/>
                <a:cs typeface="Calibri"/>
              </a:rPr>
              <a:t>Perilous </a:t>
            </a:r>
            <a:r>
              <a:rPr sz="1100" i="1" spc="35" dirty="0">
                <a:latin typeface="Calibri"/>
                <a:cs typeface="Calibri"/>
              </a:rPr>
              <a:t>Journey</a:t>
            </a:r>
            <a:r>
              <a:rPr sz="1100" spc="35" dirty="0">
                <a:latin typeface="Calibri"/>
                <a:cs typeface="Calibri"/>
              </a:rPr>
              <a:t>” </a:t>
            </a:r>
            <a:r>
              <a:rPr sz="1100" spc="-35" dirty="0">
                <a:latin typeface="Calibri"/>
                <a:cs typeface="Calibri"/>
              </a:rPr>
              <a:t>·  </a:t>
            </a:r>
            <a:r>
              <a:rPr sz="1100" spc="50" dirty="0">
                <a:latin typeface="Calibri"/>
                <a:cs typeface="Calibri"/>
              </a:rPr>
              <a:t>National </a:t>
            </a:r>
            <a:r>
              <a:rPr sz="1100" spc="45" dirty="0">
                <a:latin typeface="Calibri"/>
                <a:cs typeface="Calibri"/>
              </a:rPr>
              <a:t>Geographic  </a:t>
            </a:r>
            <a:r>
              <a:rPr sz="1100" spc="55" dirty="0">
                <a:latin typeface="Calibri"/>
                <a:cs typeface="Calibri"/>
              </a:rPr>
              <a:t>Magazine </a:t>
            </a:r>
            <a:r>
              <a:rPr lang="es-ES" sz="1100" spc="55" dirty="0" smtClean="0">
                <a:latin typeface="Calibri"/>
                <a:cs typeface="Calibri"/>
              </a:rPr>
              <a:t> </a:t>
            </a:r>
            <a:r>
              <a:rPr sz="1100" spc="55" dirty="0" smtClean="0">
                <a:latin typeface="Calibri"/>
                <a:cs typeface="Calibri"/>
              </a:rPr>
              <a:t>January  </a:t>
            </a:r>
            <a:r>
              <a:rPr sz="1100" spc="5" dirty="0">
                <a:latin typeface="Calibri"/>
                <a:cs typeface="Calibri"/>
              </a:rPr>
              <a:t>1995).</a:t>
            </a:r>
            <a:endParaRPr sz="1100" dirty="0">
              <a:latin typeface="Calibri"/>
              <a:cs typeface="Calibri"/>
            </a:endParaRPr>
          </a:p>
        </p:txBody>
      </p:sp>
      <p:sp>
        <p:nvSpPr>
          <p:cNvPr id="8" name="object 8"/>
          <p:cNvSpPr txBox="1"/>
          <p:nvPr/>
        </p:nvSpPr>
        <p:spPr>
          <a:xfrm>
            <a:off x="4109300" y="2689237"/>
            <a:ext cx="1266190" cy="261610"/>
          </a:xfrm>
          <a:prstGeom prst="rect">
            <a:avLst/>
          </a:prstGeom>
        </p:spPr>
        <p:txBody>
          <a:bodyPr vert="horz" wrap="square" lIns="0" tIns="0" rIns="0" bIns="0" rtlCol="0">
            <a:spAutoFit/>
          </a:bodyPr>
          <a:lstStyle/>
          <a:p>
            <a:pPr marL="12700">
              <a:lnSpc>
                <a:spcPct val="100000"/>
              </a:lnSpc>
            </a:pPr>
            <a:r>
              <a:rPr lang="es-ES" sz="1700" b="1" spc="95" dirty="0" smtClean="0">
                <a:solidFill>
                  <a:srgbClr val="143C69"/>
                </a:solidFill>
                <a:latin typeface="Calibri"/>
                <a:cs typeface="Calibri"/>
              </a:rPr>
              <a:t>G</a:t>
            </a:r>
            <a:r>
              <a:rPr sz="1700" b="1" spc="95" dirty="0" smtClean="0">
                <a:solidFill>
                  <a:srgbClr val="143C69"/>
                </a:solidFill>
                <a:latin typeface="Calibri"/>
                <a:cs typeface="Calibri"/>
              </a:rPr>
              <a:t>REENLAND</a:t>
            </a:r>
            <a:endParaRPr sz="1700" dirty="0">
              <a:latin typeface="Calibri"/>
              <a:cs typeface="Calibri"/>
            </a:endParaRPr>
          </a:p>
        </p:txBody>
      </p:sp>
      <p:sp>
        <p:nvSpPr>
          <p:cNvPr id="9" name="object 9"/>
          <p:cNvSpPr txBox="1"/>
          <p:nvPr/>
        </p:nvSpPr>
        <p:spPr>
          <a:xfrm>
            <a:off x="4109300" y="3179457"/>
            <a:ext cx="1397000" cy="927735"/>
          </a:xfrm>
          <a:prstGeom prst="rect">
            <a:avLst/>
          </a:prstGeom>
        </p:spPr>
        <p:txBody>
          <a:bodyPr vert="horz" wrap="square" lIns="0" tIns="0" rIns="0" bIns="0" rtlCol="0">
            <a:spAutoFit/>
          </a:bodyPr>
          <a:lstStyle/>
          <a:p>
            <a:pPr marL="12700" marR="5080">
              <a:lnSpc>
                <a:spcPts val="1800"/>
              </a:lnSpc>
            </a:pPr>
            <a:r>
              <a:rPr sz="1600" spc="95" dirty="0">
                <a:solidFill>
                  <a:srgbClr val="143C69"/>
                </a:solidFill>
                <a:latin typeface="Calibri"/>
                <a:cs typeface="Calibri"/>
              </a:rPr>
              <a:t>WINDSLED  </a:t>
            </a:r>
            <a:r>
              <a:rPr sz="1600" spc="85" dirty="0">
                <a:solidFill>
                  <a:srgbClr val="143C69"/>
                </a:solidFill>
                <a:latin typeface="Calibri"/>
                <a:cs typeface="Calibri"/>
              </a:rPr>
              <a:t>SU</a:t>
            </a:r>
            <a:r>
              <a:rPr sz="1600" spc="65" dirty="0">
                <a:solidFill>
                  <a:srgbClr val="143C69"/>
                </a:solidFill>
                <a:latin typeface="Calibri"/>
                <a:cs typeface="Calibri"/>
              </a:rPr>
              <a:t>C</a:t>
            </a:r>
            <a:r>
              <a:rPr sz="1600" spc="114" dirty="0">
                <a:solidFill>
                  <a:srgbClr val="143C69"/>
                </a:solidFill>
                <a:latin typeface="Calibri"/>
                <a:cs typeface="Calibri"/>
              </a:rPr>
              <a:t>CESSFUL</a:t>
            </a:r>
            <a:r>
              <a:rPr sz="1600" spc="-5" dirty="0">
                <a:solidFill>
                  <a:srgbClr val="143C69"/>
                </a:solidFill>
                <a:latin typeface="Calibri"/>
                <a:cs typeface="Calibri"/>
              </a:rPr>
              <a:t>L</a:t>
            </a:r>
            <a:r>
              <a:rPr sz="1600" spc="80" dirty="0">
                <a:solidFill>
                  <a:srgbClr val="143C69"/>
                </a:solidFill>
                <a:latin typeface="Calibri"/>
                <a:cs typeface="Calibri"/>
              </a:rPr>
              <a:t>Y  </a:t>
            </a:r>
            <a:r>
              <a:rPr sz="1600" spc="85" dirty="0">
                <a:solidFill>
                  <a:srgbClr val="143C69"/>
                </a:solidFill>
                <a:latin typeface="Calibri"/>
                <a:cs typeface="Calibri"/>
              </a:rPr>
              <a:t>FINISHED  </a:t>
            </a:r>
            <a:r>
              <a:rPr sz="1600" spc="90" dirty="0">
                <a:solidFill>
                  <a:srgbClr val="143C69"/>
                </a:solidFill>
                <a:latin typeface="Calibri"/>
                <a:cs typeface="Calibri"/>
              </a:rPr>
              <a:t>EXPEDITIONS</a:t>
            </a:r>
            <a:endParaRPr sz="1600">
              <a:latin typeface="Calibri"/>
              <a:cs typeface="Calibri"/>
            </a:endParaRPr>
          </a:p>
        </p:txBody>
      </p:sp>
      <p:sp>
        <p:nvSpPr>
          <p:cNvPr id="10" name="object 10"/>
          <p:cNvSpPr/>
          <p:nvPr/>
        </p:nvSpPr>
        <p:spPr>
          <a:xfrm>
            <a:off x="4122000" y="3045612"/>
            <a:ext cx="610235" cy="0"/>
          </a:xfrm>
          <a:custGeom>
            <a:avLst/>
            <a:gdLst/>
            <a:ahLst/>
            <a:cxnLst/>
            <a:rect l="l" t="t" r="r" b="b"/>
            <a:pathLst>
              <a:path w="610235">
                <a:moveTo>
                  <a:pt x="0" y="0"/>
                </a:moveTo>
                <a:lnTo>
                  <a:pt x="609701" y="0"/>
                </a:lnTo>
              </a:path>
            </a:pathLst>
          </a:custGeom>
          <a:ln w="25400">
            <a:solidFill>
              <a:srgbClr val="143C69"/>
            </a:solidFill>
          </a:ln>
        </p:spPr>
        <p:txBody>
          <a:bodyPr wrap="square" lIns="0" tIns="0" rIns="0" bIns="0" rtlCol="0"/>
          <a:lstStyle/>
          <a:p>
            <a:endParaRPr/>
          </a:p>
        </p:txBody>
      </p:sp>
      <p:sp>
        <p:nvSpPr>
          <p:cNvPr id="11" name="object 11"/>
          <p:cNvSpPr txBox="1"/>
          <p:nvPr/>
        </p:nvSpPr>
        <p:spPr>
          <a:xfrm>
            <a:off x="4993398" y="5182019"/>
            <a:ext cx="1397000" cy="1417955"/>
          </a:xfrm>
          <a:prstGeom prst="rect">
            <a:avLst/>
          </a:prstGeom>
        </p:spPr>
        <p:txBody>
          <a:bodyPr vert="horz" wrap="square" lIns="0" tIns="0" rIns="0" bIns="0" rtlCol="0">
            <a:spAutoFit/>
          </a:bodyPr>
          <a:lstStyle/>
          <a:p>
            <a:pPr marL="387350" indent="-282575">
              <a:lnSpc>
                <a:spcPct val="100000"/>
              </a:lnSpc>
            </a:pPr>
            <a:r>
              <a:rPr sz="1700" b="1" spc="130" dirty="0">
                <a:solidFill>
                  <a:srgbClr val="143C69"/>
                </a:solidFill>
                <a:latin typeface="Calibri"/>
                <a:cs typeface="Calibri"/>
              </a:rPr>
              <a:t>AN</a:t>
            </a:r>
            <a:r>
              <a:rPr sz="1700" b="1" dirty="0">
                <a:solidFill>
                  <a:srgbClr val="143C69"/>
                </a:solidFill>
                <a:latin typeface="Calibri"/>
                <a:cs typeface="Calibri"/>
              </a:rPr>
              <a:t>T</a:t>
            </a:r>
            <a:r>
              <a:rPr sz="1700" b="1" spc="105" dirty="0">
                <a:solidFill>
                  <a:srgbClr val="143C69"/>
                </a:solidFill>
                <a:latin typeface="Calibri"/>
                <a:cs typeface="Calibri"/>
              </a:rPr>
              <a:t>A</a:t>
            </a:r>
            <a:r>
              <a:rPr sz="1700" b="1" spc="95" dirty="0">
                <a:solidFill>
                  <a:srgbClr val="143C69"/>
                </a:solidFill>
                <a:latin typeface="Calibri"/>
                <a:cs typeface="Calibri"/>
              </a:rPr>
              <a:t>RCTICA</a:t>
            </a:r>
            <a:endParaRPr sz="1700">
              <a:latin typeface="Calibri"/>
              <a:cs typeface="Calibri"/>
            </a:endParaRPr>
          </a:p>
          <a:p>
            <a:pPr>
              <a:lnSpc>
                <a:spcPct val="100000"/>
              </a:lnSpc>
              <a:spcBef>
                <a:spcPts val="35"/>
              </a:spcBef>
            </a:pPr>
            <a:endParaRPr sz="1550">
              <a:latin typeface="Times New Roman"/>
              <a:cs typeface="Times New Roman"/>
            </a:endParaRPr>
          </a:p>
          <a:p>
            <a:pPr marL="12700" marR="5080" indent="374650">
              <a:lnSpc>
                <a:spcPts val="1800"/>
              </a:lnSpc>
            </a:pPr>
            <a:r>
              <a:rPr sz="1600" spc="85" dirty="0">
                <a:solidFill>
                  <a:srgbClr val="143C69"/>
                </a:solidFill>
                <a:latin typeface="Calibri"/>
                <a:cs typeface="Calibri"/>
              </a:rPr>
              <a:t>WINDSLED  SU</a:t>
            </a:r>
            <a:r>
              <a:rPr sz="1600" spc="65" dirty="0">
                <a:solidFill>
                  <a:srgbClr val="143C69"/>
                </a:solidFill>
                <a:latin typeface="Calibri"/>
                <a:cs typeface="Calibri"/>
              </a:rPr>
              <a:t>C</a:t>
            </a:r>
            <a:r>
              <a:rPr sz="1600" spc="114" dirty="0">
                <a:solidFill>
                  <a:srgbClr val="143C69"/>
                </a:solidFill>
                <a:latin typeface="Calibri"/>
                <a:cs typeface="Calibri"/>
              </a:rPr>
              <a:t>CESSFUL</a:t>
            </a:r>
            <a:r>
              <a:rPr sz="1600" spc="-5" dirty="0">
                <a:solidFill>
                  <a:srgbClr val="143C69"/>
                </a:solidFill>
                <a:latin typeface="Calibri"/>
                <a:cs typeface="Calibri"/>
              </a:rPr>
              <a:t>L</a:t>
            </a:r>
            <a:r>
              <a:rPr sz="1600" spc="130" dirty="0">
                <a:solidFill>
                  <a:srgbClr val="143C69"/>
                </a:solidFill>
                <a:latin typeface="Calibri"/>
                <a:cs typeface="Calibri"/>
              </a:rPr>
              <a:t>Y</a:t>
            </a:r>
            <a:endParaRPr sz="1600">
              <a:latin typeface="Calibri"/>
              <a:cs typeface="Calibri"/>
            </a:endParaRPr>
          </a:p>
          <a:p>
            <a:pPr marL="154305" marR="10160" indent="365760">
              <a:lnSpc>
                <a:spcPts val="1800"/>
              </a:lnSpc>
            </a:pPr>
            <a:r>
              <a:rPr sz="1600" spc="75" dirty="0">
                <a:solidFill>
                  <a:srgbClr val="143C69"/>
                </a:solidFill>
                <a:latin typeface="Calibri"/>
                <a:cs typeface="Calibri"/>
              </a:rPr>
              <a:t>FINISHED  </a:t>
            </a:r>
            <a:r>
              <a:rPr sz="1600" spc="90" dirty="0">
                <a:solidFill>
                  <a:srgbClr val="143C69"/>
                </a:solidFill>
                <a:latin typeface="Calibri"/>
                <a:cs typeface="Calibri"/>
              </a:rPr>
              <a:t>EXPEDITIONS</a:t>
            </a:r>
            <a:endParaRPr sz="1600">
              <a:latin typeface="Calibri"/>
              <a:cs typeface="Calibri"/>
            </a:endParaRPr>
          </a:p>
        </p:txBody>
      </p:sp>
      <p:sp>
        <p:nvSpPr>
          <p:cNvPr id="12" name="object 12"/>
          <p:cNvSpPr/>
          <p:nvPr/>
        </p:nvSpPr>
        <p:spPr>
          <a:xfrm>
            <a:off x="5759996" y="5538393"/>
            <a:ext cx="610235" cy="0"/>
          </a:xfrm>
          <a:custGeom>
            <a:avLst/>
            <a:gdLst/>
            <a:ahLst/>
            <a:cxnLst/>
            <a:rect l="l" t="t" r="r" b="b"/>
            <a:pathLst>
              <a:path w="610235">
                <a:moveTo>
                  <a:pt x="0" y="0"/>
                </a:moveTo>
                <a:lnTo>
                  <a:pt x="609701" y="0"/>
                </a:lnTo>
              </a:path>
            </a:pathLst>
          </a:custGeom>
          <a:ln w="25400">
            <a:solidFill>
              <a:srgbClr val="143C69"/>
            </a:solidFill>
          </a:ln>
        </p:spPr>
        <p:txBody>
          <a:bodyPr wrap="square" lIns="0" tIns="0" rIns="0" bIns="0" rtlCol="0"/>
          <a:lstStyle/>
          <a:p>
            <a:endParaRPr/>
          </a:p>
        </p:txBody>
      </p:sp>
      <p:sp>
        <p:nvSpPr>
          <p:cNvPr id="13" name="object 13"/>
          <p:cNvSpPr/>
          <p:nvPr/>
        </p:nvSpPr>
        <p:spPr>
          <a:xfrm>
            <a:off x="6460197" y="621487"/>
            <a:ext cx="0" cy="2412365"/>
          </a:xfrm>
          <a:custGeom>
            <a:avLst/>
            <a:gdLst/>
            <a:ahLst/>
            <a:cxnLst/>
            <a:rect l="l" t="t" r="r" b="b"/>
            <a:pathLst>
              <a:path h="2412365">
                <a:moveTo>
                  <a:pt x="0" y="0"/>
                </a:moveTo>
                <a:lnTo>
                  <a:pt x="0" y="2412098"/>
                </a:lnTo>
              </a:path>
            </a:pathLst>
          </a:custGeom>
          <a:ln w="6350">
            <a:solidFill>
              <a:srgbClr val="C2E6FB"/>
            </a:solidFill>
          </a:ln>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568505"/>
            <a:ext cx="4415155" cy="1464310"/>
          </a:xfrm>
          <a:prstGeom prst="rect">
            <a:avLst/>
          </a:prstGeom>
        </p:spPr>
        <p:txBody>
          <a:bodyPr vert="horz" wrap="square" lIns="0" tIns="0" rIns="0" bIns="0" rtlCol="0">
            <a:spAutoFit/>
          </a:bodyPr>
          <a:lstStyle/>
          <a:p>
            <a:pPr marL="12700" marR="5080">
              <a:lnSpc>
                <a:spcPct val="143900"/>
              </a:lnSpc>
            </a:pPr>
            <a:r>
              <a:rPr sz="1100" spc="50" dirty="0">
                <a:latin typeface="Calibri"/>
                <a:cs typeface="Calibri"/>
              </a:rPr>
              <a:t>For </a:t>
            </a:r>
            <a:r>
              <a:rPr sz="1100" spc="55" dirty="0">
                <a:latin typeface="Calibri"/>
                <a:cs typeface="Calibri"/>
              </a:rPr>
              <a:t>January </a:t>
            </a:r>
            <a:r>
              <a:rPr sz="1100" spc="85" dirty="0">
                <a:latin typeface="Calibri"/>
                <a:cs typeface="Calibri"/>
              </a:rPr>
              <a:t>2000 </a:t>
            </a:r>
            <a:r>
              <a:rPr sz="1100" spc="40" dirty="0">
                <a:latin typeface="Calibri"/>
                <a:cs typeface="Calibri"/>
              </a:rPr>
              <a:t>the </a:t>
            </a:r>
            <a:r>
              <a:rPr sz="1100" spc="60" dirty="0">
                <a:latin typeface="Calibri"/>
                <a:cs typeface="Calibri"/>
              </a:rPr>
              <a:t>design </a:t>
            </a:r>
            <a:r>
              <a:rPr sz="1100" spc="55" dirty="0">
                <a:latin typeface="Calibri"/>
                <a:cs typeface="Calibri"/>
              </a:rPr>
              <a:t>and </a:t>
            </a:r>
            <a:r>
              <a:rPr sz="1100" spc="45" dirty="0">
                <a:latin typeface="Calibri"/>
                <a:cs typeface="Calibri"/>
              </a:rPr>
              <a:t>concept </a:t>
            </a:r>
            <a:r>
              <a:rPr sz="1100" spc="100" dirty="0">
                <a:latin typeface="Calibri"/>
                <a:cs typeface="Calibri"/>
              </a:rPr>
              <a:t>was </a:t>
            </a:r>
            <a:r>
              <a:rPr sz="1100" spc="45" dirty="0">
                <a:latin typeface="Calibri"/>
                <a:cs typeface="Calibri"/>
              </a:rPr>
              <a:t>then </a:t>
            </a:r>
            <a:r>
              <a:rPr sz="1100" spc="30" dirty="0">
                <a:latin typeface="Calibri"/>
                <a:cs typeface="Calibri"/>
              </a:rPr>
              <a:t>clear, </a:t>
            </a:r>
            <a:r>
              <a:rPr sz="1100" spc="55" dirty="0">
                <a:latin typeface="Calibri"/>
                <a:cs typeface="Calibri"/>
              </a:rPr>
              <a:t>mixing </a:t>
            </a:r>
            <a:r>
              <a:rPr sz="1100" spc="25" dirty="0">
                <a:latin typeface="Calibri"/>
                <a:cs typeface="Calibri"/>
              </a:rPr>
              <a:t>Inuit  </a:t>
            </a:r>
            <a:r>
              <a:rPr sz="1100" spc="70" dirty="0">
                <a:latin typeface="Calibri"/>
                <a:cs typeface="Calibri"/>
              </a:rPr>
              <a:t>wisdom </a:t>
            </a:r>
            <a:r>
              <a:rPr sz="1100" spc="55" dirty="0">
                <a:latin typeface="Calibri"/>
                <a:cs typeface="Calibri"/>
              </a:rPr>
              <a:t>and </a:t>
            </a:r>
            <a:r>
              <a:rPr sz="1100" spc="40" dirty="0">
                <a:latin typeface="Calibri"/>
                <a:cs typeface="Calibri"/>
              </a:rPr>
              <a:t>tradition </a:t>
            </a:r>
            <a:r>
              <a:rPr sz="1100" spc="50" dirty="0">
                <a:latin typeface="Calibri"/>
                <a:cs typeface="Calibri"/>
              </a:rPr>
              <a:t>with High </a:t>
            </a:r>
            <a:r>
              <a:rPr sz="1100" spc="45" dirty="0">
                <a:latin typeface="Calibri"/>
                <a:cs typeface="Calibri"/>
              </a:rPr>
              <a:t>technology. </a:t>
            </a:r>
            <a:r>
              <a:rPr sz="1100" spc="40" dirty="0">
                <a:latin typeface="Calibri"/>
                <a:cs typeface="Calibri"/>
              </a:rPr>
              <a:t>A </a:t>
            </a:r>
            <a:r>
              <a:rPr lang="es-ES" sz="1100" spc="40" dirty="0" smtClean="0">
                <a:latin typeface="Calibri"/>
                <a:cs typeface="Calibri"/>
              </a:rPr>
              <a:t> </a:t>
            </a:r>
            <a:r>
              <a:rPr sz="1100" spc="45" dirty="0" smtClean="0">
                <a:latin typeface="Calibri"/>
                <a:cs typeface="Calibri"/>
              </a:rPr>
              <a:t>big </a:t>
            </a:r>
            <a:r>
              <a:rPr sz="1100" spc="65" dirty="0">
                <a:latin typeface="Calibri"/>
                <a:cs typeface="Calibri"/>
              </a:rPr>
              <a:t>sled </a:t>
            </a:r>
            <a:r>
              <a:rPr sz="1100" spc="35" dirty="0">
                <a:latin typeface="Calibri"/>
                <a:cs typeface="Calibri"/>
              </a:rPr>
              <a:t>built </a:t>
            </a:r>
            <a:r>
              <a:rPr sz="1100" spc="45" dirty="0">
                <a:latin typeface="Calibri"/>
                <a:cs typeface="Calibri"/>
              </a:rPr>
              <a:t>upon </a:t>
            </a:r>
            <a:r>
              <a:rPr sz="1100" spc="40" dirty="0">
                <a:latin typeface="Calibri"/>
                <a:cs typeface="Calibri"/>
              </a:rPr>
              <a:t>the  </a:t>
            </a:r>
            <a:r>
              <a:rPr sz="1100" spc="25" dirty="0">
                <a:latin typeface="Calibri"/>
                <a:cs typeface="Calibri"/>
              </a:rPr>
              <a:t>Inuit </a:t>
            </a:r>
            <a:r>
              <a:rPr sz="1100" spc="45" dirty="0">
                <a:latin typeface="Calibri"/>
                <a:cs typeface="Calibri"/>
              </a:rPr>
              <a:t>concept </a:t>
            </a:r>
            <a:r>
              <a:rPr sz="1100" spc="50" dirty="0">
                <a:latin typeface="Calibri"/>
                <a:cs typeface="Calibri"/>
              </a:rPr>
              <a:t>of </a:t>
            </a:r>
            <a:r>
              <a:rPr sz="1100" spc="40" dirty="0">
                <a:latin typeface="Calibri"/>
                <a:cs typeface="Calibri"/>
              </a:rPr>
              <a:t>Wood </a:t>
            </a:r>
            <a:r>
              <a:rPr sz="1100" spc="55" dirty="0">
                <a:latin typeface="Calibri"/>
                <a:cs typeface="Calibri"/>
              </a:rPr>
              <a:t>and </a:t>
            </a:r>
            <a:r>
              <a:rPr sz="1100" spc="75" dirty="0">
                <a:latin typeface="Calibri"/>
                <a:cs typeface="Calibri"/>
              </a:rPr>
              <a:t>slashed </a:t>
            </a:r>
            <a:r>
              <a:rPr sz="1100" spc="50" dirty="0">
                <a:latin typeface="Calibri"/>
                <a:cs typeface="Calibri"/>
              </a:rPr>
              <a:t>of </a:t>
            </a:r>
            <a:r>
              <a:rPr sz="1100" spc="60" dirty="0">
                <a:latin typeface="Calibri"/>
                <a:cs typeface="Calibri"/>
              </a:rPr>
              <a:t>special </a:t>
            </a:r>
            <a:r>
              <a:rPr sz="1100" spc="85" dirty="0">
                <a:latin typeface="Calibri"/>
                <a:cs typeface="Calibri"/>
              </a:rPr>
              <a:t>way </a:t>
            </a:r>
            <a:r>
              <a:rPr sz="1100" spc="60" dirty="0">
                <a:latin typeface="Calibri"/>
                <a:cs typeface="Calibri"/>
              </a:rPr>
              <a:t>would made </a:t>
            </a:r>
            <a:r>
              <a:rPr sz="1100" spc="70" dirty="0">
                <a:latin typeface="Calibri"/>
                <a:cs typeface="Calibri"/>
              </a:rPr>
              <a:t>a </a:t>
            </a:r>
            <a:r>
              <a:rPr sz="1100" spc="25" dirty="0">
                <a:latin typeface="Calibri"/>
                <a:cs typeface="Calibri"/>
              </a:rPr>
              <a:t>big,  </a:t>
            </a:r>
            <a:r>
              <a:rPr sz="1100" spc="50" dirty="0">
                <a:latin typeface="Calibri"/>
                <a:cs typeface="Calibri"/>
              </a:rPr>
              <a:t>flexible</a:t>
            </a:r>
            <a:r>
              <a:rPr sz="1100" dirty="0">
                <a:latin typeface="Calibri"/>
                <a:cs typeface="Calibri"/>
              </a:rPr>
              <a:t> </a:t>
            </a:r>
            <a:r>
              <a:rPr sz="1100" spc="55" dirty="0">
                <a:latin typeface="Calibri"/>
                <a:cs typeface="Calibri"/>
              </a:rPr>
              <a:t>and</a:t>
            </a:r>
            <a:r>
              <a:rPr sz="1100" dirty="0">
                <a:latin typeface="Calibri"/>
                <a:cs typeface="Calibri"/>
              </a:rPr>
              <a:t> </a:t>
            </a:r>
            <a:r>
              <a:rPr sz="1100" spc="50" dirty="0">
                <a:latin typeface="Calibri"/>
                <a:cs typeface="Calibri"/>
              </a:rPr>
              <a:t>light</a:t>
            </a:r>
            <a:r>
              <a:rPr sz="1100" dirty="0">
                <a:latin typeface="Calibri"/>
                <a:cs typeface="Calibri"/>
              </a:rPr>
              <a:t> </a:t>
            </a:r>
            <a:r>
              <a:rPr sz="1100" spc="45" dirty="0">
                <a:latin typeface="Calibri"/>
                <a:cs typeface="Calibri"/>
              </a:rPr>
              <a:t>sled,</a:t>
            </a:r>
            <a:r>
              <a:rPr sz="1100" dirty="0">
                <a:latin typeface="Calibri"/>
                <a:cs typeface="Calibri"/>
              </a:rPr>
              <a:t> </a:t>
            </a:r>
            <a:r>
              <a:rPr sz="1100" spc="75" dirty="0">
                <a:latin typeface="Calibri"/>
                <a:cs typeface="Calibri"/>
              </a:rPr>
              <a:t>easy</a:t>
            </a:r>
            <a:r>
              <a:rPr sz="1100" spc="-45" dirty="0">
                <a:latin typeface="Calibri"/>
                <a:cs typeface="Calibri"/>
              </a:rPr>
              <a:t> </a:t>
            </a:r>
            <a:r>
              <a:rPr sz="1100" spc="35" dirty="0">
                <a:latin typeface="Calibri"/>
                <a:cs typeface="Calibri"/>
              </a:rPr>
              <a:t>to</a:t>
            </a:r>
            <a:r>
              <a:rPr sz="1100" spc="-20" dirty="0">
                <a:latin typeface="Calibri"/>
                <a:cs typeface="Calibri"/>
              </a:rPr>
              <a:t> </a:t>
            </a:r>
            <a:r>
              <a:rPr sz="1100" spc="30" dirty="0">
                <a:latin typeface="Calibri"/>
                <a:cs typeface="Calibri"/>
              </a:rPr>
              <a:t>fix,</a:t>
            </a:r>
            <a:r>
              <a:rPr sz="1100" dirty="0">
                <a:latin typeface="Calibri"/>
                <a:cs typeface="Calibri"/>
              </a:rPr>
              <a:t> </a:t>
            </a:r>
            <a:r>
              <a:rPr sz="1100" spc="20" dirty="0">
                <a:latin typeface="Calibri"/>
                <a:cs typeface="Calibri"/>
              </a:rPr>
              <a:t>it</a:t>
            </a:r>
            <a:r>
              <a:rPr sz="1100" spc="-25" dirty="0">
                <a:latin typeface="Calibri"/>
                <a:cs typeface="Calibri"/>
              </a:rPr>
              <a:t> </a:t>
            </a:r>
            <a:r>
              <a:rPr sz="1100" spc="60" dirty="0">
                <a:latin typeface="Calibri"/>
                <a:cs typeface="Calibri"/>
              </a:rPr>
              <a:t>would</a:t>
            </a:r>
            <a:r>
              <a:rPr sz="1100" dirty="0">
                <a:latin typeface="Calibri"/>
                <a:cs typeface="Calibri"/>
              </a:rPr>
              <a:t> </a:t>
            </a:r>
            <a:r>
              <a:rPr sz="1100" spc="40" dirty="0">
                <a:latin typeface="Calibri"/>
                <a:cs typeface="Calibri"/>
              </a:rPr>
              <a:t>be</a:t>
            </a:r>
            <a:r>
              <a:rPr sz="1100" dirty="0">
                <a:latin typeface="Calibri"/>
                <a:cs typeface="Calibri"/>
              </a:rPr>
              <a:t> </a:t>
            </a:r>
            <a:r>
              <a:rPr sz="1100" spc="50" dirty="0">
                <a:latin typeface="Calibri"/>
                <a:cs typeface="Calibri"/>
              </a:rPr>
              <a:t>pulled</a:t>
            </a:r>
            <a:r>
              <a:rPr sz="1100" dirty="0">
                <a:latin typeface="Calibri"/>
                <a:cs typeface="Calibri"/>
              </a:rPr>
              <a:t> </a:t>
            </a:r>
            <a:r>
              <a:rPr sz="1100" spc="55" dirty="0">
                <a:latin typeface="Calibri"/>
                <a:cs typeface="Calibri"/>
              </a:rPr>
              <a:t>by</a:t>
            </a:r>
            <a:r>
              <a:rPr sz="1100" spc="-25" dirty="0">
                <a:latin typeface="Calibri"/>
                <a:cs typeface="Calibri"/>
              </a:rPr>
              <a:t> </a:t>
            </a:r>
            <a:r>
              <a:rPr sz="1100" spc="50" dirty="0">
                <a:latin typeface="Calibri"/>
                <a:cs typeface="Calibri"/>
              </a:rPr>
              <a:t>giant</a:t>
            </a:r>
            <a:r>
              <a:rPr sz="1100" dirty="0">
                <a:latin typeface="Calibri"/>
                <a:cs typeface="Calibri"/>
              </a:rPr>
              <a:t> </a:t>
            </a:r>
            <a:r>
              <a:rPr sz="1100" spc="40" dirty="0">
                <a:latin typeface="Calibri"/>
                <a:cs typeface="Calibri"/>
              </a:rPr>
              <a:t>Kites,</a:t>
            </a:r>
            <a:r>
              <a:rPr sz="1100" dirty="0">
                <a:latin typeface="Calibri"/>
                <a:cs typeface="Calibri"/>
              </a:rPr>
              <a:t> </a:t>
            </a:r>
            <a:r>
              <a:rPr sz="1100" spc="55" dirty="0">
                <a:latin typeface="Calibri"/>
                <a:cs typeface="Calibri"/>
              </a:rPr>
              <a:t>and  </a:t>
            </a:r>
            <a:r>
              <a:rPr sz="1100" spc="45" dirty="0">
                <a:latin typeface="Calibri"/>
                <a:cs typeface="Calibri"/>
              </a:rPr>
              <a:t>on </a:t>
            </a:r>
            <a:r>
              <a:rPr sz="1100" spc="40" dirty="0">
                <a:latin typeface="Calibri"/>
                <a:cs typeface="Calibri"/>
              </a:rPr>
              <a:t>top </a:t>
            </a:r>
            <a:r>
              <a:rPr sz="1100" spc="50" dirty="0">
                <a:latin typeface="Calibri"/>
                <a:cs typeface="Calibri"/>
              </a:rPr>
              <a:t>of </a:t>
            </a:r>
            <a:r>
              <a:rPr sz="1100" spc="20" dirty="0">
                <a:latin typeface="Calibri"/>
                <a:cs typeface="Calibri"/>
              </a:rPr>
              <a:t>it </a:t>
            </a:r>
            <a:r>
              <a:rPr sz="1100" spc="70" dirty="0">
                <a:latin typeface="Calibri"/>
                <a:cs typeface="Calibri"/>
              </a:rPr>
              <a:t>a </a:t>
            </a:r>
            <a:r>
              <a:rPr sz="1100" spc="50" dirty="0">
                <a:latin typeface="Calibri"/>
                <a:cs typeface="Calibri"/>
              </a:rPr>
              <a:t>fix </a:t>
            </a:r>
            <a:r>
              <a:rPr sz="1100" spc="40" dirty="0">
                <a:latin typeface="Calibri"/>
                <a:cs typeface="Calibri"/>
              </a:rPr>
              <a:t>tent </a:t>
            </a:r>
            <a:r>
              <a:rPr sz="1100" spc="60" dirty="0">
                <a:latin typeface="Calibri"/>
                <a:cs typeface="Calibri"/>
              </a:rPr>
              <a:t>would </a:t>
            </a:r>
            <a:r>
              <a:rPr sz="1100" spc="40" dirty="0">
                <a:latin typeface="Calibri"/>
                <a:cs typeface="Calibri"/>
              </a:rPr>
              <a:t>be the protection </a:t>
            </a:r>
            <a:r>
              <a:rPr sz="1100" spc="35" dirty="0">
                <a:latin typeface="Calibri"/>
                <a:cs typeface="Calibri"/>
              </a:rPr>
              <a:t>to </a:t>
            </a:r>
            <a:r>
              <a:rPr sz="1100" spc="40" dirty="0">
                <a:latin typeface="Calibri"/>
                <a:cs typeface="Calibri"/>
              </a:rPr>
              <a:t>the </a:t>
            </a:r>
            <a:r>
              <a:rPr sz="1100" spc="60" dirty="0">
                <a:latin typeface="Calibri"/>
                <a:cs typeface="Calibri"/>
              </a:rPr>
              <a:t>elements making  an</a:t>
            </a:r>
            <a:r>
              <a:rPr sz="1100" spc="-10" dirty="0">
                <a:latin typeface="Calibri"/>
                <a:cs typeface="Calibri"/>
              </a:rPr>
              <a:t> </a:t>
            </a:r>
            <a:r>
              <a:rPr sz="1100" spc="65" dirty="0">
                <a:latin typeface="Calibri"/>
                <a:cs typeface="Calibri"/>
              </a:rPr>
              <a:t>strange</a:t>
            </a:r>
            <a:r>
              <a:rPr sz="1100" spc="-10" dirty="0">
                <a:latin typeface="Calibri"/>
                <a:cs typeface="Calibri"/>
              </a:rPr>
              <a:t> </a:t>
            </a:r>
            <a:r>
              <a:rPr sz="1100" spc="50" dirty="0">
                <a:latin typeface="Calibri"/>
                <a:cs typeface="Calibri"/>
              </a:rPr>
              <a:t>looking</a:t>
            </a:r>
            <a:r>
              <a:rPr sz="1100" spc="-10" dirty="0">
                <a:latin typeface="Calibri"/>
                <a:cs typeface="Calibri"/>
              </a:rPr>
              <a:t> </a:t>
            </a:r>
            <a:r>
              <a:rPr sz="1100" spc="40" dirty="0">
                <a:latin typeface="Calibri"/>
                <a:cs typeface="Calibri"/>
              </a:rPr>
              <a:t>but</a:t>
            </a:r>
            <a:r>
              <a:rPr sz="1100" spc="-10" dirty="0">
                <a:latin typeface="Calibri"/>
                <a:cs typeface="Calibri"/>
              </a:rPr>
              <a:t> </a:t>
            </a:r>
            <a:r>
              <a:rPr sz="1100" spc="40" dirty="0">
                <a:latin typeface="Calibri"/>
                <a:cs typeface="Calibri"/>
              </a:rPr>
              <a:t>effective</a:t>
            </a:r>
            <a:r>
              <a:rPr sz="1100" spc="-10" dirty="0">
                <a:latin typeface="Calibri"/>
                <a:cs typeface="Calibri"/>
              </a:rPr>
              <a:t> </a:t>
            </a:r>
            <a:r>
              <a:rPr sz="1100" spc="60" dirty="0">
                <a:latin typeface="Calibri"/>
                <a:cs typeface="Calibri"/>
              </a:rPr>
              <a:t>sailing</a:t>
            </a:r>
            <a:r>
              <a:rPr sz="1100" spc="-10" dirty="0">
                <a:latin typeface="Calibri"/>
                <a:cs typeface="Calibri"/>
              </a:rPr>
              <a:t> </a:t>
            </a:r>
            <a:r>
              <a:rPr sz="1100" spc="45" dirty="0">
                <a:latin typeface="Calibri"/>
                <a:cs typeface="Calibri"/>
              </a:rPr>
              <a:t>sled.</a:t>
            </a:r>
            <a:endParaRPr sz="1100" dirty="0">
              <a:latin typeface="Calibri"/>
              <a:cs typeface="Calibri"/>
            </a:endParaRPr>
          </a:p>
        </p:txBody>
      </p:sp>
      <p:sp>
        <p:nvSpPr>
          <p:cNvPr id="34" name="object 34"/>
          <p:cNvSpPr txBox="1"/>
          <p:nvPr/>
        </p:nvSpPr>
        <p:spPr>
          <a:xfrm>
            <a:off x="779299" y="2257478"/>
            <a:ext cx="4357370" cy="1223010"/>
          </a:xfrm>
          <a:prstGeom prst="rect">
            <a:avLst/>
          </a:prstGeom>
        </p:spPr>
        <p:txBody>
          <a:bodyPr vert="horz" wrap="square" lIns="0" tIns="0" rIns="0" bIns="0" rtlCol="0">
            <a:spAutoFit/>
          </a:bodyPr>
          <a:lstStyle/>
          <a:p>
            <a:pPr marL="12700" marR="5080">
              <a:lnSpc>
                <a:spcPct val="143900"/>
              </a:lnSpc>
            </a:pPr>
            <a:r>
              <a:rPr sz="1100" spc="110" dirty="0">
                <a:latin typeface="Calibri"/>
                <a:cs typeface="Calibri"/>
              </a:rPr>
              <a:t>4 </a:t>
            </a:r>
            <a:r>
              <a:rPr sz="1100" spc="50" dirty="0">
                <a:latin typeface="Calibri"/>
                <a:cs typeface="Calibri"/>
              </a:rPr>
              <a:t>expeditions </a:t>
            </a:r>
            <a:r>
              <a:rPr sz="1100" spc="75" dirty="0">
                <a:latin typeface="Calibri"/>
                <a:cs typeface="Calibri"/>
              </a:rPr>
              <a:t>across </a:t>
            </a:r>
            <a:r>
              <a:rPr sz="1100" spc="55" dirty="0">
                <a:latin typeface="Calibri"/>
                <a:cs typeface="Calibri"/>
              </a:rPr>
              <a:t>greenland </a:t>
            </a:r>
            <a:r>
              <a:rPr sz="1100" spc="30" dirty="0">
                <a:latin typeface="Calibri"/>
                <a:cs typeface="Calibri"/>
              </a:rPr>
              <a:t>in </a:t>
            </a:r>
            <a:r>
              <a:rPr sz="1100" spc="60" dirty="0">
                <a:latin typeface="Calibri"/>
                <a:cs typeface="Calibri"/>
              </a:rPr>
              <a:t>2000, </a:t>
            </a:r>
            <a:r>
              <a:rPr sz="1100" spc="15" dirty="0">
                <a:latin typeface="Calibri"/>
                <a:cs typeface="Calibri"/>
              </a:rPr>
              <a:t>2001, </a:t>
            </a:r>
            <a:r>
              <a:rPr sz="1100" spc="75" dirty="0">
                <a:latin typeface="Calibri"/>
                <a:cs typeface="Calibri"/>
              </a:rPr>
              <a:t>2002 </a:t>
            </a:r>
            <a:r>
              <a:rPr sz="1100" spc="55" dirty="0">
                <a:latin typeface="Calibri"/>
                <a:cs typeface="Calibri"/>
              </a:rPr>
              <a:t>and </a:t>
            </a:r>
            <a:r>
              <a:rPr sz="1100" spc="70" dirty="0">
                <a:latin typeface="Calibri"/>
                <a:cs typeface="Calibri"/>
              </a:rPr>
              <a:t>2003  </a:t>
            </a:r>
            <a:r>
              <a:rPr sz="1100" spc="45" dirty="0">
                <a:latin typeface="Calibri"/>
                <a:cs typeface="Calibri"/>
              </a:rPr>
              <a:t>including </a:t>
            </a:r>
            <a:r>
              <a:rPr sz="1100" spc="55" dirty="0">
                <a:latin typeface="Calibri"/>
                <a:cs typeface="Calibri"/>
              </a:rPr>
              <a:t>2 </a:t>
            </a:r>
            <a:r>
              <a:rPr sz="1100" spc="65" dirty="0">
                <a:latin typeface="Calibri"/>
                <a:cs typeface="Calibri"/>
              </a:rPr>
              <a:t>south-north </a:t>
            </a:r>
            <a:r>
              <a:rPr sz="1100" spc="50" dirty="0">
                <a:latin typeface="Calibri"/>
                <a:cs typeface="Calibri"/>
              </a:rPr>
              <a:t>journeys </a:t>
            </a:r>
            <a:r>
              <a:rPr sz="1100" spc="60" dirty="0">
                <a:latin typeface="Calibri"/>
                <a:cs typeface="Calibri"/>
              </a:rPr>
              <a:t>served </a:t>
            </a:r>
            <a:r>
              <a:rPr sz="1100" spc="35" dirty="0">
                <a:latin typeface="Calibri"/>
                <a:cs typeface="Calibri"/>
              </a:rPr>
              <a:t>to </a:t>
            </a:r>
            <a:r>
              <a:rPr sz="1100" spc="60" dirty="0">
                <a:latin typeface="Calibri"/>
                <a:cs typeface="Calibri"/>
              </a:rPr>
              <a:t>test </a:t>
            </a:r>
            <a:r>
              <a:rPr sz="1100" spc="40" dirty="0">
                <a:latin typeface="Calibri"/>
                <a:cs typeface="Calibri"/>
              </a:rPr>
              <a:t>the </a:t>
            </a:r>
            <a:r>
              <a:rPr sz="1100" spc="45" dirty="0">
                <a:latin typeface="Calibri"/>
                <a:cs typeface="Calibri"/>
              </a:rPr>
              <a:t>feasibility </a:t>
            </a:r>
            <a:r>
              <a:rPr sz="1100" spc="50" dirty="0">
                <a:latin typeface="Calibri"/>
                <a:cs typeface="Calibri"/>
              </a:rPr>
              <a:t>of </a:t>
            </a:r>
            <a:r>
              <a:rPr sz="1100" spc="40" dirty="0">
                <a:latin typeface="Calibri"/>
                <a:cs typeface="Calibri"/>
              </a:rPr>
              <a:t>the  idea</a:t>
            </a:r>
            <a:r>
              <a:rPr sz="1100" dirty="0">
                <a:latin typeface="Calibri"/>
                <a:cs typeface="Calibri"/>
              </a:rPr>
              <a:t> </a:t>
            </a:r>
            <a:r>
              <a:rPr sz="1100" spc="55" dirty="0">
                <a:latin typeface="Calibri"/>
                <a:cs typeface="Calibri"/>
              </a:rPr>
              <a:t>and</a:t>
            </a:r>
            <a:r>
              <a:rPr sz="1100" spc="-20" dirty="0">
                <a:latin typeface="Calibri"/>
                <a:cs typeface="Calibri"/>
              </a:rPr>
              <a:t> </a:t>
            </a:r>
            <a:r>
              <a:rPr sz="1100" spc="40" dirty="0">
                <a:latin typeface="Calibri"/>
                <a:cs typeface="Calibri"/>
              </a:rPr>
              <a:t>the</a:t>
            </a:r>
            <a:r>
              <a:rPr sz="1100" spc="245" dirty="0">
                <a:latin typeface="Calibri"/>
                <a:cs typeface="Calibri"/>
              </a:rPr>
              <a:t> </a:t>
            </a:r>
            <a:r>
              <a:rPr sz="1100" spc="40" dirty="0">
                <a:latin typeface="Calibri"/>
                <a:cs typeface="Calibri"/>
              </a:rPr>
              <a:t>efficiency</a:t>
            </a:r>
            <a:r>
              <a:rPr sz="1100" spc="-25" dirty="0">
                <a:latin typeface="Calibri"/>
                <a:cs typeface="Calibri"/>
              </a:rPr>
              <a:t> </a:t>
            </a:r>
            <a:r>
              <a:rPr sz="1100" spc="50" dirty="0">
                <a:latin typeface="Calibri"/>
                <a:cs typeface="Calibri"/>
              </a:rPr>
              <a:t>of</a:t>
            </a:r>
            <a:r>
              <a:rPr sz="1100" spc="-45" dirty="0">
                <a:latin typeface="Calibri"/>
                <a:cs typeface="Calibri"/>
              </a:rPr>
              <a:t> </a:t>
            </a:r>
            <a:r>
              <a:rPr sz="1100" spc="40" dirty="0">
                <a:latin typeface="Calibri"/>
                <a:cs typeface="Calibri"/>
              </a:rPr>
              <a:t>the</a:t>
            </a:r>
            <a:r>
              <a:rPr sz="1100" dirty="0">
                <a:latin typeface="Calibri"/>
                <a:cs typeface="Calibri"/>
              </a:rPr>
              <a:t> </a:t>
            </a:r>
            <a:r>
              <a:rPr sz="1100" spc="35" dirty="0">
                <a:latin typeface="Calibri"/>
                <a:cs typeface="Calibri"/>
              </a:rPr>
              <a:t>concept,</a:t>
            </a:r>
            <a:r>
              <a:rPr sz="1100" dirty="0">
                <a:latin typeface="Calibri"/>
                <a:cs typeface="Calibri"/>
              </a:rPr>
              <a:t> </a:t>
            </a:r>
            <a:r>
              <a:rPr sz="1100" spc="65" dirty="0">
                <a:latin typeface="Calibri"/>
                <a:cs typeface="Calibri"/>
              </a:rPr>
              <a:t>all</a:t>
            </a:r>
            <a:r>
              <a:rPr sz="1100" spc="-30" dirty="0">
                <a:latin typeface="Calibri"/>
                <a:cs typeface="Calibri"/>
              </a:rPr>
              <a:t> </a:t>
            </a:r>
            <a:r>
              <a:rPr sz="1100" spc="50" dirty="0">
                <a:latin typeface="Calibri"/>
                <a:cs typeface="Calibri"/>
              </a:rPr>
              <a:t>expeditions</a:t>
            </a:r>
            <a:r>
              <a:rPr sz="1100" spc="-25" dirty="0">
                <a:latin typeface="Calibri"/>
                <a:cs typeface="Calibri"/>
              </a:rPr>
              <a:t> </a:t>
            </a:r>
            <a:r>
              <a:rPr sz="1100" spc="55" dirty="0">
                <a:latin typeface="Calibri"/>
                <a:cs typeface="Calibri"/>
              </a:rPr>
              <a:t>were</a:t>
            </a:r>
            <a:r>
              <a:rPr sz="1100" dirty="0">
                <a:latin typeface="Calibri"/>
                <a:cs typeface="Calibri"/>
              </a:rPr>
              <a:t> </a:t>
            </a:r>
            <a:r>
              <a:rPr sz="1100" spc="60" dirty="0">
                <a:latin typeface="Calibri"/>
                <a:cs typeface="Calibri"/>
              </a:rPr>
              <a:t>succesful,  </a:t>
            </a:r>
            <a:r>
              <a:rPr sz="1100" spc="80" dirty="0">
                <a:latin typeface="Calibri"/>
                <a:cs typeface="Calibri"/>
              </a:rPr>
              <a:t>6000km </a:t>
            </a:r>
            <a:r>
              <a:rPr sz="1100" spc="55" dirty="0">
                <a:latin typeface="Calibri"/>
                <a:cs typeface="Calibri"/>
              </a:rPr>
              <a:t>were </a:t>
            </a:r>
            <a:r>
              <a:rPr sz="1100" spc="45" dirty="0">
                <a:latin typeface="Calibri"/>
                <a:cs typeface="Calibri"/>
              </a:rPr>
              <a:t>covered </a:t>
            </a:r>
            <a:r>
              <a:rPr sz="1100" spc="50" dirty="0">
                <a:latin typeface="Calibri"/>
                <a:cs typeface="Calibri"/>
              </a:rPr>
              <a:t>altogether </a:t>
            </a:r>
            <a:r>
              <a:rPr sz="1100" spc="70" dirty="0">
                <a:latin typeface="Calibri"/>
                <a:cs typeface="Calibri"/>
              </a:rPr>
              <a:t>showing </a:t>
            </a:r>
            <a:r>
              <a:rPr sz="1100" spc="40" dirty="0">
                <a:latin typeface="Calibri"/>
                <a:cs typeface="Calibri"/>
              </a:rPr>
              <a:t>the </a:t>
            </a:r>
            <a:r>
              <a:rPr sz="1100" spc="55" dirty="0">
                <a:latin typeface="Calibri"/>
                <a:cs typeface="Calibri"/>
              </a:rPr>
              <a:t>huge </a:t>
            </a:r>
            <a:r>
              <a:rPr sz="1100" spc="45" dirty="0">
                <a:latin typeface="Calibri"/>
                <a:cs typeface="Calibri"/>
              </a:rPr>
              <a:t>potential </a:t>
            </a:r>
            <a:r>
              <a:rPr sz="1100" spc="50" dirty="0">
                <a:latin typeface="Calibri"/>
                <a:cs typeface="Calibri"/>
              </a:rPr>
              <a:t>of </a:t>
            </a:r>
            <a:r>
              <a:rPr sz="1100" spc="40" dirty="0">
                <a:latin typeface="Calibri"/>
                <a:cs typeface="Calibri"/>
              </a:rPr>
              <a:t>the  </a:t>
            </a:r>
            <a:r>
              <a:rPr sz="1100" spc="25" dirty="0">
                <a:latin typeface="Calibri"/>
                <a:cs typeface="Calibri"/>
              </a:rPr>
              <a:t>Inuit</a:t>
            </a:r>
            <a:r>
              <a:rPr sz="1100" spc="-20" dirty="0">
                <a:latin typeface="Calibri"/>
                <a:cs typeface="Calibri"/>
              </a:rPr>
              <a:t> </a:t>
            </a:r>
            <a:r>
              <a:rPr sz="1100" spc="60" dirty="0">
                <a:latin typeface="Calibri"/>
                <a:cs typeface="Calibri"/>
              </a:rPr>
              <a:t>windsled</a:t>
            </a:r>
            <a:r>
              <a:rPr sz="1100" spc="5" dirty="0">
                <a:latin typeface="Calibri"/>
                <a:cs typeface="Calibri"/>
              </a:rPr>
              <a:t> </a:t>
            </a:r>
            <a:r>
              <a:rPr sz="1100" spc="45" dirty="0">
                <a:latin typeface="Calibri"/>
                <a:cs typeface="Calibri"/>
              </a:rPr>
              <a:t>concept</a:t>
            </a:r>
            <a:r>
              <a:rPr sz="1100" spc="5" dirty="0">
                <a:latin typeface="Calibri"/>
                <a:cs typeface="Calibri"/>
              </a:rPr>
              <a:t> </a:t>
            </a:r>
            <a:r>
              <a:rPr sz="1100" spc="95" dirty="0">
                <a:latin typeface="Calibri"/>
                <a:cs typeface="Calibri"/>
              </a:rPr>
              <a:t>as</a:t>
            </a:r>
            <a:r>
              <a:rPr sz="1100" spc="-15" dirty="0">
                <a:latin typeface="Calibri"/>
                <a:cs typeface="Calibri"/>
              </a:rPr>
              <a:t> </a:t>
            </a:r>
            <a:r>
              <a:rPr sz="1100" spc="40" dirty="0">
                <a:latin typeface="Calibri"/>
                <a:cs typeface="Calibri"/>
              </a:rPr>
              <a:t>the</a:t>
            </a:r>
            <a:r>
              <a:rPr sz="1100" spc="-15" dirty="0">
                <a:latin typeface="Calibri"/>
                <a:cs typeface="Calibri"/>
              </a:rPr>
              <a:t> </a:t>
            </a:r>
            <a:r>
              <a:rPr sz="1100" spc="50" dirty="0">
                <a:latin typeface="Calibri"/>
                <a:cs typeface="Calibri"/>
              </a:rPr>
              <a:t>first</a:t>
            </a:r>
            <a:r>
              <a:rPr sz="1100" spc="5" dirty="0">
                <a:latin typeface="Calibri"/>
                <a:cs typeface="Calibri"/>
              </a:rPr>
              <a:t> </a:t>
            </a:r>
            <a:r>
              <a:rPr sz="1100" spc="60" dirty="0">
                <a:latin typeface="Calibri"/>
                <a:cs typeface="Calibri"/>
              </a:rPr>
              <a:t>sailing</a:t>
            </a:r>
            <a:r>
              <a:rPr sz="1100" spc="5" dirty="0">
                <a:latin typeface="Calibri"/>
                <a:cs typeface="Calibri"/>
              </a:rPr>
              <a:t> </a:t>
            </a:r>
            <a:r>
              <a:rPr sz="1100" spc="45" dirty="0">
                <a:latin typeface="Calibri"/>
                <a:cs typeface="Calibri"/>
              </a:rPr>
              <a:t>boat</a:t>
            </a:r>
            <a:r>
              <a:rPr sz="1100" spc="-15" dirty="0">
                <a:latin typeface="Calibri"/>
                <a:cs typeface="Calibri"/>
              </a:rPr>
              <a:t> </a:t>
            </a:r>
            <a:r>
              <a:rPr sz="1100" spc="45" dirty="0">
                <a:latin typeface="Calibri"/>
                <a:cs typeface="Calibri"/>
              </a:rPr>
              <a:t>for</a:t>
            </a:r>
            <a:r>
              <a:rPr sz="1100" spc="-40" dirty="0">
                <a:latin typeface="Calibri"/>
                <a:cs typeface="Calibri"/>
              </a:rPr>
              <a:t> </a:t>
            </a:r>
            <a:r>
              <a:rPr sz="1100" spc="40" dirty="0">
                <a:latin typeface="Calibri"/>
                <a:cs typeface="Calibri"/>
              </a:rPr>
              <a:t>the</a:t>
            </a:r>
            <a:r>
              <a:rPr sz="1100" spc="5" dirty="0">
                <a:latin typeface="Calibri"/>
                <a:cs typeface="Calibri"/>
              </a:rPr>
              <a:t> </a:t>
            </a:r>
            <a:r>
              <a:rPr sz="1100" spc="15" dirty="0">
                <a:latin typeface="Calibri"/>
                <a:cs typeface="Calibri"/>
              </a:rPr>
              <a:t>ice.</a:t>
            </a:r>
            <a:endParaRPr sz="1100">
              <a:latin typeface="Calibri"/>
              <a:cs typeface="Calibri"/>
            </a:endParaRPr>
          </a:p>
        </p:txBody>
      </p:sp>
      <p:sp>
        <p:nvSpPr>
          <p:cNvPr id="35" name="object 35"/>
          <p:cNvSpPr txBox="1"/>
          <p:nvPr/>
        </p:nvSpPr>
        <p:spPr>
          <a:xfrm>
            <a:off x="779299" y="3705189"/>
            <a:ext cx="4389120" cy="2429510"/>
          </a:xfrm>
          <a:prstGeom prst="rect">
            <a:avLst/>
          </a:prstGeom>
        </p:spPr>
        <p:txBody>
          <a:bodyPr vert="horz" wrap="square" lIns="0" tIns="0" rIns="0" bIns="0" rtlCol="0">
            <a:spAutoFit/>
          </a:bodyPr>
          <a:lstStyle/>
          <a:p>
            <a:pPr marL="12700" marR="5080">
              <a:lnSpc>
                <a:spcPct val="143900"/>
              </a:lnSpc>
            </a:pPr>
            <a:r>
              <a:rPr sz="1100" spc="55" dirty="0">
                <a:latin typeface="Calibri"/>
                <a:cs typeface="Calibri"/>
              </a:rPr>
              <a:t>All </a:t>
            </a:r>
            <a:r>
              <a:rPr sz="1100" spc="50" dirty="0">
                <a:latin typeface="Calibri"/>
                <a:cs typeface="Calibri"/>
              </a:rPr>
              <a:t>that </a:t>
            </a:r>
            <a:r>
              <a:rPr sz="1100" spc="100" dirty="0">
                <a:latin typeface="Calibri"/>
                <a:cs typeface="Calibri"/>
              </a:rPr>
              <a:t>was </a:t>
            </a:r>
            <a:r>
              <a:rPr sz="1100" spc="70" dirty="0">
                <a:latin typeface="Calibri"/>
                <a:cs typeface="Calibri"/>
              </a:rPr>
              <a:t>a </a:t>
            </a:r>
            <a:r>
              <a:rPr sz="1100" spc="45" dirty="0">
                <a:latin typeface="Calibri"/>
                <a:cs typeface="Calibri"/>
              </a:rPr>
              <a:t>preparation for </a:t>
            </a:r>
            <a:r>
              <a:rPr sz="1100" spc="40" dirty="0">
                <a:latin typeface="Calibri"/>
                <a:cs typeface="Calibri"/>
              </a:rPr>
              <a:t>the </a:t>
            </a:r>
            <a:r>
              <a:rPr sz="1100" spc="50" dirty="0">
                <a:latin typeface="Calibri"/>
                <a:cs typeface="Calibri"/>
              </a:rPr>
              <a:t>first </a:t>
            </a:r>
            <a:r>
              <a:rPr sz="1100" spc="65" dirty="0">
                <a:latin typeface="Calibri"/>
                <a:cs typeface="Calibri"/>
              </a:rPr>
              <a:t>crossing </a:t>
            </a:r>
            <a:r>
              <a:rPr sz="1100" spc="50" dirty="0">
                <a:latin typeface="Calibri"/>
                <a:cs typeface="Calibri"/>
              </a:rPr>
              <a:t>of </a:t>
            </a:r>
            <a:r>
              <a:rPr sz="1100" spc="50" dirty="0" smtClean="0">
                <a:latin typeface="Calibri"/>
                <a:cs typeface="Calibri"/>
              </a:rPr>
              <a:t>Antarctica </a:t>
            </a:r>
            <a:r>
              <a:rPr sz="1100" spc="30" dirty="0" smtClean="0">
                <a:latin typeface="Calibri"/>
                <a:cs typeface="Calibri"/>
              </a:rPr>
              <a:t>in</a:t>
            </a:r>
            <a:r>
              <a:rPr lang="es-ES" sz="1100" spc="30" dirty="0" smtClean="0">
                <a:latin typeface="Calibri"/>
                <a:cs typeface="Calibri"/>
              </a:rPr>
              <a:t> </a:t>
            </a:r>
            <a:r>
              <a:rPr sz="1100" spc="30" dirty="0" smtClean="0">
                <a:latin typeface="Calibri"/>
                <a:cs typeface="Calibri"/>
              </a:rPr>
              <a:t> </a:t>
            </a:r>
            <a:r>
              <a:rPr sz="1100" spc="70" dirty="0">
                <a:latin typeface="Calibri"/>
                <a:cs typeface="Calibri"/>
              </a:rPr>
              <a:t>a  </a:t>
            </a:r>
            <a:r>
              <a:rPr sz="1100" spc="50" dirty="0">
                <a:latin typeface="Calibri"/>
                <a:cs typeface="Calibri"/>
              </a:rPr>
              <a:t>windpowered </a:t>
            </a:r>
            <a:r>
              <a:rPr sz="1100" spc="35" dirty="0">
                <a:latin typeface="Calibri"/>
                <a:cs typeface="Calibri"/>
              </a:rPr>
              <a:t>vehicle. </a:t>
            </a:r>
            <a:r>
              <a:rPr sz="1100" spc="60" dirty="0">
                <a:latin typeface="Calibri"/>
                <a:cs typeface="Calibri"/>
              </a:rPr>
              <a:t>The challenge </a:t>
            </a:r>
            <a:r>
              <a:rPr sz="1100" spc="100" dirty="0">
                <a:latin typeface="Calibri"/>
                <a:cs typeface="Calibri"/>
              </a:rPr>
              <a:t>was </a:t>
            </a:r>
            <a:r>
              <a:rPr sz="1100" spc="45" dirty="0">
                <a:latin typeface="Calibri"/>
                <a:cs typeface="Calibri"/>
              </a:rPr>
              <a:t>carried </a:t>
            </a:r>
            <a:r>
              <a:rPr sz="1100" spc="40" dirty="0">
                <a:latin typeface="Calibri"/>
                <a:cs typeface="Calibri"/>
              </a:rPr>
              <a:t>out </a:t>
            </a:r>
            <a:r>
              <a:rPr sz="1100" spc="65" dirty="0">
                <a:latin typeface="Calibri"/>
                <a:cs typeface="Calibri"/>
              </a:rPr>
              <a:t>succesfully </a:t>
            </a:r>
            <a:r>
              <a:rPr sz="1100" spc="30" dirty="0">
                <a:latin typeface="Calibri"/>
                <a:cs typeface="Calibri"/>
              </a:rPr>
              <a:t>in  </a:t>
            </a:r>
            <a:r>
              <a:rPr sz="1100" spc="65" dirty="0">
                <a:latin typeface="Calibri"/>
                <a:cs typeface="Calibri"/>
              </a:rPr>
              <a:t>2005-6. </a:t>
            </a:r>
            <a:r>
              <a:rPr sz="1100" spc="60" dirty="0">
                <a:latin typeface="Calibri"/>
                <a:cs typeface="Calibri"/>
              </a:rPr>
              <a:t>Crossing </a:t>
            </a:r>
            <a:r>
              <a:rPr sz="1100" spc="75" dirty="0">
                <a:latin typeface="Calibri"/>
                <a:cs typeface="Calibri"/>
              </a:rPr>
              <a:t>East </a:t>
            </a:r>
            <a:r>
              <a:rPr sz="1100" spc="45" dirty="0">
                <a:latin typeface="Calibri"/>
                <a:cs typeface="Calibri"/>
              </a:rPr>
              <a:t>Antarctica </a:t>
            </a:r>
            <a:r>
              <a:rPr sz="1100" spc="50" dirty="0">
                <a:latin typeface="Calibri"/>
                <a:cs typeface="Calibri"/>
              </a:rPr>
              <a:t>via Pole of </a:t>
            </a:r>
            <a:r>
              <a:rPr sz="1100" spc="45" dirty="0">
                <a:latin typeface="Calibri"/>
                <a:cs typeface="Calibri"/>
              </a:rPr>
              <a:t>Inaccesibility </a:t>
            </a:r>
            <a:r>
              <a:rPr sz="1100" spc="50" dirty="0">
                <a:latin typeface="Calibri"/>
                <a:cs typeface="Calibri"/>
              </a:rPr>
              <a:t>reaching  </a:t>
            </a:r>
            <a:r>
              <a:rPr sz="1100" spc="40" dirty="0">
                <a:latin typeface="Calibri"/>
                <a:cs typeface="Calibri"/>
              </a:rPr>
              <a:t>the region </a:t>
            </a:r>
            <a:r>
              <a:rPr sz="1100" spc="45" dirty="0">
                <a:latin typeface="Calibri"/>
                <a:cs typeface="Calibri"/>
              </a:rPr>
              <a:t>for </a:t>
            </a:r>
            <a:r>
              <a:rPr sz="1100" spc="40" dirty="0">
                <a:latin typeface="Calibri"/>
                <a:cs typeface="Calibri"/>
              </a:rPr>
              <a:t>the </a:t>
            </a:r>
            <a:r>
              <a:rPr sz="1100" spc="50" dirty="0">
                <a:latin typeface="Calibri"/>
                <a:cs typeface="Calibri"/>
              </a:rPr>
              <a:t>first </a:t>
            </a:r>
            <a:r>
              <a:rPr sz="1100" spc="40" dirty="0">
                <a:latin typeface="Calibri"/>
                <a:cs typeface="Calibri"/>
              </a:rPr>
              <a:t>time </a:t>
            </a:r>
            <a:r>
              <a:rPr sz="1100" spc="55" dirty="0">
                <a:latin typeface="Calibri"/>
                <a:cs typeface="Calibri"/>
              </a:rPr>
              <a:t>since </a:t>
            </a:r>
            <a:r>
              <a:rPr sz="1100" spc="40" dirty="0">
                <a:latin typeface="Calibri"/>
                <a:cs typeface="Calibri"/>
              </a:rPr>
              <a:t>the </a:t>
            </a:r>
            <a:r>
              <a:rPr sz="1100" spc="15" dirty="0">
                <a:latin typeface="Calibri"/>
                <a:cs typeface="Calibri"/>
              </a:rPr>
              <a:t>1960, </a:t>
            </a:r>
            <a:r>
              <a:rPr sz="1100" spc="45" dirty="0">
                <a:latin typeface="Calibri"/>
                <a:cs typeface="Calibri"/>
              </a:rPr>
              <a:t>s. </a:t>
            </a:r>
            <a:r>
              <a:rPr sz="1100" spc="75" dirty="0">
                <a:latin typeface="Calibri"/>
                <a:cs typeface="Calibri"/>
              </a:rPr>
              <a:t>4500km </a:t>
            </a:r>
            <a:r>
              <a:rPr sz="1100" spc="55" dirty="0">
                <a:latin typeface="Calibri"/>
                <a:cs typeface="Calibri"/>
              </a:rPr>
              <a:t>were sailed  </a:t>
            </a:r>
            <a:r>
              <a:rPr sz="1100" spc="65" dirty="0">
                <a:latin typeface="Calibri"/>
                <a:cs typeface="Calibri"/>
              </a:rPr>
              <a:t>sucesfully</a:t>
            </a:r>
            <a:r>
              <a:rPr sz="1100" spc="-25" dirty="0">
                <a:latin typeface="Calibri"/>
                <a:cs typeface="Calibri"/>
              </a:rPr>
              <a:t> </a:t>
            </a:r>
            <a:r>
              <a:rPr sz="1100" spc="30" dirty="0">
                <a:latin typeface="Calibri"/>
                <a:cs typeface="Calibri"/>
              </a:rPr>
              <a:t>in</a:t>
            </a:r>
            <a:r>
              <a:rPr sz="1100" dirty="0">
                <a:latin typeface="Calibri"/>
                <a:cs typeface="Calibri"/>
              </a:rPr>
              <a:t> </a:t>
            </a:r>
            <a:r>
              <a:rPr sz="1100" spc="60" dirty="0">
                <a:latin typeface="Calibri"/>
                <a:cs typeface="Calibri"/>
              </a:rPr>
              <a:t>62</a:t>
            </a:r>
            <a:r>
              <a:rPr sz="1100" dirty="0">
                <a:latin typeface="Calibri"/>
                <a:cs typeface="Calibri"/>
              </a:rPr>
              <a:t> </a:t>
            </a:r>
            <a:r>
              <a:rPr sz="1100" spc="55" dirty="0">
                <a:latin typeface="Calibri"/>
                <a:cs typeface="Calibri"/>
              </a:rPr>
              <a:t>days.</a:t>
            </a:r>
            <a:r>
              <a:rPr sz="1100" spc="225" dirty="0">
                <a:latin typeface="Calibri"/>
                <a:cs typeface="Calibri"/>
              </a:rPr>
              <a:t> </a:t>
            </a:r>
            <a:r>
              <a:rPr sz="1100" spc="50" dirty="0">
                <a:latin typeface="Calibri"/>
                <a:cs typeface="Calibri"/>
              </a:rPr>
              <a:t>There</a:t>
            </a:r>
            <a:r>
              <a:rPr sz="1100" spc="-25" dirty="0">
                <a:latin typeface="Calibri"/>
                <a:cs typeface="Calibri"/>
              </a:rPr>
              <a:t> </a:t>
            </a:r>
            <a:r>
              <a:rPr sz="1100" spc="100" dirty="0">
                <a:latin typeface="Calibri"/>
                <a:cs typeface="Calibri"/>
              </a:rPr>
              <a:t>was</a:t>
            </a:r>
            <a:r>
              <a:rPr sz="1100" spc="-20" dirty="0">
                <a:latin typeface="Calibri"/>
                <a:cs typeface="Calibri"/>
              </a:rPr>
              <a:t> </a:t>
            </a:r>
            <a:r>
              <a:rPr sz="1100" spc="50" dirty="0">
                <a:latin typeface="Calibri"/>
                <a:cs typeface="Calibri"/>
              </a:rPr>
              <a:t>technical</a:t>
            </a:r>
            <a:r>
              <a:rPr sz="1100" spc="-30" dirty="0">
                <a:latin typeface="Calibri"/>
                <a:cs typeface="Calibri"/>
              </a:rPr>
              <a:t> </a:t>
            </a:r>
            <a:r>
              <a:rPr sz="1100" spc="45" dirty="0">
                <a:latin typeface="Calibri"/>
                <a:cs typeface="Calibri"/>
              </a:rPr>
              <a:t>dificulties</a:t>
            </a:r>
            <a:r>
              <a:rPr sz="1100" dirty="0">
                <a:latin typeface="Calibri"/>
                <a:cs typeface="Calibri"/>
              </a:rPr>
              <a:t> </a:t>
            </a:r>
            <a:r>
              <a:rPr sz="1100" spc="40" dirty="0">
                <a:latin typeface="Calibri"/>
                <a:cs typeface="Calibri"/>
              </a:rPr>
              <a:t>but</a:t>
            </a:r>
            <a:r>
              <a:rPr sz="1100" spc="-20" dirty="0">
                <a:latin typeface="Calibri"/>
                <a:cs typeface="Calibri"/>
              </a:rPr>
              <a:t> </a:t>
            </a:r>
            <a:r>
              <a:rPr sz="1100" spc="40" dirty="0">
                <a:latin typeface="Calibri"/>
                <a:cs typeface="Calibri"/>
              </a:rPr>
              <a:t>the</a:t>
            </a:r>
            <a:r>
              <a:rPr sz="1100" dirty="0">
                <a:latin typeface="Calibri"/>
                <a:cs typeface="Calibri"/>
              </a:rPr>
              <a:t> </a:t>
            </a:r>
            <a:r>
              <a:rPr sz="1100" spc="45" dirty="0">
                <a:latin typeface="Calibri"/>
                <a:cs typeface="Calibri"/>
              </a:rPr>
              <a:t>potential  </a:t>
            </a:r>
            <a:r>
              <a:rPr sz="1100" spc="50" dirty="0">
                <a:latin typeface="Calibri"/>
                <a:cs typeface="Calibri"/>
              </a:rPr>
              <a:t>of</a:t>
            </a:r>
            <a:r>
              <a:rPr sz="1100" spc="-45"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concept</a:t>
            </a:r>
            <a:r>
              <a:rPr sz="1100" spc="-25" dirty="0">
                <a:latin typeface="Calibri"/>
                <a:cs typeface="Calibri"/>
              </a:rPr>
              <a:t> </a:t>
            </a:r>
            <a:r>
              <a:rPr sz="1100" spc="100" dirty="0">
                <a:latin typeface="Calibri"/>
                <a:cs typeface="Calibri"/>
              </a:rPr>
              <a:t>was</a:t>
            </a:r>
            <a:r>
              <a:rPr sz="1100" spc="5" dirty="0">
                <a:latin typeface="Calibri"/>
                <a:cs typeface="Calibri"/>
              </a:rPr>
              <a:t> </a:t>
            </a:r>
            <a:r>
              <a:rPr sz="1100" spc="55" dirty="0">
                <a:latin typeface="Calibri"/>
                <a:cs typeface="Calibri"/>
              </a:rPr>
              <a:t>again</a:t>
            </a:r>
            <a:r>
              <a:rPr sz="1100" spc="5" dirty="0">
                <a:latin typeface="Calibri"/>
                <a:cs typeface="Calibri"/>
              </a:rPr>
              <a:t> </a:t>
            </a:r>
            <a:r>
              <a:rPr sz="1100" spc="45" dirty="0">
                <a:latin typeface="Calibri"/>
                <a:cs typeface="Calibri"/>
              </a:rPr>
              <a:t>demostrated.</a:t>
            </a:r>
            <a:endParaRPr sz="1100" dirty="0">
              <a:latin typeface="Calibri"/>
              <a:cs typeface="Calibri"/>
            </a:endParaRPr>
          </a:p>
          <a:p>
            <a:pPr>
              <a:lnSpc>
                <a:spcPct val="100000"/>
              </a:lnSpc>
            </a:pPr>
            <a:endParaRPr sz="1100" dirty="0">
              <a:latin typeface="Times New Roman"/>
              <a:cs typeface="Times New Roman"/>
            </a:endParaRPr>
          </a:p>
          <a:p>
            <a:pPr marL="12700" marR="219710">
              <a:lnSpc>
                <a:spcPct val="143900"/>
              </a:lnSpc>
              <a:spcBef>
                <a:spcPts val="635"/>
              </a:spcBef>
            </a:pPr>
            <a:r>
              <a:rPr sz="1100" spc="25" dirty="0">
                <a:latin typeface="Calibri"/>
                <a:cs typeface="Calibri"/>
              </a:rPr>
              <a:t>In</a:t>
            </a:r>
            <a:r>
              <a:rPr sz="1100" spc="5" dirty="0">
                <a:latin typeface="Calibri"/>
                <a:cs typeface="Calibri"/>
              </a:rPr>
              <a:t> </a:t>
            </a:r>
            <a:r>
              <a:rPr sz="1100" spc="-10" dirty="0">
                <a:latin typeface="Calibri"/>
                <a:cs typeface="Calibri"/>
              </a:rPr>
              <a:t>2011-12</a:t>
            </a:r>
            <a:r>
              <a:rPr sz="1100" spc="5" dirty="0">
                <a:latin typeface="Calibri"/>
                <a:cs typeface="Calibri"/>
              </a:rPr>
              <a:t> </a:t>
            </a:r>
            <a:r>
              <a:rPr sz="1100" spc="70" dirty="0">
                <a:latin typeface="Calibri"/>
                <a:cs typeface="Calibri"/>
              </a:rPr>
              <a:t>a</a:t>
            </a:r>
            <a:r>
              <a:rPr sz="1100" spc="5" dirty="0">
                <a:latin typeface="Calibri"/>
                <a:cs typeface="Calibri"/>
              </a:rPr>
              <a:t> </a:t>
            </a:r>
            <a:r>
              <a:rPr sz="1100" spc="70" dirty="0">
                <a:latin typeface="Calibri"/>
                <a:cs typeface="Calibri"/>
              </a:rPr>
              <a:t>new</a:t>
            </a:r>
            <a:r>
              <a:rPr sz="1100" spc="-20" dirty="0">
                <a:latin typeface="Calibri"/>
                <a:cs typeface="Calibri"/>
              </a:rPr>
              <a:t> </a:t>
            </a:r>
            <a:r>
              <a:rPr sz="1100" spc="65" dirty="0">
                <a:latin typeface="Calibri"/>
                <a:cs typeface="Calibri"/>
              </a:rPr>
              <a:t>succesfull</a:t>
            </a:r>
            <a:r>
              <a:rPr sz="1100" spc="-25" dirty="0">
                <a:latin typeface="Calibri"/>
                <a:cs typeface="Calibri"/>
              </a:rPr>
              <a:t> </a:t>
            </a:r>
            <a:r>
              <a:rPr sz="1100" spc="65" dirty="0">
                <a:latin typeface="Calibri"/>
                <a:cs typeface="Calibri"/>
              </a:rPr>
              <a:t>crossing</a:t>
            </a:r>
            <a:r>
              <a:rPr sz="1100" spc="5" dirty="0">
                <a:latin typeface="Calibri"/>
                <a:cs typeface="Calibri"/>
              </a:rPr>
              <a:t> </a:t>
            </a:r>
            <a:r>
              <a:rPr sz="1100" spc="50" dirty="0">
                <a:latin typeface="Calibri"/>
                <a:cs typeface="Calibri"/>
              </a:rPr>
              <a:t>of</a:t>
            </a:r>
            <a:r>
              <a:rPr sz="1100" spc="-45" dirty="0">
                <a:latin typeface="Calibri"/>
                <a:cs typeface="Calibri"/>
              </a:rPr>
              <a:t> </a:t>
            </a:r>
            <a:r>
              <a:rPr sz="1100" spc="45" dirty="0">
                <a:latin typeface="Calibri"/>
                <a:cs typeface="Calibri"/>
              </a:rPr>
              <a:t>Antarctica</a:t>
            </a:r>
            <a:r>
              <a:rPr sz="1100" spc="-20" dirty="0">
                <a:latin typeface="Calibri"/>
                <a:cs typeface="Calibri"/>
              </a:rPr>
              <a:t> </a:t>
            </a:r>
            <a:r>
              <a:rPr sz="1100" spc="100" dirty="0">
                <a:latin typeface="Calibri"/>
                <a:cs typeface="Calibri"/>
              </a:rPr>
              <a:t>was</a:t>
            </a:r>
            <a:r>
              <a:rPr sz="1100" spc="5" dirty="0">
                <a:latin typeface="Calibri"/>
                <a:cs typeface="Calibri"/>
              </a:rPr>
              <a:t> </a:t>
            </a:r>
            <a:r>
              <a:rPr sz="1100" spc="40" dirty="0">
                <a:latin typeface="Calibri"/>
                <a:cs typeface="Calibri"/>
              </a:rPr>
              <a:t>undertaken,  introducing</a:t>
            </a:r>
            <a:r>
              <a:rPr sz="1100" spc="10" dirty="0">
                <a:latin typeface="Calibri"/>
                <a:cs typeface="Calibri"/>
              </a:rPr>
              <a:t> </a:t>
            </a:r>
            <a:r>
              <a:rPr sz="1100" spc="70" dirty="0">
                <a:latin typeface="Calibri"/>
                <a:cs typeface="Calibri"/>
              </a:rPr>
              <a:t>many</a:t>
            </a:r>
            <a:r>
              <a:rPr sz="1100" spc="-15" dirty="0">
                <a:latin typeface="Calibri"/>
                <a:cs typeface="Calibri"/>
              </a:rPr>
              <a:t> </a:t>
            </a:r>
            <a:r>
              <a:rPr sz="1100" spc="40" dirty="0">
                <a:latin typeface="Calibri"/>
                <a:cs typeface="Calibri"/>
              </a:rPr>
              <a:t>innovations.</a:t>
            </a:r>
            <a:r>
              <a:rPr sz="1100" spc="10" dirty="0">
                <a:latin typeface="Calibri"/>
                <a:cs typeface="Calibri"/>
              </a:rPr>
              <a:t> </a:t>
            </a:r>
            <a:r>
              <a:rPr sz="1100" spc="65" dirty="0">
                <a:latin typeface="Calibri"/>
                <a:cs typeface="Calibri"/>
              </a:rPr>
              <a:t>3500km</a:t>
            </a:r>
            <a:r>
              <a:rPr sz="1100" spc="-15" dirty="0">
                <a:latin typeface="Calibri"/>
                <a:cs typeface="Calibri"/>
              </a:rPr>
              <a:t> </a:t>
            </a:r>
            <a:r>
              <a:rPr sz="1100" spc="55" dirty="0">
                <a:latin typeface="Calibri"/>
                <a:cs typeface="Calibri"/>
              </a:rPr>
              <a:t>were</a:t>
            </a:r>
            <a:r>
              <a:rPr sz="1100" spc="10" dirty="0">
                <a:latin typeface="Calibri"/>
                <a:cs typeface="Calibri"/>
              </a:rPr>
              <a:t> </a:t>
            </a:r>
            <a:r>
              <a:rPr sz="1100" spc="55" dirty="0">
                <a:latin typeface="Calibri"/>
                <a:cs typeface="Calibri"/>
              </a:rPr>
              <a:t>sailed</a:t>
            </a:r>
            <a:r>
              <a:rPr sz="1100" spc="10" dirty="0">
                <a:latin typeface="Calibri"/>
                <a:cs typeface="Calibri"/>
              </a:rPr>
              <a:t> </a:t>
            </a:r>
            <a:r>
              <a:rPr sz="1100" spc="30" dirty="0">
                <a:latin typeface="Calibri"/>
                <a:cs typeface="Calibri"/>
              </a:rPr>
              <a:t>in</a:t>
            </a:r>
            <a:r>
              <a:rPr sz="1100" spc="10" dirty="0">
                <a:latin typeface="Calibri"/>
                <a:cs typeface="Calibri"/>
              </a:rPr>
              <a:t> </a:t>
            </a:r>
            <a:r>
              <a:rPr sz="1100" spc="80" dirty="0">
                <a:latin typeface="Calibri"/>
                <a:cs typeface="Calibri"/>
              </a:rPr>
              <a:t>34</a:t>
            </a:r>
            <a:r>
              <a:rPr sz="1100" spc="10" dirty="0">
                <a:latin typeface="Calibri"/>
                <a:cs typeface="Calibri"/>
              </a:rPr>
              <a:t> </a:t>
            </a:r>
            <a:r>
              <a:rPr sz="1100" spc="55" dirty="0">
                <a:latin typeface="Calibri"/>
                <a:cs typeface="Calibri"/>
              </a:rPr>
              <a:t>days.</a:t>
            </a:r>
            <a:endParaRPr sz="1100" dirty="0">
              <a:latin typeface="Calibri"/>
              <a:cs typeface="Calibri"/>
            </a:endParaRPr>
          </a:p>
          <a:p>
            <a:pPr marL="12700">
              <a:lnSpc>
                <a:spcPct val="100000"/>
              </a:lnSpc>
              <a:spcBef>
                <a:spcPts val="580"/>
              </a:spcBef>
            </a:pPr>
            <a:r>
              <a:rPr sz="1100" spc="55" dirty="0">
                <a:latin typeface="Calibri"/>
                <a:cs typeface="Calibri"/>
              </a:rPr>
              <a:t>Reaching</a:t>
            </a:r>
            <a:r>
              <a:rPr sz="1100" spc="-15" dirty="0">
                <a:latin typeface="Calibri"/>
                <a:cs typeface="Calibri"/>
              </a:rPr>
              <a:t> </a:t>
            </a:r>
            <a:r>
              <a:rPr sz="1100" spc="45" dirty="0">
                <a:latin typeface="Calibri"/>
                <a:cs typeface="Calibri"/>
              </a:rPr>
              <a:t>for</a:t>
            </a:r>
            <a:r>
              <a:rPr sz="1100" spc="-45" dirty="0">
                <a:latin typeface="Calibri"/>
                <a:cs typeface="Calibri"/>
              </a:rPr>
              <a:t> </a:t>
            </a:r>
            <a:r>
              <a:rPr sz="1100" spc="40" dirty="0">
                <a:latin typeface="Calibri"/>
                <a:cs typeface="Calibri"/>
              </a:rPr>
              <a:t>the</a:t>
            </a:r>
            <a:r>
              <a:rPr sz="1100" spc="-15" dirty="0">
                <a:latin typeface="Calibri"/>
                <a:cs typeface="Calibri"/>
              </a:rPr>
              <a:t> </a:t>
            </a:r>
            <a:r>
              <a:rPr sz="1100" spc="50" dirty="0">
                <a:latin typeface="Calibri"/>
                <a:cs typeface="Calibri"/>
              </a:rPr>
              <a:t>first</a:t>
            </a:r>
            <a:r>
              <a:rPr sz="1100" spc="-15" dirty="0">
                <a:latin typeface="Calibri"/>
                <a:cs typeface="Calibri"/>
              </a:rPr>
              <a:t> </a:t>
            </a:r>
            <a:r>
              <a:rPr sz="1100" spc="40" dirty="0">
                <a:latin typeface="Calibri"/>
                <a:cs typeface="Calibri"/>
              </a:rPr>
              <a:t>time</a:t>
            </a:r>
            <a:r>
              <a:rPr sz="1100" spc="5" dirty="0">
                <a:latin typeface="Calibri"/>
                <a:cs typeface="Calibri"/>
              </a:rPr>
              <a:t> </a:t>
            </a:r>
            <a:r>
              <a:rPr sz="1100" spc="30" dirty="0">
                <a:latin typeface="Calibri"/>
                <a:cs typeface="Calibri"/>
              </a:rPr>
              <a:t>in</a:t>
            </a:r>
            <a:r>
              <a:rPr sz="1100" spc="-20" dirty="0">
                <a:latin typeface="Calibri"/>
                <a:cs typeface="Calibri"/>
              </a:rPr>
              <a:t> </a:t>
            </a:r>
            <a:r>
              <a:rPr sz="1100" spc="60" dirty="0">
                <a:latin typeface="Calibri"/>
                <a:cs typeface="Calibri"/>
              </a:rPr>
              <a:t>windsled</a:t>
            </a:r>
            <a:r>
              <a:rPr sz="1100" spc="-15" dirty="0">
                <a:latin typeface="Calibri"/>
                <a:cs typeface="Calibri"/>
              </a:rPr>
              <a:t> </a:t>
            </a:r>
            <a:r>
              <a:rPr sz="1100" spc="40" dirty="0">
                <a:latin typeface="Calibri"/>
                <a:cs typeface="Calibri"/>
              </a:rPr>
              <a:t>the</a:t>
            </a:r>
            <a:r>
              <a:rPr sz="1100" spc="5" dirty="0">
                <a:latin typeface="Calibri"/>
                <a:cs typeface="Calibri"/>
              </a:rPr>
              <a:t> </a:t>
            </a:r>
            <a:r>
              <a:rPr sz="1100" spc="60" dirty="0">
                <a:latin typeface="Calibri"/>
                <a:cs typeface="Calibri"/>
              </a:rPr>
              <a:t>south</a:t>
            </a:r>
            <a:r>
              <a:rPr sz="1100" spc="5" dirty="0">
                <a:latin typeface="Calibri"/>
                <a:cs typeface="Calibri"/>
              </a:rPr>
              <a:t> </a:t>
            </a:r>
            <a:r>
              <a:rPr sz="1100" spc="30" dirty="0">
                <a:latin typeface="Calibri"/>
                <a:cs typeface="Calibri"/>
              </a:rPr>
              <a:t>pole.</a:t>
            </a:r>
            <a:r>
              <a:rPr sz="1100" spc="-25" dirty="0">
                <a:latin typeface="Calibri"/>
                <a:cs typeface="Calibri"/>
              </a:rPr>
              <a:t> </a:t>
            </a:r>
            <a:r>
              <a:rPr sz="1100" spc="45" dirty="0">
                <a:latin typeface="Calibri"/>
                <a:cs typeface="Calibri"/>
              </a:rPr>
              <a:t>And</a:t>
            </a:r>
            <a:r>
              <a:rPr sz="1100" spc="5" dirty="0">
                <a:latin typeface="Calibri"/>
                <a:cs typeface="Calibri"/>
              </a:rPr>
              <a:t> </a:t>
            </a:r>
            <a:r>
              <a:rPr sz="1100" spc="65" dirty="0">
                <a:latin typeface="Calibri"/>
                <a:cs typeface="Calibri"/>
              </a:rPr>
              <a:t>sailimg</a:t>
            </a:r>
            <a:endParaRPr sz="1100" dirty="0">
              <a:latin typeface="Calibri"/>
              <a:cs typeface="Calibri"/>
            </a:endParaRPr>
          </a:p>
        </p:txBody>
      </p:sp>
      <p:sp>
        <p:nvSpPr>
          <p:cNvPr id="36" name="object 36"/>
          <p:cNvSpPr txBox="1"/>
          <p:nvPr/>
        </p:nvSpPr>
        <p:spPr>
          <a:xfrm>
            <a:off x="5477268" y="641680"/>
            <a:ext cx="4402455" cy="908050"/>
          </a:xfrm>
          <a:prstGeom prst="rect">
            <a:avLst/>
          </a:prstGeom>
        </p:spPr>
        <p:txBody>
          <a:bodyPr vert="horz" wrap="square" lIns="0" tIns="0" rIns="0" bIns="0" rtlCol="0">
            <a:spAutoFit/>
          </a:bodyPr>
          <a:lstStyle/>
          <a:p>
            <a:pPr marL="12700">
              <a:lnSpc>
                <a:spcPct val="100000"/>
              </a:lnSpc>
            </a:pPr>
            <a:r>
              <a:rPr sz="1100" spc="60" dirty="0">
                <a:latin typeface="Calibri"/>
                <a:cs typeface="Calibri"/>
              </a:rPr>
              <a:t>much</a:t>
            </a:r>
            <a:r>
              <a:rPr sz="1100" dirty="0">
                <a:latin typeface="Calibri"/>
                <a:cs typeface="Calibri"/>
              </a:rPr>
              <a:t> </a:t>
            </a:r>
            <a:r>
              <a:rPr sz="1100" spc="45" dirty="0">
                <a:latin typeface="Calibri"/>
                <a:cs typeface="Calibri"/>
              </a:rPr>
              <a:t>more</a:t>
            </a:r>
            <a:r>
              <a:rPr sz="1100" dirty="0">
                <a:latin typeface="Calibri"/>
                <a:cs typeface="Calibri"/>
              </a:rPr>
              <a:t> </a:t>
            </a:r>
            <a:r>
              <a:rPr sz="1100" spc="40" dirty="0">
                <a:latin typeface="Calibri"/>
                <a:cs typeface="Calibri"/>
              </a:rPr>
              <a:t>eficiently</a:t>
            </a:r>
            <a:r>
              <a:rPr sz="1100" spc="-25" dirty="0">
                <a:latin typeface="Calibri"/>
                <a:cs typeface="Calibri"/>
              </a:rPr>
              <a:t> </a:t>
            </a:r>
            <a:r>
              <a:rPr sz="1100" spc="55" dirty="0">
                <a:latin typeface="Calibri"/>
                <a:cs typeface="Calibri"/>
              </a:rPr>
              <a:t>and</a:t>
            </a:r>
            <a:r>
              <a:rPr sz="1100" spc="-25" dirty="0">
                <a:latin typeface="Calibri"/>
                <a:cs typeface="Calibri"/>
              </a:rPr>
              <a:t> </a:t>
            </a:r>
            <a:r>
              <a:rPr sz="1100" spc="50" dirty="0">
                <a:latin typeface="Calibri"/>
                <a:cs typeface="Calibri"/>
              </a:rPr>
              <a:t>with</a:t>
            </a:r>
            <a:r>
              <a:rPr sz="1100" dirty="0">
                <a:latin typeface="Calibri"/>
                <a:cs typeface="Calibri"/>
              </a:rPr>
              <a:t> </a:t>
            </a:r>
            <a:r>
              <a:rPr sz="1100" spc="45" dirty="0">
                <a:latin typeface="Calibri"/>
                <a:cs typeface="Calibri"/>
              </a:rPr>
              <a:t>heavier</a:t>
            </a:r>
            <a:r>
              <a:rPr sz="1100" spc="-25" dirty="0">
                <a:latin typeface="Calibri"/>
                <a:cs typeface="Calibri"/>
              </a:rPr>
              <a:t> </a:t>
            </a:r>
            <a:r>
              <a:rPr sz="1100" spc="70" dirty="0">
                <a:latin typeface="Calibri"/>
                <a:cs typeface="Calibri"/>
              </a:rPr>
              <a:t>loads</a:t>
            </a:r>
            <a:r>
              <a:rPr sz="1100" spc="-20" dirty="0">
                <a:latin typeface="Calibri"/>
                <a:cs typeface="Calibri"/>
              </a:rPr>
              <a:t> </a:t>
            </a:r>
            <a:r>
              <a:rPr sz="1100" spc="55" dirty="0">
                <a:latin typeface="Calibri"/>
                <a:cs typeface="Calibri"/>
              </a:rPr>
              <a:t>tan</a:t>
            </a:r>
            <a:r>
              <a:rPr sz="1100" dirty="0">
                <a:latin typeface="Calibri"/>
                <a:cs typeface="Calibri"/>
              </a:rPr>
              <a:t> </a:t>
            </a:r>
            <a:r>
              <a:rPr sz="1100" spc="30" dirty="0">
                <a:latin typeface="Calibri"/>
                <a:cs typeface="Calibri"/>
              </a:rPr>
              <a:t>before.</a:t>
            </a:r>
            <a:endParaRPr sz="1100">
              <a:latin typeface="Calibri"/>
              <a:cs typeface="Calibri"/>
            </a:endParaRPr>
          </a:p>
          <a:p>
            <a:pPr marL="12700" marR="5080">
              <a:lnSpc>
                <a:spcPct val="143900"/>
              </a:lnSpc>
            </a:pPr>
            <a:r>
              <a:rPr sz="1100" spc="25" dirty="0">
                <a:latin typeface="Calibri"/>
                <a:cs typeface="Calibri"/>
              </a:rPr>
              <a:t>In </a:t>
            </a:r>
            <a:r>
              <a:rPr sz="1100" spc="20" dirty="0">
                <a:latin typeface="Calibri"/>
                <a:cs typeface="Calibri"/>
              </a:rPr>
              <a:t>2014, </a:t>
            </a:r>
            <a:r>
              <a:rPr sz="1100" spc="70" dirty="0">
                <a:latin typeface="Calibri"/>
                <a:cs typeface="Calibri"/>
              </a:rPr>
              <a:t>a new </a:t>
            </a:r>
            <a:r>
              <a:rPr sz="1100" spc="75" dirty="0">
                <a:latin typeface="Calibri"/>
                <a:cs typeface="Calibri"/>
              </a:rPr>
              <a:t>successful </a:t>
            </a:r>
            <a:r>
              <a:rPr sz="1100" spc="40" dirty="0">
                <a:latin typeface="Calibri"/>
                <a:cs typeface="Calibri"/>
              </a:rPr>
              <a:t>expedition took </a:t>
            </a:r>
            <a:r>
              <a:rPr sz="1100" spc="55" dirty="0">
                <a:latin typeface="Calibri"/>
                <a:cs typeface="Calibri"/>
              </a:rPr>
              <a:t>place </a:t>
            </a:r>
            <a:r>
              <a:rPr sz="1100" spc="30" dirty="0">
                <a:latin typeface="Calibri"/>
                <a:cs typeface="Calibri"/>
              </a:rPr>
              <a:t>in </a:t>
            </a:r>
            <a:r>
              <a:rPr sz="1100" spc="35" dirty="0">
                <a:latin typeface="Calibri"/>
                <a:cs typeface="Calibri"/>
              </a:rPr>
              <a:t>Greenland, </a:t>
            </a:r>
            <a:r>
              <a:rPr sz="1100" spc="55" dirty="0">
                <a:latin typeface="Calibri"/>
                <a:cs typeface="Calibri"/>
              </a:rPr>
              <a:t>where  </a:t>
            </a:r>
            <a:r>
              <a:rPr sz="1100" spc="40" dirty="0">
                <a:latin typeface="Calibri"/>
                <a:cs typeface="Calibri"/>
              </a:rPr>
              <a:t>the</a:t>
            </a:r>
            <a:r>
              <a:rPr sz="1100" spc="-20" dirty="0">
                <a:latin typeface="Calibri"/>
                <a:cs typeface="Calibri"/>
              </a:rPr>
              <a:t> </a:t>
            </a:r>
            <a:r>
              <a:rPr sz="1100" spc="60" dirty="0">
                <a:latin typeface="Calibri"/>
                <a:cs typeface="Calibri"/>
              </a:rPr>
              <a:t>windsled</a:t>
            </a:r>
            <a:r>
              <a:rPr sz="1100" spc="-15" dirty="0">
                <a:latin typeface="Calibri"/>
                <a:cs typeface="Calibri"/>
              </a:rPr>
              <a:t> </a:t>
            </a:r>
            <a:r>
              <a:rPr sz="1100" spc="55" dirty="0">
                <a:latin typeface="Calibri"/>
                <a:cs typeface="Calibri"/>
              </a:rPr>
              <a:t>team</a:t>
            </a:r>
            <a:r>
              <a:rPr sz="1100" spc="10" dirty="0">
                <a:latin typeface="Calibri"/>
                <a:cs typeface="Calibri"/>
              </a:rPr>
              <a:t> </a:t>
            </a:r>
            <a:r>
              <a:rPr sz="1100" spc="50" dirty="0">
                <a:latin typeface="Calibri"/>
                <a:cs typeface="Calibri"/>
              </a:rPr>
              <a:t>circumnavigated</a:t>
            </a:r>
            <a:r>
              <a:rPr sz="1100" spc="-15" dirty="0">
                <a:latin typeface="Calibri"/>
                <a:cs typeface="Calibri"/>
              </a:rPr>
              <a:t> </a:t>
            </a:r>
            <a:r>
              <a:rPr sz="1100" spc="40" dirty="0">
                <a:latin typeface="Calibri"/>
                <a:cs typeface="Calibri"/>
              </a:rPr>
              <a:t>the</a:t>
            </a:r>
            <a:r>
              <a:rPr sz="1100" spc="10" dirty="0">
                <a:latin typeface="Calibri"/>
                <a:cs typeface="Calibri"/>
              </a:rPr>
              <a:t> </a:t>
            </a:r>
            <a:r>
              <a:rPr sz="1100" spc="45" dirty="0">
                <a:latin typeface="Calibri"/>
                <a:cs typeface="Calibri"/>
              </a:rPr>
              <a:t>island,</a:t>
            </a:r>
            <a:r>
              <a:rPr sz="1100" spc="10" dirty="0">
                <a:latin typeface="Calibri"/>
                <a:cs typeface="Calibri"/>
              </a:rPr>
              <a:t> </a:t>
            </a:r>
            <a:r>
              <a:rPr sz="1100" spc="50" dirty="0">
                <a:latin typeface="Calibri"/>
                <a:cs typeface="Calibri"/>
              </a:rPr>
              <a:t>covering</a:t>
            </a:r>
            <a:r>
              <a:rPr sz="1100" spc="10" dirty="0">
                <a:latin typeface="Calibri"/>
                <a:cs typeface="Calibri"/>
              </a:rPr>
              <a:t> </a:t>
            </a:r>
            <a:r>
              <a:rPr sz="1100" spc="85" dirty="0">
                <a:latin typeface="Calibri"/>
                <a:cs typeface="Calibri"/>
              </a:rPr>
              <a:t>4300</a:t>
            </a:r>
            <a:r>
              <a:rPr sz="1100" spc="10" dirty="0">
                <a:latin typeface="Calibri"/>
                <a:cs typeface="Calibri"/>
              </a:rPr>
              <a:t> </a:t>
            </a:r>
            <a:r>
              <a:rPr sz="1100" spc="65" dirty="0">
                <a:latin typeface="Calibri"/>
                <a:cs typeface="Calibri"/>
              </a:rPr>
              <a:t>km</a:t>
            </a:r>
            <a:r>
              <a:rPr sz="1100" spc="-20" dirty="0">
                <a:latin typeface="Calibri"/>
                <a:cs typeface="Calibri"/>
              </a:rPr>
              <a:t> </a:t>
            </a:r>
            <a:r>
              <a:rPr sz="1100" spc="50" dirty="0">
                <a:latin typeface="Calibri"/>
                <a:cs typeface="Calibri"/>
              </a:rPr>
              <a:t>with  </a:t>
            </a:r>
            <a:r>
              <a:rPr sz="1100" spc="70" dirty="0">
                <a:latin typeface="Calibri"/>
                <a:cs typeface="Calibri"/>
              </a:rPr>
              <a:t>a</a:t>
            </a:r>
            <a:r>
              <a:rPr sz="1100" spc="-10" dirty="0">
                <a:latin typeface="Calibri"/>
                <a:cs typeface="Calibri"/>
              </a:rPr>
              <a:t> </a:t>
            </a:r>
            <a:r>
              <a:rPr sz="1100" spc="45" dirty="0">
                <a:latin typeface="Calibri"/>
                <a:cs typeface="Calibri"/>
              </a:rPr>
              <a:t>heavier</a:t>
            </a:r>
            <a:r>
              <a:rPr sz="1100" spc="-35" dirty="0">
                <a:latin typeface="Calibri"/>
                <a:cs typeface="Calibri"/>
              </a:rPr>
              <a:t> </a:t>
            </a:r>
            <a:r>
              <a:rPr sz="1100" spc="45" dirty="0">
                <a:latin typeface="Calibri"/>
                <a:cs typeface="Calibri"/>
              </a:rPr>
              <a:t>more</a:t>
            </a:r>
            <a:r>
              <a:rPr sz="1100" spc="-10" dirty="0">
                <a:latin typeface="Calibri"/>
                <a:cs typeface="Calibri"/>
              </a:rPr>
              <a:t> </a:t>
            </a:r>
            <a:r>
              <a:rPr sz="1100" spc="55" dirty="0">
                <a:latin typeface="Calibri"/>
                <a:cs typeface="Calibri"/>
              </a:rPr>
              <a:t>sophisticated</a:t>
            </a:r>
            <a:r>
              <a:rPr sz="1100" spc="-10" dirty="0">
                <a:latin typeface="Calibri"/>
                <a:cs typeface="Calibri"/>
              </a:rPr>
              <a:t> </a:t>
            </a:r>
            <a:r>
              <a:rPr sz="1100" spc="45" dirty="0">
                <a:latin typeface="Calibri"/>
                <a:cs typeface="Calibri"/>
              </a:rPr>
              <a:t>sled.</a:t>
            </a:r>
            <a:endParaRPr sz="1100">
              <a:latin typeface="Calibri"/>
              <a:cs typeface="Calibri"/>
            </a:endParaRPr>
          </a:p>
        </p:txBody>
      </p:sp>
      <p:sp>
        <p:nvSpPr>
          <p:cNvPr id="37" name="object 37"/>
          <p:cNvSpPr txBox="1"/>
          <p:nvPr/>
        </p:nvSpPr>
        <p:spPr>
          <a:xfrm>
            <a:off x="5477268" y="1774535"/>
            <a:ext cx="4309110" cy="1464310"/>
          </a:xfrm>
          <a:prstGeom prst="rect">
            <a:avLst/>
          </a:prstGeom>
        </p:spPr>
        <p:txBody>
          <a:bodyPr vert="horz" wrap="square" lIns="0" tIns="0" rIns="0" bIns="0" rtlCol="0">
            <a:spAutoFit/>
          </a:bodyPr>
          <a:lstStyle/>
          <a:p>
            <a:pPr marL="12700" marR="5080">
              <a:lnSpc>
                <a:spcPct val="143900"/>
              </a:lnSpc>
            </a:pPr>
            <a:r>
              <a:rPr sz="1100" spc="25" dirty="0">
                <a:latin typeface="Calibri"/>
                <a:cs typeface="Calibri"/>
              </a:rPr>
              <a:t>In </a:t>
            </a:r>
            <a:r>
              <a:rPr sz="1100" spc="20" dirty="0">
                <a:latin typeface="Calibri"/>
                <a:cs typeface="Calibri"/>
              </a:rPr>
              <a:t>2016 </a:t>
            </a:r>
            <a:r>
              <a:rPr sz="1100" spc="70" dirty="0">
                <a:latin typeface="Calibri"/>
                <a:cs typeface="Calibri"/>
              </a:rPr>
              <a:t>a new </a:t>
            </a:r>
            <a:r>
              <a:rPr sz="1100" spc="40" dirty="0">
                <a:latin typeface="Calibri"/>
                <a:cs typeface="Calibri"/>
              </a:rPr>
              <a:t>expedition </a:t>
            </a:r>
            <a:r>
              <a:rPr sz="1100" spc="100" dirty="0">
                <a:latin typeface="Calibri"/>
                <a:cs typeface="Calibri"/>
              </a:rPr>
              <a:t>was </a:t>
            </a:r>
            <a:r>
              <a:rPr sz="1100" spc="45" dirty="0">
                <a:latin typeface="Calibri"/>
                <a:cs typeface="Calibri"/>
              </a:rPr>
              <a:t>carried </a:t>
            </a:r>
            <a:r>
              <a:rPr sz="1100" spc="40" dirty="0">
                <a:latin typeface="Calibri"/>
                <a:cs typeface="Calibri"/>
              </a:rPr>
              <a:t>out </a:t>
            </a:r>
            <a:r>
              <a:rPr sz="1100" spc="50" dirty="0">
                <a:latin typeface="Calibri"/>
                <a:cs typeface="Calibri"/>
              </a:rPr>
              <a:t>with </a:t>
            </a:r>
            <a:r>
              <a:rPr sz="1100" spc="70" dirty="0">
                <a:latin typeface="Calibri"/>
                <a:cs typeface="Calibri"/>
              </a:rPr>
              <a:t>a </a:t>
            </a:r>
            <a:r>
              <a:rPr sz="1100" spc="45" dirty="0">
                <a:latin typeface="Calibri"/>
                <a:cs typeface="Calibri"/>
              </a:rPr>
              <a:t>more </a:t>
            </a:r>
            <a:r>
              <a:rPr sz="1100" spc="55" dirty="0">
                <a:latin typeface="Calibri"/>
                <a:cs typeface="Calibri"/>
              </a:rPr>
              <a:t>sophisticated  </a:t>
            </a:r>
            <a:r>
              <a:rPr sz="1100" spc="50" dirty="0">
                <a:latin typeface="Calibri"/>
                <a:cs typeface="Calibri"/>
              </a:rPr>
              <a:t>windsled,</a:t>
            </a:r>
            <a:r>
              <a:rPr sz="1100" spc="-20" dirty="0">
                <a:latin typeface="Calibri"/>
                <a:cs typeface="Calibri"/>
              </a:rPr>
              <a:t> </a:t>
            </a:r>
            <a:r>
              <a:rPr sz="1100" spc="55" dirty="0">
                <a:latin typeface="Calibri"/>
                <a:cs typeface="Calibri"/>
              </a:rPr>
              <a:t>transporting</a:t>
            </a:r>
            <a:r>
              <a:rPr sz="1100" dirty="0">
                <a:latin typeface="Calibri"/>
                <a:cs typeface="Calibri"/>
              </a:rPr>
              <a:t> </a:t>
            </a:r>
            <a:r>
              <a:rPr sz="1100" spc="85" dirty="0">
                <a:latin typeface="Calibri"/>
                <a:cs typeface="Calibri"/>
              </a:rPr>
              <a:t>2000</a:t>
            </a:r>
            <a:r>
              <a:rPr sz="1100" dirty="0">
                <a:latin typeface="Calibri"/>
                <a:cs typeface="Calibri"/>
              </a:rPr>
              <a:t> </a:t>
            </a:r>
            <a:r>
              <a:rPr sz="1100" spc="35" dirty="0">
                <a:latin typeface="Calibri"/>
                <a:cs typeface="Calibri"/>
              </a:rPr>
              <a:t>kg,</a:t>
            </a:r>
            <a:r>
              <a:rPr sz="1100" dirty="0">
                <a:latin typeface="Calibri"/>
                <a:cs typeface="Calibri"/>
              </a:rPr>
              <a:t> </a:t>
            </a:r>
            <a:r>
              <a:rPr sz="1100" spc="55" dirty="0">
                <a:latin typeface="Calibri"/>
                <a:cs typeface="Calibri"/>
              </a:rPr>
              <a:t>carrying</a:t>
            </a:r>
            <a:r>
              <a:rPr sz="1100" dirty="0">
                <a:latin typeface="Calibri"/>
                <a:cs typeface="Calibri"/>
              </a:rPr>
              <a:t> </a:t>
            </a:r>
            <a:r>
              <a:rPr sz="1100" spc="65" dirty="0">
                <a:latin typeface="Calibri"/>
                <a:cs typeface="Calibri"/>
              </a:rPr>
              <a:t>6</a:t>
            </a:r>
            <a:r>
              <a:rPr sz="1100" dirty="0">
                <a:latin typeface="Calibri"/>
                <a:cs typeface="Calibri"/>
              </a:rPr>
              <a:t> </a:t>
            </a:r>
            <a:r>
              <a:rPr sz="1100" spc="65" dirty="0">
                <a:latin typeface="Calibri"/>
                <a:cs typeface="Calibri"/>
              </a:rPr>
              <a:t>passengers,</a:t>
            </a:r>
            <a:r>
              <a:rPr sz="1100" dirty="0">
                <a:latin typeface="Calibri"/>
                <a:cs typeface="Calibri"/>
              </a:rPr>
              <a:t> </a:t>
            </a:r>
            <a:r>
              <a:rPr sz="1100" spc="55" dirty="0">
                <a:latin typeface="Calibri"/>
                <a:cs typeface="Calibri"/>
              </a:rPr>
              <a:t>and</a:t>
            </a:r>
            <a:r>
              <a:rPr sz="1100" dirty="0">
                <a:latin typeface="Calibri"/>
                <a:cs typeface="Calibri"/>
              </a:rPr>
              <a:t> </a:t>
            </a:r>
            <a:r>
              <a:rPr sz="1100" spc="50" dirty="0">
                <a:latin typeface="Calibri"/>
                <a:cs typeface="Calibri"/>
              </a:rPr>
              <a:t>covering  </a:t>
            </a:r>
            <a:r>
              <a:rPr sz="1100" spc="85" dirty="0">
                <a:latin typeface="Calibri"/>
                <a:cs typeface="Calibri"/>
              </a:rPr>
              <a:t>2000 </a:t>
            </a:r>
            <a:r>
              <a:rPr sz="1100" spc="65" dirty="0">
                <a:latin typeface="Calibri"/>
                <a:cs typeface="Calibri"/>
              </a:rPr>
              <a:t>km </a:t>
            </a:r>
            <a:r>
              <a:rPr sz="1100" spc="45" dirty="0">
                <a:latin typeface="Calibri"/>
                <a:cs typeface="Calibri"/>
              </a:rPr>
              <a:t>around </a:t>
            </a:r>
            <a:r>
              <a:rPr sz="1100" spc="40" dirty="0">
                <a:latin typeface="Calibri"/>
                <a:cs typeface="Calibri"/>
              </a:rPr>
              <a:t>the Greenland </a:t>
            </a:r>
            <a:r>
              <a:rPr sz="1100" spc="35" dirty="0">
                <a:latin typeface="Calibri"/>
                <a:cs typeface="Calibri"/>
              </a:rPr>
              <a:t>icecap, </a:t>
            </a:r>
            <a:r>
              <a:rPr sz="1100" spc="45" dirty="0">
                <a:latin typeface="Calibri"/>
                <a:cs typeface="Calibri"/>
              </a:rPr>
              <a:t>including </a:t>
            </a:r>
            <a:r>
              <a:rPr sz="1100" spc="40" dirty="0">
                <a:latin typeface="Calibri"/>
                <a:cs typeface="Calibri"/>
              </a:rPr>
              <a:t>the </a:t>
            </a:r>
            <a:r>
              <a:rPr sz="1100" spc="65" dirty="0">
                <a:latin typeface="Calibri"/>
                <a:cs typeface="Calibri"/>
              </a:rPr>
              <a:t>ascent </a:t>
            </a:r>
            <a:r>
              <a:rPr sz="1100" spc="35" dirty="0">
                <a:latin typeface="Calibri"/>
                <a:cs typeface="Calibri"/>
              </a:rPr>
              <a:t>to </a:t>
            </a:r>
            <a:r>
              <a:rPr sz="1100" spc="40" dirty="0">
                <a:latin typeface="Calibri"/>
                <a:cs typeface="Calibri"/>
              </a:rPr>
              <a:t>the  </a:t>
            </a:r>
            <a:r>
              <a:rPr sz="1100" spc="45" dirty="0">
                <a:latin typeface="Calibri"/>
                <a:cs typeface="Calibri"/>
              </a:rPr>
              <a:t>scientific </a:t>
            </a:r>
            <a:r>
              <a:rPr sz="1100" spc="70" dirty="0">
                <a:latin typeface="Calibri"/>
                <a:cs typeface="Calibri"/>
              </a:rPr>
              <a:t>base </a:t>
            </a:r>
            <a:r>
              <a:rPr sz="1100" spc="20" dirty="0">
                <a:latin typeface="Calibri"/>
                <a:cs typeface="Calibri"/>
              </a:rPr>
              <a:t>SUMMIT, </a:t>
            </a:r>
            <a:r>
              <a:rPr sz="1100" spc="55" dirty="0">
                <a:latin typeface="Calibri"/>
                <a:cs typeface="Calibri"/>
              </a:rPr>
              <a:t>carrying </a:t>
            </a:r>
            <a:r>
              <a:rPr sz="1100" spc="40" dirty="0">
                <a:latin typeface="Calibri"/>
                <a:cs typeface="Calibri"/>
              </a:rPr>
              <a:t>out </a:t>
            </a:r>
            <a:r>
              <a:rPr sz="1100" spc="50" dirty="0">
                <a:latin typeface="Calibri"/>
                <a:cs typeface="Calibri"/>
              </a:rPr>
              <a:t>3 </a:t>
            </a:r>
            <a:r>
              <a:rPr sz="1100" spc="45" dirty="0">
                <a:latin typeface="Calibri"/>
                <a:cs typeface="Calibri"/>
              </a:rPr>
              <a:t>scientific projects for</a:t>
            </a:r>
            <a:r>
              <a:rPr sz="1100" spc="-85" dirty="0">
                <a:latin typeface="Calibri"/>
                <a:cs typeface="Calibri"/>
              </a:rPr>
              <a:t> </a:t>
            </a:r>
            <a:r>
              <a:rPr sz="1100" spc="65" dirty="0">
                <a:latin typeface="Calibri"/>
                <a:cs typeface="Calibri"/>
              </a:rPr>
              <a:t>Spanish  </a:t>
            </a:r>
            <a:r>
              <a:rPr sz="1100" spc="50" dirty="0">
                <a:latin typeface="Calibri"/>
                <a:cs typeface="Calibri"/>
              </a:rPr>
              <a:t>universities </a:t>
            </a:r>
            <a:r>
              <a:rPr sz="1100" spc="55" dirty="0">
                <a:latin typeface="Calibri"/>
                <a:cs typeface="Calibri"/>
              </a:rPr>
              <a:t>and </a:t>
            </a:r>
            <a:r>
              <a:rPr sz="1100" spc="45" dirty="0">
                <a:latin typeface="Calibri"/>
                <a:cs typeface="Calibri"/>
              </a:rPr>
              <a:t>for </a:t>
            </a:r>
            <a:r>
              <a:rPr sz="1100" spc="50" dirty="0">
                <a:latin typeface="Calibri"/>
                <a:cs typeface="Calibri"/>
              </a:rPr>
              <a:t>Dr </a:t>
            </a:r>
            <a:r>
              <a:rPr sz="1100" spc="60" dirty="0">
                <a:latin typeface="Calibri"/>
                <a:cs typeface="Calibri"/>
              </a:rPr>
              <a:t>Jason </a:t>
            </a:r>
            <a:r>
              <a:rPr sz="1100" spc="65" dirty="0">
                <a:latin typeface="Calibri"/>
                <a:cs typeface="Calibri"/>
              </a:rPr>
              <a:t>Box </a:t>
            </a:r>
            <a:r>
              <a:rPr sz="1100" spc="50" dirty="0">
                <a:latin typeface="Calibri"/>
                <a:cs typeface="Calibri"/>
              </a:rPr>
              <a:t>of GEUS </a:t>
            </a:r>
            <a:r>
              <a:rPr sz="1100" spc="55" dirty="0">
                <a:latin typeface="Calibri"/>
                <a:cs typeface="Calibri"/>
              </a:rPr>
              <a:t>(geological </a:t>
            </a:r>
            <a:r>
              <a:rPr sz="1100" spc="65" dirty="0">
                <a:latin typeface="Calibri"/>
                <a:cs typeface="Calibri"/>
              </a:rPr>
              <a:t>survey </a:t>
            </a:r>
            <a:r>
              <a:rPr sz="1100" spc="50" dirty="0">
                <a:latin typeface="Calibri"/>
                <a:cs typeface="Calibri"/>
              </a:rPr>
              <a:t>of  </a:t>
            </a:r>
            <a:r>
              <a:rPr sz="1100" spc="45" dirty="0">
                <a:latin typeface="Calibri"/>
                <a:cs typeface="Calibri"/>
              </a:rPr>
              <a:t>Denmark.)</a:t>
            </a:r>
            <a:endParaRPr sz="1100">
              <a:latin typeface="Calibri"/>
              <a:cs typeface="Calibri"/>
            </a:endParaRPr>
          </a:p>
        </p:txBody>
      </p:sp>
      <p:sp>
        <p:nvSpPr>
          <p:cNvPr id="38" name="object 38"/>
          <p:cNvSpPr/>
          <p:nvPr/>
        </p:nvSpPr>
        <p:spPr>
          <a:xfrm>
            <a:off x="5490006" y="3401999"/>
            <a:ext cx="4409986" cy="2718003"/>
          </a:xfrm>
          <a:prstGeom prst="rect">
            <a:avLst/>
          </a:prstGeom>
          <a:blipFill>
            <a:blip r:embed="rId2" cstate="print"/>
            <a:stretch>
              <a:fillRect/>
            </a:stretch>
          </a:blipFill>
        </p:spPr>
        <p:txBody>
          <a:bodyPr wrap="square" lIns="0" tIns="0" rIns="0" bIns="0" rtlCol="0"/>
          <a:lstStyle/>
          <a:p>
            <a:endParaRPr/>
          </a:p>
        </p:txBody>
      </p:sp>
      <p:sp>
        <p:nvSpPr>
          <p:cNvPr id="39" name="object 39"/>
          <p:cNvSpPr/>
          <p:nvPr/>
        </p:nvSpPr>
        <p:spPr>
          <a:xfrm>
            <a:off x="5399989" y="3276003"/>
            <a:ext cx="4680585" cy="630555"/>
          </a:xfrm>
          <a:custGeom>
            <a:avLst/>
            <a:gdLst/>
            <a:ahLst/>
            <a:cxnLst/>
            <a:rect l="l" t="t" r="r" b="b"/>
            <a:pathLst>
              <a:path w="4680584" h="630554">
                <a:moveTo>
                  <a:pt x="4626000" y="0"/>
                </a:moveTo>
                <a:lnTo>
                  <a:pt x="36004" y="0"/>
                </a:lnTo>
                <a:lnTo>
                  <a:pt x="0" y="629996"/>
                </a:lnTo>
                <a:lnTo>
                  <a:pt x="4680000" y="162001"/>
                </a:lnTo>
                <a:lnTo>
                  <a:pt x="4626000" y="0"/>
                </a:lnTo>
                <a:close/>
              </a:path>
            </a:pathLst>
          </a:custGeom>
          <a:solidFill>
            <a:srgbClr val="FFFFFF"/>
          </a:solid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9299" y="4788928"/>
            <a:ext cx="7238365" cy="1196975"/>
          </a:xfrm>
          <a:prstGeom prst="rect">
            <a:avLst/>
          </a:prstGeom>
        </p:spPr>
        <p:txBody>
          <a:bodyPr vert="horz" wrap="square" lIns="0" tIns="0" rIns="0" bIns="0" rtlCol="0">
            <a:spAutoFit/>
          </a:bodyPr>
          <a:lstStyle/>
          <a:p>
            <a:pPr marL="12700">
              <a:lnSpc>
                <a:spcPts val="5270"/>
              </a:lnSpc>
            </a:pPr>
            <a:r>
              <a:rPr sz="4700" b="1" spc="229" dirty="0">
                <a:solidFill>
                  <a:srgbClr val="143C69"/>
                </a:solidFill>
                <a:latin typeface="Calibri"/>
                <a:cs typeface="Calibri"/>
              </a:rPr>
              <a:t>INUIT </a:t>
            </a:r>
            <a:r>
              <a:rPr sz="4700" b="1" spc="325" dirty="0">
                <a:solidFill>
                  <a:srgbClr val="143C69"/>
                </a:solidFill>
                <a:latin typeface="Calibri"/>
                <a:cs typeface="Calibri"/>
              </a:rPr>
              <a:t>WINDSLED</a:t>
            </a:r>
            <a:r>
              <a:rPr sz="4700" b="1" spc="-480" dirty="0">
                <a:solidFill>
                  <a:srgbClr val="143C69"/>
                </a:solidFill>
                <a:latin typeface="Calibri"/>
                <a:cs typeface="Calibri"/>
              </a:rPr>
              <a:t> </a:t>
            </a:r>
            <a:r>
              <a:rPr sz="4700" b="1" spc="290" dirty="0">
                <a:solidFill>
                  <a:srgbClr val="143C69"/>
                </a:solidFill>
                <a:latin typeface="Calibri"/>
                <a:cs typeface="Calibri"/>
              </a:rPr>
              <a:t>PROJECT</a:t>
            </a:r>
            <a:endParaRPr sz="4700">
              <a:latin typeface="Calibri"/>
              <a:cs typeface="Calibri"/>
            </a:endParaRPr>
          </a:p>
          <a:p>
            <a:pPr marL="12700">
              <a:lnSpc>
                <a:spcPts val="3950"/>
              </a:lnSpc>
            </a:pPr>
            <a:r>
              <a:rPr sz="3600" spc="204" dirty="0">
                <a:solidFill>
                  <a:srgbClr val="143C69"/>
                </a:solidFill>
                <a:latin typeface="Calibri"/>
                <a:cs typeface="Calibri"/>
              </a:rPr>
              <a:t>Achievements</a:t>
            </a:r>
            <a:r>
              <a:rPr sz="3600" spc="-30" dirty="0">
                <a:solidFill>
                  <a:srgbClr val="143C69"/>
                </a:solidFill>
                <a:latin typeface="Calibri"/>
                <a:cs typeface="Calibri"/>
              </a:rPr>
              <a:t> </a:t>
            </a:r>
            <a:r>
              <a:rPr sz="3600" spc="240" dirty="0">
                <a:solidFill>
                  <a:srgbClr val="143C69"/>
                </a:solidFill>
                <a:latin typeface="Calibri"/>
                <a:cs typeface="Calibri"/>
              </a:rPr>
              <a:t>2000-2016</a:t>
            </a:r>
            <a:endParaRPr sz="360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61300" y="694501"/>
            <a:ext cx="2712085" cy="1223010"/>
          </a:xfrm>
          <a:prstGeom prst="rect">
            <a:avLst/>
          </a:prstGeom>
        </p:spPr>
        <p:txBody>
          <a:bodyPr vert="horz" wrap="square" lIns="0" tIns="0" rIns="0" bIns="0" rtlCol="0">
            <a:spAutoFit/>
          </a:bodyPr>
          <a:lstStyle/>
          <a:p>
            <a:pPr marL="12700" marR="5080">
              <a:lnSpc>
                <a:spcPct val="143900"/>
              </a:lnSpc>
            </a:pPr>
            <a:r>
              <a:rPr sz="1100" spc="60" dirty="0">
                <a:latin typeface="Calibri"/>
                <a:cs typeface="Calibri"/>
              </a:rPr>
              <a:t>The name </a:t>
            </a:r>
            <a:r>
              <a:rPr sz="1100" spc="25" dirty="0">
                <a:latin typeface="Calibri"/>
                <a:cs typeface="Calibri"/>
              </a:rPr>
              <a:t>Inuit </a:t>
            </a:r>
            <a:r>
              <a:rPr sz="1100" spc="55" dirty="0">
                <a:latin typeface="Calibri"/>
                <a:cs typeface="Calibri"/>
              </a:rPr>
              <a:t>Windsled </a:t>
            </a:r>
            <a:r>
              <a:rPr sz="1100" spc="40" dirty="0">
                <a:latin typeface="Calibri"/>
                <a:cs typeface="Calibri"/>
              </a:rPr>
              <a:t>Project </a:t>
            </a:r>
            <a:r>
              <a:rPr sz="1100" spc="55" dirty="0">
                <a:latin typeface="Calibri"/>
                <a:cs typeface="Calibri"/>
              </a:rPr>
              <a:t>refers </a:t>
            </a:r>
            <a:r>
              <a:rPr sz="1100" spc="35" dirty="0">
                <a:latin typeface="Calibri"/>
                <a:cs typeface="Calibri"/>
              </a:rPr>
              <a:t>to  </a:t>
            </a:r>
            <a:r>
              <a:rPr sz="1100" spc="65" dirty="0">
                <a:latin typeface="Calibri"/>
                <a:cs typeface="Calibri"/>
              </a:rPr>
              <a:t>all</a:t>
            </a:r>
            <a:r>
              <a:rPr sz="1100" spc="-50" dirty="0">
                <a:latin typeface="Calibri"/>
                <a:cs typeface="Calibri"/>
              </a:rPr>
              <a:t> </a:t>
            </a:r>
            <a:r>
              <a:rPr sz="1100" spc="40" dirty="0">
                <a:latin typeface="Calibri"/>
                <a:cs typeface="Calibri"/>
              </a:rPr>
              <a:t>the</a:t>
            </a:r>
            <a:r>
              <a:rPr sz="1100" dirty="0">
                <a:latin typeface="Calibri"/>
                <a:cs typeface="Calibri"/>
              </a:rPr>
              <a:t> </a:t>
            </a:r>
            <a:r>
              <a:rPr sz="1100" spc="55" dirty="0">
                <a:latin typeface="Calibri"/>
                <a:cs typeface="Calibri"/>
              </a:rPr>
              <a:t>developments</a:t>
            </a:r>
            <a:r>
              <a:rPr sz="1100" dirty="0">
                <a:latin typeface="Calibri"/>
                <a:cs typeface="Calibri"/>
              </a:rPr>
              <a:t> </a:t>
            </a:r>
            <a:r>
              <a:rPr sz="1100" spc="60" dirty="0">
                <a:latin typeface="Calibri"/>
                <a:cs typeface="Calibri"/>
              </a:rPr>
              <a:t>made</a:t>
            </a:r>
            <a:r>
              <a:rPr sz="1100" dirty="0">
                <a:latin typeface="Calibri"/>
                <a:cs typeface="Calibri"/>
              </a:rPr>
              <a:t> </a:t>
            </a:r>
            <a:r>
              <a:rPr sz="1100" spc="55" dirty="0">
                <a:latin typeface="Calibri"/>
                <a:cs typeface="Calibri"/>
              </a:rPr>
              <a:t>since</a:t>
            </a:r>
            <a:r>
              <a:rPr sz="1100" dirty="0">
                <a:latin typeface="Calibri"/>
                <a:cs typeface="Calibri"/>
              </a:rPr>
              <a:t> </a:t>
            </a:r>
            <a:r>
              <a:rPr sz="1100" spc="5" dirty="0">
                <a:latin typeface="Calibri"/>
                <a:cs typeface="Calibri"/>
              </a:rPr>
              <a:t>1999.</a:t>
            </a:r>
            <a:r>
              <a:rPr sz="1100" spc="-30" dirty="0">
                <a:latin typeface="Calibri"/>
                <a:cs typeface="Calibri"/>
              </a:rPr>
              <a:t> </a:t>
            </a:r>
            <a:r>
              <a:rPr sz="1100" spc="60" dirty="0">
                <a:latin typeface="Calibri"/>
                <a:cs typeface="Calibri"/>
              </a:rPr>
              <a:t>The  </a:t>
            </a:r>
            <a:r>
              <a:rPr sz="1100" spc="30" dirty="0">
                <a:latin typeface="Calibri"/>
                <a:cs typeface="Calibri"/>
              </a:rPr>
              <a:t>AWC</a:t>
            </a:r>
            <a:r>
              <a:rPr sz="1100" spc="5" dirty="0">
                <a:latin typeface="Calibri"/>
                <a:cs typeface="Calibri"/>
              </a:rPr>
              <a:t> </a:t>
            </a:r>
            <a:r>
              <a:rPr sz="1100" spc="-10" dirty="0">
                <a:latin typeface="Calibri"/>
                <a:cs typeface="Calibri"/>
              </a:rPr>
              <a:t>17-18</a:t>
            </a:r>
            <a:r>
              <a:rPr sz="1100" spc="5" dirty="0">
                <a:latin typeface="Calibri"/>
                <a:cs typeface="Calibri"/>
              </a:rPr>
              <a:t> </a:t>
            </a:r>
            <a:r>
              <a:rPr sz="1100" spc="65" dirty="0">
                <a:latin typeface="Calibri"/>
                <a:cs typeface="Calibri"/>
              </a:rPr>
              <a:t>is</a:t>
            </a:r>
            <a:r>
              <a:rPr sz="1100" spc="5" dirty="0">
                <a:latin typeface="Calibri"/>
                <a:cs typeface="Calibri"/>
              </a:rPr>
              <a:t> </a:t>
            </a:r>
            <a:r>
              <a:rPr sz="1100" spc="60" dirty="0">
                <a:latin typeface="Calibri"/>
                <a:cs typeface="Calibri"/>
              </a:rPr>
              <a:t>simply</a:t>
            </a:r>
            <a:r>
              <a:rPr sz="1100" spc="-45"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culmination</a:t>
            </a:r>
            <a:r>
              <a:rPr sz="1100" spc="5" dirty="0">
                <a:latin typeface="Calibri"/>
                <a:cs typeface="Calibri"/>
              </a:rPr>
              <a:t> </a:t>
            </a:r>
            <a:r>
              <a:rPr sz="1100" spc="50" dirty="0">
                <a:latin typeface="Calibri"/>
                <a:cs typeface="Calibri"/>
              </a:rPr>
              <a:t>of</a:t>
            </a:r>
            <a:r>
              <a:rPr sz="1100" spc="-45" dirty="0">
                <a:latin typeface="Calibri"/>
                <a:cs typeface="Calibri"/>
              </a:rPr>
              <a:t> </a:t>
            </a:r>
            <a:r>
              <a:rPr sz="1100" spc="50" dirty="0">
                <a:latin typeface="Calibri"/>
                <a:cs typeface="Calibri"/>
              </a:rPr>
              <a:t>that  </a:t>
            </a:r>
            <a:r>
              <a:rPr sz="1100" spc="25" dirty="0">
                <a:latin typeface="Calibri"/>
                <a:cs typeface="Calibri"/>
              </a:rPr>
              <a:t>project, </a:t>
            </a:r>
            <a:r>
              <a:rPr sz="1100" spc="55" dirty="0">
                <a:latin typeface="Calibri"/>
                <a:cs typeface="Calibri"/>
              </a:rPr>
              <a:t>and </a:t>
            </a:r>
            <a:r>
              <a:rPr sz="1100" spc="50" dirty="0">
                <a:latin typeface="Calibri"/>
                <a:cs typeface="Calibri"/>
              </a:rPr>
              <a:t>cannot </a:t>
            </a:r>
            <a:r>
              <a:rPr sz="1100" spc="40" dirty="0">
                <a:latin typeface="Calibri"/>
                <a:cs typeface="Calibri"/>
              </a:rPr>
              <a:t>be </a:t>
            </a:r>
            <a:r>
              <a:rPr sz="1100" spc="50" dirty="0">
                <a:latin typeface="Calibri"/>
                <a:cs typeface="Calibri"/>
              </a:rPr>
              <a:t>understood</a:t>
            </a:r>
            <a:r>
              <a:rPr sz="1100" spc="-155" dirty="0">
                <a:latin typeface="Calibri"/>
                <a:cs typeface="Calibri"/>
              </a:rPr>
              <a:t> </a:t>
            </a:r>
            <a:r>
              <a:rPr sz="1100" spc="45" dirty="0">
                <a:latin typeface="Calibri"/>
                <a:cs typeface="Calibri"/>
              </a:rPr>
              <a:t>without  </a:t>
            </a:r>
            <a:r>
              <a:rPr sz="1100" spc="40" dirty="0">
                <a:latin typeface="Calibri"/>
                <a:cs typeface="Calibri"/>
              </a:rPr>
              <a:t>the</a:t>
            </a:r>
            <a:r>
              <a:rPr sz="1100" spc="-75" dirty="0">
                <a:latin typeface="Calibri"/>
                <a:cs typeface="Calibri"/>
              </a:rPr>
              <a:t> </a:t>
            </a:r>
            <a:r>
              <a:rPr sz="1100" spc="45" dirty="0">
                <a:latin typeface="Calibri"/>
                <a:cs typeface="Calibri"/>
              </a:rPr>
              <a:t>background.</a:t>
            </a:r>
            <a:endParaRPr sz="1100">
              <a:latin typeface="Calibri"/>
              <a:cs typeface="Calibri"/>
            </a:endParaRPr>
          </a:p>
        </p:txBody>
      </p:sp>
      <p:sp>
        <p:nvSpPr>
          <p:cNvPr id="34" name="object 34"/>
          <p:cNvSpPr txBox="1"/>
          <p:nvPr/>
        </p:nvSpPr>
        <p:spPr>
          <a:xfrm>
            <a:off x="761300" y="2142213"/>
            <a:ext cx="2689860" cy="740410"/>
          </a:xfrm>
          <a:prstGeom prst="rect">
            <a:avLst/>
          </a:prstGeom>
        </p:spPr>
        <p:txBody>
          <a:bodyPr vert="horz" wrap="square" lIns="0" tIns="0" rIns="0" bIns="0" rtlCol="0">
            <a:spAutoFit/>
          </a:bodyPr>
          <a:lstStyle/>
          <a:p>
            <a:pPr marL="12700" marR="5080">
              <a:lnSpc>
                <a:spcPct val="143900"/>
              </a:lnSpc>
            </a:pPr>
            <a:r>
              <a:rPr sz="1100" b="1" spc="45" dirty="0">
                <a:latin typeface="Calibri"/>
                <a:cs typeface="Calibri"/>
              </a:rPr>
              <a:t>In </a:t>
            </a:r>
            <a:r>
              <a:rPr sz="1100" b="1" spc="70" dirty="0">
                <a:latin typeface="Calibri"/>
                <a:cs typeface="Calibri"/>
              </a:rPr>
              <a:t>January </a:t>
            </a:r>
            <a:r>
              <a:rPr sz="1100" b="1" spc="120" dirty="0">
                <a:latin typeface="Calibri"/>
                <a:cs typeface="Calibri"/>
              </a:rPr>
              <a:t>2000 </a:t>
            </a:r>
            <a:r>
              <a:rPr sz="1100" spc="45" dirty="0">
                <a:latin typeface="Calibri"/>
                <a:cs typeface="Calibri"/>
              </a:rPr>
              <a:t>for </a:t>
            </a:r>
            <a:r>
              <a:rPr sz="1100" spc="40" dirty="0">
                <a:latin typeface="Calibri"/>
                <a:cs typeface="Calibri"/>
              </a:rPr>
              <a:t>the </a:t>
            </a:r>
            <a:r>
              <a:rPr sz="1100" spc="50" dirty="0">
                <a:latin typeface="Calibri"/>
                <a:cs typeface="Calibri"/>
              </a:rPr>
              <a:t>first </a:t>
            </a:r>
            <a:r>
              <a:rPr sz="1100" spc="40" dirty="0">
                <a:latin typeface="Calibri"/>
                <a:cs typeface="Calibri"/>
              </a:rPr>
              <a:t>time </a:t>
            </a:r>
            <a:r>
              <a:rPr sz="1100" spc="60" dirty="0">
                <a:latin typeface="Calibri"/>
                <a:cs typeface="Calibri"/>
              </a:rPr>
              <a:t>an </a:t>
            </a:r>
            <a:r>
              <a:rPr sz="1100" spc="65" dirty="0">
                <a:latin typeface="Calibri"/>
                <a:cs typeface="Calibri"/>
              </a:rPr>
              <a:t>sled  </a:t>
            </a:r>
            <a:r>
              <a:rPr sz="1100" spc="100" dirty="0">
                <a:latin typeface="Calibri"/>
                <a:cs typeface="Calibri"/>
              </a:rPr>
              <a:t>was</a:t>
            </a:r>
            <a:r>
              <a:rPr sz="1100" spc="240" dirty="0">
                <a:latin typeface="Calibri"/>
                <a:cs typeface="Calibri"/>
              </a:rPr>
              <a:t> </a:t>
            </a:r>
            <a:r>
              <a:rPr sz="1100" spc="50" dirty="0">
                <a:latin typeface="Calibri"/>
                <a:cs typeface="Calibri"/>
              </a:rPr>
              <a:t>moved</a:t>
            </a:r>
            <a:r>
              <a:rPr sz="1100" spc="-5" dirty="0">
                <a:latin typeface="Calibri"/>
                <a:cs typeface="Calibri"/>
              </a:rPr>
              <a:t> </a:t>
            </a:r>
            <a:r>
              <a:rPr sz="1100" spc="55" dirty="0">
                <a:latin typeface="Calibri"/>
                <a:cs typeface="Calibri"/>
              </a:rPr>
              <a:t>by</a:t>
            </a:r>
            <a:r>
              <a:rPr sz="1100" spc="-50" dirty="0">
                <a:latin typeface="Calibri"/>
                <a:cs typeface="Calibri"/>
              </a:rPr>
              <a:t> </a:t>
            </a:r>
            <a:r>
              <a:rPr sz="1100" spc="40" dirty="0">
                <a:latin typeface="Calibri"/>
                <a:cs typeface="Calibri"/>
              </a:rPr>
              <a:t>the</a:t>
            </a:r>
            <a:r>
              <a:rPr sz="1100" spc="-30" dirty="0">
                <a:latin typeface="Calibri"/>
                <a:cs typeface="Calibri"/>
              </a:rPr>
              <a:t> </a:t>
            </a:r>
            <a:r>
              <a:rPr sz="1100" spc="55" dirty="0">
                <a:latin typeface="Calibri"/>
                <a:cs typeface="Calibri"/>
              </a:rPr>
              <a:t>wind</a:t>
            </a:r>
            <a:r>
              <a:rPr sz="1100" spc="-25" dirty="0">
                <a:latin typeface="Calibri"/>
                <a:cs typeface="Calibri"/>
              </a:rPr>
              <a:t> </a:t>
            </a:r>
            <a:r>
              <a:rPr sz="1100" spc="45" dirty="0">
                <a:latin typeface="Calibri"/>
                <a:cs typeface="Calibri"/>
              </a:rPr>
              <a:t>for</a:t>
            </a:r>
            <a:r>
              <a:rPr sz="1100" spc="-30" dirty="0">
                <a:latin typeface="Calibri"/>
                <a:cs typeface="Calibri"/>
              </a:rPr>
              <a:t> </a:t>
            </a:r>
            <a:r>
              <a:rPr sz="1100" spc="60" dirty="0">
                <a:latin typeface="Calibri"/>
                <a:cs typeface="Calibri"/>
              </a:rPr>
              <a:t>2km</a:t>
            </a:r>
            <a:r>
              <a:rPr sz="1100" spc="-5" dirty="0">
                <a:latin typeface="Calibri"/>
                <a:cs typeface="Calibri"/>
              </a:rPr>
              <a:t> </a:t>
            </a:r>
            <a:r>
              <a:rPr sz="1100" spc="30" dirty="0">
                <a:latin typeface="Calibri"/>
                <a:cs typeface="Calibri"/>
              </a:rPr>
              <a:t>in</a:t>
            </a:r>
            <a:r>
              <a:rPr sz="1100" spc="-5" dirty="0">
                <a:latin typeface="Calibri"/>
                <a:cs typeface="Calibri"/>
              </a:rPr>
              <a:t> </a:t>
            </a:r>
            <a:r>
              <a:rPr sz="1100" spc="80" dirty="0">
                <a:latin typeface="Calibri"/>
                <a:cs typeface="Calibri"/>
              </a:rPr>
              <a:t>Lac</a:t>
            </a:r>
            <a:r>
              <a:rPr sz="1100" spc="-5" dirty="0">
                <a:latin typeface="Calibri"/>
                <a:cs typeface="Calibri"/>
              </a:rPr>
              <a:t> </a:t>
            </a:r>
            <a:r>
              <a:rPr sz="1100" spc="70" dirty="0">
                <a:latin typeface="Calibri"/>
                <a:cs typeface="Calibri"/>
              </a:rPr>
              <a:t>des  </a:t>
            </a:r>
            <a:r>
              <a:rPr sz="1100" spc="60" dirty="0">
                <a:latin typeface="Calibri"/>
                <a:cs typeface="Calibri"/>
              </a:rPr>
              <a:t>Bouillouses</a:t>
            </a:r>
            <a:r>
              <a:rPr sz="1100" spc="-15" dirty="0">
                <a:latin typeface="Calibri"/>
                <a:cs typeface="Calibri"/>
              </a:rPr>
              <a:t> </a:t>
            </a:r>
            <a:r>
              <a:rPr sz="1100" spc="30" dirty="0">
                <a:latin typeface="Calibri"/>
                <a:cs typeface="Calibri"/>
              </a:rPr>
              <a:t>in</a:t>
            </a:r>
            <a:r>
              <a:rPr sz="1100" spc="-30" dirty="0">
                <a:latin typeface="Calibri"/>
                <a:cs typeface="Calibri"/>
              </a:rPr>
              <a:t> </a:t>
            </a:r>
            <a:r>
              <a:rPr sz="1100" spc="40" dirty="0">
                <a:latin typeface="Calibri"/>
                <a:cs typeface="Calibri"/>
              </a:rPr>
              <a:t>the</a:t>
            </a:r>
            <a:r>
              <a:rPr sz="1100" spc="-15" dirty="0">
                <a:latin typeface="Calibri"/>
                <a:cs typeface="Calibri"/>
              </a:rPr>
              <a:t> </a:t>
            </a:r>
            <a:r>
              <a:rPr sz="1100" spc="50" dirty="0">
                <a:latin typeface="Calibri"/>
                <a:cs typeface="Calibri"/>
              </a:rPr>
              <a:t>French</a:t>
            </a:r>
            <a:r>
              <a:rPr sz="1100" spc="-15" dirty="0">
                <a:latin typeface="Calibri"/>
                <a:cs typeface="Calibri"/>
              </a:rPr>
              <a:t> </a:t>
            </a:r>
            <a:r>
              <a:rPr sz="1100" spc="50" dirty="0">
                <a:latin typeface="Calibri"/>
                <a:cs typeface="Calibri"/>
              </a:rPr>
              <a:t>Pyrenees.</a:t>
            </a:r>
            <a:endParaRPr sz="1100">
              <a:latin typeface="Calibri"/>
              <a:cs typeface="Calibri"/>
            </a:endParaRPr>
          </a:p>
        </p:txBody>
      </p:sp>
      <p:sp>
        <p:nvSpPr>
          <p:cNvPr id="35" name="object 35"/>
          <p:cNvSpPr txBox="1"/>
          <p:nvPr/>
        </p:nvSpPr>
        <p:spPr>
          <a:xfrm>
            <a:off x="761300" y="3107400"/>
            <a:ext cx="2858770" cy="740410"/>
          </a:xfrm>
          <a:prstGeom prst="rect">
            <a:avLst/>
          </a:prstGeom>
        </p:spPr>
        <p:txBody>
          <a:bodyPr vert="horz" wrap="square" lIns="0" tIns="0" rIns="0" bIns="0" rtlCol="0">
            <a:spAutoFit/>
          </a:bodyPr>
          <a:lstStyle/>
          <a:p>
            <a:pPr marL="12700" marR="5080">
              <a:lnSpc>
                <a:spcPct val="143900"/>
              </a:lnSpc>
            </a:pPr>
            <a:r>
              <a:rPr sz="1100" b="1" spc="70" dirty="0">
                <a:latin typeface="Calibri"/>
                <a:cs typeface="Calibri"/>
              </a:rPr>
              <a:t>Between </a:t>
            </a:r>
            <a:r>
              <a:rPr sz="1100" b="1" spc="110" dirty="0">
                <a:latin typeface="Calibri"/>
                <a:cs typeface="Calibri"/>
              </a:rPr>
              <a:t>2000-2003 </a:t>
            </a:r>
            <a:r>
              <a:rPr sz="1100" spc="75" dirty="0">
                <a:latin typeface="Calibri"/>
                <a:cs typeface="Calibri"/>
              </a:rPr>
              <a:t>we </a:t>
            </a:r>
            <a:r>
              <a:rPr sz="1100" spc="40" dirty="0">
                <a:latin typeface="Calibri"/>
                <a:cs typeface="Calibri"/>
              </a:rPr>
              <a:t>proved the</a:t>
            </a:r>
            <a:r>
              <a:rPr sz="1100" spc="-100" dirty="0">
                <a:latin typeface="Calibri"/>
                <a:cs typeface="Calibri"/>
              </a:rPr>
              <a:t> </a:t>
            </a:r>
            <a:r>
              <a:rPr sz="1100" spc="45" dirty="0">
                <a:latin typeface="Calibri"/>
                <a:cs typeface="Calibri"/>
              </a:rPr>
              <a:t>concept  </a:t>
            </a:r>
            <a:r>
              <a:rPr sz="1100" spc="60" dirty="0">
                <a:latin typeface="Calibri"/>
                <a:cs typeface="Calibri"/>
              </a:rPr>
              <a:t>simply </a:t>
            </a:r>
            <a:r>
              <a:rPr sz="1100" spc="70" dirty="0">
                <a:latin typeface="Calibri"/>
                <a:cs typeface="Calibri"/>
              </a:rPr>
              <a:t>works </a:t>
            </a:r>
            <a:r>
              <a:rPr sz="1100" spc="50" dirty="0">
                <a:latin typeface="Calibri"/>
                <a:cs typeface="Calibri"/>
              </a:rPr>
              <a:t>covering </a:t>
            </a:r>
            <a:r>
              <a:rPr sz="1100" spc="45" dirty="0">
                <a:latin typeface="Calibri"/>
                <a:cs typeface="Calibri"/>
              </a:rPr>
              <a:t>more </a:t>
            </a:r>
            <a:r>
              <a:rPr sz="1100" spc="55" dirty="0">
                <a:latin typeface="Calibri"/>
                <a:cs typeface="Calibri"/>
              </a:rPr>
              <a:t>than </a:t>
            </a:r>
            <a:r>
              <a:rPr sz="1100" spc="80" dirty="0">
                <a:latin typeface="Calibri"/>
                <a:cs typeface="Calibri"/>
              </a:rPr>
              <a:t>6000km </a:t>
            </a:r>
            <a:r>
              <a:rPr sz="1100" spc="30" dirty="0">
                <a:latin typeface="Calibri"/>
                <a:cs typeface="Calibri"/>
              </a:rPr>
              <a:t>in  </a:t>
            </a:r>
            <a:r>
              <a:rPr sz="1100" spc="110" dirty="0">
                <a:latin typeface="Calibri"/>
                <a:cs typeface="Calibri"/>
              </a:rPr>
              <a:t>4</a:t>
            </a:r>
            <a:r>
              <a:rPr sz="1100" spc="-140" dirty="0">
                <a:latin typeface="Calibri"/>
                <a:cs typeface="Calibri"/>
              </a:rPr>
              <a:t> </a:t>
            </a:r>
            <a:r>
              <a:rPr sz="1100" spc="40" dirty="0">
                <a:latin typeface="Calibri"/>
                <a:cs typeface="Calibri"/>
              </a:rPr>
              <a:t>Greenland </a:t>
            </a:r>
            <a:r>
              <a:rPr sz="1100" spc="35" dirty="0">
                <a:latin typeface="Calibri"/>
                <a:cs typeface="Calibri"/>
              </a:rPr>
              <a:t>ice </a:t>
            </a:r>
            <a:r>
              <a:rPr sz="1100" spc="60" dirty="0">
                <a:latin typeface="Calibri"/>
                <a:cs typeface="Calibri"/>
              </a:rPr>
              <a:t>cap crossings.</a:t>
            </a:r>
            <a:endParaRPr sz="1100">
              <a:latin typeface="Calibri"/>
              <a:cs typeface="Calibri"/>
            </a:endParaRPr>
          </a:p>
        </p:txBody>
      </p:sp>
      <p:sp>
        <p:nvSpPr>
          <p:cNvPr id="36" name="object 36"/>
          <p:cNvSpPr txBox="1"/>
          <p:nvPr/>
        </p:nvSpPr>
        <p:spPr>
          <a:xfrm>
            <a:off x="761300" y="4072587"/>
            <a:ext cx="2778125" cy="1223010"/>
          </a:xfrm>
          <a:prstGeom prst="rect">
            <a:avLst/>
          </a:prstGeom>
        </p:spPr>
        <p:txBody>
          <a:bodyPr vert="horz" wrap="square" lIns="0" tIns="0" rIns="0" bIns="0" rtlCol="0">
            <a:spAutoFit/>
          </a:bodyPr>
          <a:lstStyle/>
          <a:p>
            <a:pPr marL="12700" marR="5080">
              <a:lnSpc>
                <a:spcPct val="143900"/>
              </a:lnSpc>
            </a:pPr>
            <a:r>
              <a:rPr sz="1100" b="1" spc="45" dirty="0">
                <a:latin typeface="Calibri"/>
                <a:cs typeface="Calibri"/>
              </a:rPr>
              <a:t>In</a:t>
            </a:r>
            <a:r>
              <a:rPr sz="1100" b="1" spc="-10" dirty="0">
                <a:latin typeface="Calibri"/>
                <a:cs typeface="Calibri"/>
              </a:rPr>
              <a:t> </a:t>
            </a:r>
            <a:r>
              <a:rPr sz="1100" b="1" spc="95" dirty="0">
                <a:latin typeface="Calibri"/>
                <a:cs typeface="Calibri"/>
              </a:rPr>
              <a:t>2005</a:t>
            </a:r>
            <a:r>
              <a:rPr sz="1100" b="1" spc="-10" dirty="0">
                <a:latin typeface="Calibri"/>
                <a:cs typeface="Calibri"/>
              </a:rPr>
              <a:t> </a:t>
            </a:r>
            <a:r>
              <a:rPr sz="1100" b="1" spc="130" dirty="0">
                <a:latin typeface="Calibri"/>
                <a:cs typeface="Calibri"/>
              </a:rPr>
              <a:t>/</a:t>
            </a:r>
            <a:r>
              <a:rPr sz="1100" b="1" spc="-10" dirty="0">
                <a:latin typeface="Calibri"/>
                <a:cs typeface="Calibri"/>
              </a:rPr>
              <a:t> </a:t>
            </a:r>
            <a:r>
              <a:rPr sz="1100" b="1" spc="105" dirty="0">
                <a:latin typeface="Calibri"/>
                <a:cs typeface="Calibri"/>
              </a:rPr>
              <a:t>2006</a:t>
            </a:r>
            <a:r>
              <a:rPr sz="1100" b="1" spc="-25" dirty="0">
                <a:latin typeface="Calibri"/>
                <a:cs typeface="Calibri"/>
              </a:rPr>
              <a:t> </a:t>
            </a:r>
            <a:r>
              <a:rPr sz="1100" spc="75" dirty="0">
                <a:latin typeface="Calibri"/>
                <a:cs typeface="Calibri"/>
              </a:rPr>
              <a:t>we</a:t>
            </a:r>
            <a:r>
              <a:rPr sz="1100" dirty="0">
                <a:latin typeface="Calibri"/>
                <a:cs typeface="Calibri"/>
              </a:rPr>
              <a:t> </a:t>
            </a:r>
            <a:r>
              <a:rPr sz="1100" spc="40" dirty="0">
                <a:latin typeface="Calibri"/>
                <a:cs typeface="Calibri"/>
              </a:rPr>
              <a:t>proved</a:t>
            </a:r>
            <a:r>
              <a:rPr sz="1100" spc="-20" dirty="0">
                <a:latin typeface="Calibri"/>
                <a:cs typeface="Calibri"/>
              </a:rPr>
              <a:t> </a:t>
            </a:r>
            <a:r>
              <a:rPr sz="1100" spc="45" dirty="0">
                <a:latin typeface="Calibri"/>
                <a:cs typeface="Calibri"/>
              </a:rPr>
              <a:t>for</a:t>
            </a:r>
            <a:r>
              <a:rPr sz="1100" spc="-45" dirty="0">
                <a:latin typeface="Calibri"/>
                <a:cs typeface="Calibri"/>
              </a:rPr>
              <a:t> </a:t>
            </a:r>
            <a:r>
              <a:rPr sz="1100" spc="40" dirty="0">
                <a:latin typeface="Calibri"/>
                <a:cs typeface="Calibri"/>
              </a:rPr>
              <a:t>the</a:t>
            </a:r>
            <a:r>
              <a:rPr sz="1100" spc="-20" dirty="0">
                <a:latin typeface="Calibri"/>
                <a:cs typeface="Calibri"/>
              </a:rPr>
              <a:t> </a:t>
            </a:r>
            <a:r>
              <a:rPr sz="1100" spc="50" dirty="0">
                <a:latin typeface="Calibri"/>
                <a:cs typeface="Calibri"/>
              </a:rPr>
              <a:t>first</a:t>
            </a:r>
            <a:r>
              <a:rPr sz="1100" spc="-20" dirty="0">
                <a:latin typeface="Calibri"/>
                <a:cs typeface="Calibri"/>
              </a:rPr>
              <a:t> </a:t>
            </a:r>
            <a:r>
              <a:rPr sz="1100" spc="40" dirty="0">
                <a:latin typeface="Calibri"/>
                <a:cs typeface="Calibri"/>
              </a:rPr>
              <a:t>time  </a:t>
            </a:r>
            <a:r>
              <a:rPr sz="1100" spc="45" dirty="0">
                <a:latin typeface="Calibri"/>
                <a:cs typeface="Calibri"/>
              </a:rPr>
              <a:t>ever</a:t>
            </a:r>
            <a:r>
              <a:rPr sz="1100" spc="-25" dirty="0">
                <a:latin typeface="Calibri"/>
                <a:cs typeface="Calibri"/>
              </a:rPr>
              <a:t> </a:t>
            </a:r>
            <a:r>
              <a:rPr sz="1100" spc="20" dirty="0">
                <a:latin typeface="Calibri"/>
                <a:cs typeface="Calibri"/>
              </a:rPr>
              <a:t>it</a:t>
            </a:r>
            <a:r>
              <a:rPr sz="1100" spc="-25" dirty="0">
                <a:latin typeface="Calibri"/>
                <a:cs typeface="Calibri"/>
              </a:rPr>
              <a:t> </a:t>
            </a:r>
            <a:r>
              <a:rPr sz="1100" spc="100" dirty="0">
                <a:latin typeface="Calibri"/>
                <a:cs typeface="Calibri"/>
              </a:rPr>
              <a:t>was</a:t>
            </a:r>
            <a:r>
              <a:rPr sz="1100" dirty="0">
                <a:latin typeface="Calibri"/>
                <a:cs typeface="Calibri"/>
              </a:rPr>
              <a:t> </a:t>
            </a:r>
            <a:r>
              <a:rPr sz="1100" spc="50" dirty="0">
                <a:latin typeface="Calibri"/>
                <a:cs typeface="Calibri"/>
              </a:rPr>
              <a:t>posible</a:t>
            </a:r>
            <a:r>
              <a:rPr sz="1100" spc="-20" dirty="0">
                <a:latin typeface="Calibri"/>
                <a:cs typeface="Calibri"/>
              </a:rPr>
              <a:t> </a:t>
            </a:r>
            <a:r>
              <a:rPr sz="1100" spc="35" dirty="0">
                <a:latin typeface="Calibri"/>
                <a:cs typeface="Calibri"/>
              </a:rPr>
              <a:t>to</a:t>
            </a:r>
            <a:r>
              <a:rPr sz="1100" dirty="0">
                <a:latin typeface="Calibri"/>
                <a:cs typeface="Calibri"/>
              </a:rPr>
              <a:t> </a:t>
            </a:r>
            <a:r>
              <a:rPr sz="1100" spc="65" dirty="0">
                <a:latin typeface="Calibri"/>
                <a:cs typeface="Calibri"/>
              </a:rPr>
              <a:t>sail</a:t>
            </a:r>
            <a:r>
              <a:rPr sz="1100" spc="-30" dirty="0">
                <a:latin typeface="Calibri"/>
                <a:cs typeface="Calibri"/>
              </a:rPr>
              <a:t> </a:t>
            </a:r>
            <a:r>
              <a:rPr sz="1100" spc="75" dirty="0">
                <a:latin typeface="Calibri"/>
                <a:cs typeface="Calibri"/>
              </a:rPr>
              <a:t>across</a:t>
            </a:r>
            <a:r>
              <a:rPr sz="1100" spc="-20" dirty="0">
                <a:latin typeface="Calibri"/>
                <a:cs typeface="Calibri"/>
              </a:rPr>
              <a:t> </a:t>
            </a:r>
            <a:r>
              <a:rPr sz="1100" spc="40" dirty="0">
                <a:latin typeface="Calibri"/>
                <a:cs typeface="Calibri"/>
              </a:rPr>
              <a:t>the</a:t>
            </a:r>
            <a:r>
              <a:rPr sz="1100" dirty="0">
                <a:latin typeface="Calibri"/>
                <a:cs typeface="Calibri"/>
              </a:rPr>
              <a:t> </a:t>
            </a:r>
            <a:r>
              <a:rPr sz="1100" spc="35" dirty="0">
                <a:latin typeface="Calibri"/>
                <a:cs typeface="Calibri"/>
              </a:rPr>
              <a:t>interior  </a:t>
            </a:r>
            <a:r>
              <a:rPr sz="1100" spc="50" dirty="0">
                <a:latin typeface="Calibri"/>
                <a:cs typeface="Calibri"/>
              </a:rPr>
              <a:t>of </a:t>
            </a:r>
            <a:r>
              <a:rPr sz="1100" spc="45" dirty="0">
                <a:latin typeface="Calibri"/>
                <a:cs typeface="Calibri"/>
              </a:rPr>
              <a:t>Antarctica onboard </a:t>
            </a:r>
            <a:r>
              <a:rPr sz="1100" spc="70" dirty="0">
                <a:latin typeface="Calibri"/>
                <a:cs typeface="Calibri"/>
              </a:rPr>
              <a:t>a </a:t>
            </a:r>
            <a:r>
              <a:rPr sz="1100" spc="50" dirty="0">
                <a:latin typeface="Calibri"/>
                <a:cs typeface="Calibri"/>
              </a:rPr>
              <a:t>light </a:t>
            </a:r>
            <a:r>
              <a:rPr sz="1100" spc="35" dirty="0">
                <a:latin typeface="Calibri"/>
                <a:cs typeface="Calibri"/>
              </a:rPr>
              <a:t>5,2m </a:t>
            </a:r>
            <a:r>
              <a:rPr sz="1100" spc="45" dirty="0">
                <a:latin typeface="Calibri"/>
                <a:cs typeface="Calibri"/>
              </a:rPr>
              <a:t>sled,  </a:t>
            </a:r>
            <a:r>
              <a:rPr sz="1100" spc="55" dirty="0">
                <a:latin typeface="Calibri"/>
                <a:cs typeface="Calibri"/>
              </a:rPr>
              <a:t>transporting </a:t>
            </a:r>
            <a:r>
              <a:rPr sz="1100" spc="50" dirty="0">
                <a:latin typeface="Calibri"/>
                <a:cs typeface="Calibri"/>
              </a:rPr>
              <a:t>3 </a:t>
            </a:r>
            <a:r>
              <a:rPr sz="1100" spc="70" dirty="0">
                <a:latin typeface="Calibri"/>
                <a:cs typeface="Calibri"/>
              </a:rPr>
              <a:t>persons </a:t>
            </a:r>
            <a:r>
              <a:rPr sz="1100" spc="55" dirty="0">
                <a:latin typeface="Calibri"/>
                <a:cs typeface="Calibri"/>
              </a:rPr>
              <a:t>and carrying </a:t>
            </a:r>
            <a:r>
              <a:rPr sz="1100" spc="35" dirty="0">
                <a:latin typeface="Calibri"/>
                <a:cs typeface="Calibri"/>
              </a:rPr>
              <a:t>750kg.  </a:t>
            </a:r>
            <a:r>
              <a:rPr sz="1100" spc="45" dirty="0">
                <a:latin typeface="Calibri"/>
                <a:cs typeface="Calibri"/>
              </a:rPr>
              <a:t>Covering</a:t>
            </a:r>
            <a:r>
              <a:rPr sz="1100" spc="-15" dirty="0">
                <a:latin typeface="Calibri"/>
                <a:cs typeface="Calibri"/>
              </a:rPr>
              <a:t> </a:t>
            </a:r>
            <a:r>
              <a:rPr sz="1100" spc="75" dirty="0">
                <a:latin typeface="Calibri"/>
                <a:cs typeface="Calibri"/>
              </a:rPr>
              <a:t>4500km</a:t>
            </a:r>
            <a:r>
              <a:rPr sz="1100" spc="-15" dirty="0">
                <a:latin typeface="Calibri"/>
                <a:cs typeface="Calibri"/>
              </a:rPr>
              <a:t> </a:t>
            </a:r>
            <a:r>
              <a:rPr sz="1100" spc="30" dirty="0">
                <a:latin typeface="Calibri"/>
                <a:cs typeface="Calibri"/>
              </a:rPr>
              <a:t>in</a:t>
            </a:r>
            <a:r>
              <a:rPr sz="1100" spc="-15" dirty="0">
                <a:latin typeface="Calibri"/>
                <a:cs typeface="Calibri"/>
              </a:rPr>
              <a:t> </a:t>
            </a:r>
            <a:r>
              <a:rPr sz="1100" spc="60" dirty="0">
                <a:latin typeface="Calibri"/>
                <a:cs typeface="Calibri"/>
              </a:rPr>
              <a:t>62</a:t>
            </a:r>
            <a:r>
              <a:rPr sz="1100" spc="-15" dirty="0">
                <a:latin typeface="Calibri"/>
                <a:cs typeface="Calibri"/>
              </a:rPr>
              <a:t> </a:t>
            </a:r>
            <a:r>
              <a:rPr sz="1100" spc="55" dirty="0">
                <a:latin typeface="Calibri"/>
                <a:cs typeface="Calibri"/>
              </a:rPr>
              <a:t>days.</a:t>
            </a:r>
            <a:endParaRPr sz="1100">
              <a:latin typeface="Calibri"/>
              <a:cs typeface="Calibri"/>
            </a:endParaRPr>
          </a:p>
        </p:txBody>
      </p:sp>
      <p:sp>
        <p:nvSpPr>
          <p:cNvPr id="37" name="object 37"/>
          <p:cNvSpPr txBox="1"/>
          <p:nvPr/>
        </p:nvSpPr>
        <p:spPr>
          <a:xfrm>
            <a:off x="761300" y="5520298"/>
            <a:ext cx="2868930" cy="981710"/>
          </a:xfrm>
          <a:prstGeom prst="rect">
            <a:avLst/>
          </a:prstGeom>
        </p:spPr>
        <p:txBody>
          <a:bodyPr vert="horz" wrap="square" lIns="0" tIns="0" rIns="0" bIns="0" rtlCol="0">
            <a:spAutoFit/>
          </a:bodyPr>
          <a:lstStyle/>
          <a:p>
            <a:pPr marL="12700" marR="5080">
              <a:lnSpc>
                <a:spcPct val="143900"/>
              </a:lnSpc>
            </a:pPr>
            <a:r>
              <a:rPr sz="1100" b="1" spc="45" dirty="0">
                <a:latin typeface="Calibri"/>
                <a:cs typeface="Calibri"/>
              </a:rPr>
              <a:t>In </a:t>
            </a:r>
            <a:r>
              <a:rPr sz="1100" b="1" spc="10" dirty="0">
                <a:latin typeface="Calibri"/>
                <a:cs typeface="Calibri"/>
              </a:rPr>
              <a:t>2011 </a:t>
            </a:r>
            <a:r>
              <a:rPr sz="1100" spc="75" dirty="0">
                <a:latin typeface="Calibri"/>
                <a:cs typeface="Calibri"/>
              </a:rPr>
              <a:t>we </a:t>
            </a:r>
            <a:r>
              <a:rPr sz="1100" spc="40" dirty="0">
                <a:latin typeface="Calibri"/>
                <a:cs typeface="Calibri"/>
              </a:rPr>
              <a:t>proved </a:t>
            </a:r>
            <a:r>
              <a:rPr sz="1100" spc="20" dirty="0">
                <a:latin typeface="Calibri"/>
                <a:cs typeface="Calibri"/>
              </a:rPr>
              <a:t>it </a:t>
            </a:r>
            <a:r>
              <a:rPr sz="1100" spc="100" dirty="0">
                <a:latin typeface="Calibri"/>
                <a:cs typeface="Calibri"/>
              </a:rPr>
              <a:t>was </a:t>
            </a:r>
            <a:r>
              <a:rPr sz="1100" spc="50" dirty="0">
                <a:latin typeface="Calibri"/>
                <a:cs typeface="Calibri"/>
              </a:rPr>
              <a:t>posible </a:t>
            </a:r>
            <a:r>
              <a:rPr sz="1100" spc="35" dirty="0">
                <a:latin typeface="Calibri"/>
                <a:cs typeface="Calibri"/>
              </a:rPr>
              <a:t>to </a:t>
            </a:r>
            <a:r>
              <a:rPr sz="1100" spc="65" dirty="0">
                <a:latin typeface="Calibri"/>
                <a:cs typeface="Calibri"/>
              </a:rPr>
              <a:t>sail </a:t>
            </a:r>
            <a:r>
              <a:rPr sz="1100" spc="75" dirty="0">
                <a:latin typeface="Calibri"/>
                <a:cs typeface="Calibri"/>
              </a:rPr>
              <a:t>fast  </a:t>
            </a:r>
            <a:r>
              <a:rPr sz="1100" spc="55" dirty="0">
                <a:latin typeface="Calibri"/>
                <a:cs typeface="Calibri"/>
              </a:rPr>
              <a:t>and</a:t>
            </a:r>
            <a:r>
              <a:rPr sz="1100" spc="-5" dirty="0">
                <a:latin typeface="Calibri"/>
                <a:cs typeface="Calibri"/>
              </a:rPr>
              <a:t> </a:t>
            </a:r>
            <a:r>
              <a:rPr sz="1100" spc="40" dirty="0">
                <a:latin typeface="Calibri"/>
                <a:cs typeface="Calibri"/>
              </a:rPr>
              <a:t>eficiently</a:t>
            </a:r>
            <a:r>
              <a:rPr sz="1100" spc="-30" dirty="0">
                <a:latin typeface="Calibri"/>
                <a:cs typeface="Calibri"/>
              </a:rPr>
              <a:t> </a:t>
            </a:r>
            <a:r>
              <a:rPr sz="1100" spc="75" dirty="0">
                <a:latin typeface="Calibri"/>
                <a:cs typeface="Calibri"/>
              </a:rPr>
              <a:t>across</a:t>
            </a:r>
            <a:r>
              <a:rPr sz="1100" spc="-35" dirty="0">
                <a:latin typeface="Calibri"/>
                <a:cs typeface="Calibri"/>
              </a:rPr>
              <a:t> </a:t>
            </a:r>
            <a:r>
              <a:rPr sz="1100" spc="40" dirty="0">
                <a:latin typeface="Calibri"/>
                <a:cs typeface="Calibri"/>
              </a:rPr>
              <a:t>Antarctica,</a:t>
            </a:r>
            <a:r>
              <a:rPr sz="1100" spc="-30" dirty="0">
                <a:latin typeface="Calibri"/>
                <a:cs typeface="Calibri"/>
              </a:rPr>
              <a:t> </a:t>
            </a:r>
            <a:r>
              <a:rPr sz="1100" spc="50" dirty="0">
                <a:latin typeface="Calibri"/>
                <a:cs typeface="Calibri"/>
              </a:rPr>
              <a:t>with</a:t>
            </a:r>
            <a:r>
              <a:rPr sz="1100" spc="-5" dirty="0">
                <a:latin typeface="Calibri"/>
                <a:cs typeface="Calibri"/>
              </a:rPr>
              <a:t> </a:t>
            </a:r>
            <a:r>
              <a:rPr sz="1100" spc="70" dirty="0">
                <a:latin typeface="Calibri"/>
                <a:cs typeface="Calibri"/>
              </a:rPr>
              <a:t>a</a:t>
            </a:r>
            <a:r>
              <a:rPr sz="1100" spc="-5" dirty="0">
                <a:latin typeface="Calibri"/>
                <a:cs typeface="Calibri"/>
              </a:rPr>
              <a:t> </a:t>
            </a:r>
            <a:r>
              <a:rPr sz="1100" spc="55" dirty="0">
                <a:latin typeface="Calibri"/>
                <a:cs typeface="Calibri"/>
              </a:rPr>
              <a:t>longer  </a:t>
            </a:r>
            <a:r>
              <a:rPr sz="1100" spc="45" dirty="0">
                <a:latin typeface="Calibri"/>
                <a:cs typeface="Calibri"/>
              </a:rPr>
              <a:t>sled, </a:t>
            </a:r>
            <a:r>
              <a:rPr sz="1100" spc="5" dirty="0">
                <a:latin typeface="Calibri"/>
                <a:cs typeface="Calibri"/>
              </a:rPr>
              <a:t>7,5m </a:t>
            </a:r>
            <a:r>
              <a:rPr sz="1100" spc="40" dirty="0">
                <a:latin typeface="Calibri"/>
                <a:cs typeface="Calibri"/>
              </a:rPr>
              <a:t>long, </a:t>
            </a:r>
            <a:r>
              <a:rPr sz="1100" spc="55" dirty="0">
                <a:latin typeface="Calibri"/>
                <a:cs typeface="Calibri"/>
              </a:rPr>
              <a:t>working </a:t>
            </a:r>
            <a:r>
              <a:rPr sz="1100" spc="95" dirty="0">
                <a:latin typeface="Calibri"/>
                <a:cs typeface="Calibri"/>
              </a:rPr>
              <a:t>as </a:t>
            </a:r>
            <a:r>
              <a:rPr sz="1100" spc="70" dirty="0">
                <a:latin typeface="Calibri"/>
                <a:cs typeface="Calibri"/>
              </a:rPr>
              <a:t>a </a:t>
            </a:r>
            <a:r>
              <a:rPr sz="1100" spc="55" dirty="0">
                <a:latin typeface="Calibri"/>
                <a:cs typeface="Calibri"/>
              </a:rPr>
              <a:t>convoy </a:t>
            </a:r>
            <a:r>
              <a:rPr sz="1100" spc="45" dirty="0">
                <a:latin typeface="Calibri"/>
                <a:cs typeface="Calibri"/>
              </a:rPr>
              <a:t>for </a:t>
            </a:r>
            <a:r>
              <a:rPr sz="1100" spc="40" dirty="0">
                <a:latin typeface="Calibri"/>
                <a:cs typeface="Calibri"/>
              </a:rPr>
              <a:t>the  </a:t>
            </a:r>
            <a:r>
              <a:rPr sz="1100" spc="50" dirty="0">
                <a:latin typeface="Calibri"/>
                <a:cs typeface="Calibri"/>
              </a:rPr>
              <a:t>first</a:t>
            </a:r>
            <a:r>
              <a:rPr sz="1100" spc="-25" dirty="0">
                <a:latin typeface="Calibri"/>
                <a:cs typeface="Calibri"/>
              </a:rPr>
              <a:t> </a:t>
            </a:r>
            <a:r>
              <a:rPr sz="1100" spc="25" dirty="0">
                <a:latin typeface="Calibri"/>
                <a:cs typeface="Calibri"/>
              </a:rPr>
              <a:t>time,</a:t>
            </a:r>
            <a:r>
              <a:rPr sz="1100" spc="-5" dirty="0">
                <a:latin typeface="Calibri"/>
                <a:cs typeface="Calibri"/>
              </a:rPr>
              <a:t> </a:t>
            </a:r>
            <a:r>
              <a:rPr sz="1100" spc="55" dirty="0">
                <a:latin typeface="Calibri"/>
                <a:cs typeface="Calibri"/>
              </a:rPr>
              <a:t>and</a:t>
            </a:r>
            <a:r>
              <a:rPr sz="1100" spc="-25" dirty="0">
                <a:latin typeface="Calibri"/>
                <a:cs typeface="Calibri"/>
              </a:rPr>
              <a:t> </a:t>
            </a:r>
            <a:r>
              <a:rPr sz="1100" spc="55" dirty="0">
                <a:latin typeface="Calibri"/>
                <a:cs typeface="Calibri"/>
              </a:rPr>
              <a:t>transporting</a:t>
            </a:r>
            <a:r>
              <a:rPr sz="1100" spc="-5" dirty="0">
                <a:latin typeface="Calibri"/>
                <a:cs typeface="Calibri"/>
              </a:rPr>
              <a:t> </a:t>
            </a:r>
            <a:r>
              <a:rPr sz="1100" spc="110" dirty="0">
                <a:latin typeface="Calibri"/>
                <a:cs typeface="Calibri"/>
              </a:rPr>
              <a:t>4</a:t>
            </a:r>
            <a:r>
              <a:rPr sz="1100" spc="-5" dirty="0">
                <a:latin typeface="Calibri"/>
                <a:cs typeface="Calibri"/>
              </a:rPr>
              <a:t> </a:t>
            </a:r>
            <a:r>
              <a:rPr sz="1100" spc="70" dirty="0">
                <a:latin typeface="Calibri"/>
                <a:cs typeface="Calibri"/>
              </a:rPr>
              <a:t>persons</a:t>
            </a:r>
            <a:r>
              <a:rPr sz="1100" spc="-5" dirty="0">
                <a:latin typeface="Calibri"/>
                <a:cs typeface="Calibri"/>
              </a:rPr>
              <a:t> </a:t>
            </a:r>
            <a:r>
              <a:rPr sz="1100" spc="55" dirty="0">
                <a:latin typeface="Calibri"/>
                <a:cs typeface="Calibri"/>
              </a:rPr>
              <a:t>and</a:t>
            </a:r>
            <a:endParaRPr sz="1100">
              <a:latin typeface="Calibri"/>
              <a:cs typeface="Calibri"/>
            </a:endParaRPr>
          </a:p>
        </p:txBody>
      </p:sp>
      <p:sp>
        <p:nvSpPr>
          <p:cNvPr id="38" name="object 38"/>
          <p:cNvSpPr txBox="1"/>
          <p:nvPr/>
        </p:nvSpPr>
        <p:spPr>
          <a:xfrm>
            <a:off x="3905250" y="694222"/>
            <a:ext cx="2762250" cy="981710"/>
          </a:xfrm>
          <a:prstGeom prst="rect">
            <a:avLst/>
          </a:prstGeom>
        </p:spPr>
        <p:txBody>
          <a:bodyPr vert="horz" wrap="square" lIns="0" tIns="0" rIns="0" bIns="0" rtlCol="0">
            <a:spAutoFit/>
          </a:bodyPr>
          <a:lstStyle/>
          <a:p>
            <a:pPr marL="12700" marR="5080">
              <a:lnSpc>
                <a:spcPct val="143900"/>
              </a:lnSpc>
            </a:pPr>
            <a:r>
              <a:rPr sz="1100" spc="5" dirty="0">
                <a:latin typeface="Calibri"/>
                <a:cs typeface="Calibri"/>
              </a:rPr>
              <a:t>1100kg. </a:t>
            </a:r>
            <a:r>
              <a:rPr sz="1100" spc="50" dirty="0">
                <a:latin typeface="Calibri"/>
                <a:cs typeface="Calibri"/>
              </a:rPr>
              <a:t>For </a:t>
            </a:r>
            <a:r>
              <a:rPr sz="1100" spc="40" dirty="0">
                <a:latin typeface="Calibri"/>
                <a:cs typeface="Calibri"/>
              </a:rPr>
              <a:t>the </a:t>
            </a:r>
            <a:r>
              <a:rPr sz="1100" spc="50" dirty="0">
                <a:latin typeface="Calibri"/>
                <a:cs typeface="Calibri"/>
              </a:rPr>
              <a:t>first </a:t>
            </a:r>
            <a:r>
              <a:rPr sz="1100" spc="40" dirty="0">
                <a:latin typeface="Calibri"/>
                <a:cs typeface="Calibri"/>
              </a:rPr>
              <a:t>time </a:t>
            </a:r>
            <a:r>
              <a:rPr sz="1100" spc="55" dirty="0">
                <a:latin typeface="Calibri"/>
                <a:cs typeface="Calibri"/>
              </a:rPr>
              <a:t>working </a:t>
            </a:r>
            <a:r>
              <a:rPr sz="1100" spc="65" dirty="0">
                <a:latin typeface="Calibri"/>
                <a:cs typeface="Calibri"/>
              </a:rPr>
              <a:t>day </a:t>
            </a:r>
            <a:r>
              <a:rPr sz="1100" spc="55" dirty="0">
                <a:latin typeface="Calibri"/>
                <a:cs typeface="Calibri"/>
              </a:rPr>
              <a:t>and  </a:t>
            </a:r>
            <a:r>
              <a:rPr sz="1100" spc="50" dirty="0">
                <a:latin typeface="Calibri"/>
                <a:cs typeface="Calibri"/>
              </a:rPr>
              <a:t>night </a:t>
            </a:r>
            <a:r>
              <a:rPr sz="1100" spc="30" dirty="0">
                <a:latin typeface="Calibri"/>
                <a:cs typeface="Calibri"/>
              </a:rPr>
              <a:t>in </a:t>
            </a:r>
            <a:r>
              <a:rPr sz="1100" spc="70" dirty="0">
                <a:latin typeface="Calibri"/>
                <a:cs typeface="Calibri"/>
              </a:rPr>
              <a:t>a </a:t>
            </a:r>
            <a:r>
              <a:rPr sz="1100" spc="40" dirty="0">
                <a:latin typeface="Calibri"/>
                <a:cs typeface="Calibri"/>
              </a:rPr>
              <a:t>rotation </a:t>
            </a:r>
            <a:r>
              <a:rPr sz="1100" spc="60" dirty="0">
                <a:latin typeface="Calibri"/>
                <a:cs typeface="Calibri"/>
              </a:rPr>
              <a:t>system, </a:t>
            </a:r>
            <a:r>
              <a:rPr sz="1100" spc="45" dirty="0">
                <a:latin typeface="Calibri"/>
                <a:cs typeface="Calibri"/>
              </a:rPr>
              <a:t>proving</a:t>
            </a:r>
            <a:r>
              <a:rPr sz="1100" spc="5" dirty="0">
                <a:latin typeface="Calibri"/>
                <a:cs typeface="Calibri"/>
              </a:rPr>
              <a:t> </a:t>
            </a:r>
            <a:r>
              <a:rPr sz="1100" spc="55" dirty="0">
                <a:latin typeface="Calibri"/>
                <a:cs typeface="Calibri"/>
              </a:rPr>
              <a:t>sleeping  </a:t>
            </a:r>
            <a:r>
              <a:rPr sz="1100" spc="30" dirty="0">
                <a:latin typeface="Calibri"/>
                <a:cs typeface="Calibri"/>
              </a:rPr>
              <a:t>in</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55" dirty="0">
                <a:latin typeface="Calibri"/>
                <a:cs typeface="Calibri"/>
              </a:rPr>
              <a:t>move</a:t>
            </a:r>
            <a:r>
              <a:rPr sz="1100" spc="-30" dirty="0">
                <a:latin typeface="Calibri"/>
                <a:cs typeface="Calibri"/>
              </a:rPr>
              <a:t> </a:t>
            </a:r>
            <a:r>
              <a:rPr sz="1100" spc="100" dirty="0">
                <a:latin typeface="Calibri"/>
                <a:cs typeface="Calibri"/>
              </a:rPr>
              <a:t>was</a:t>
            </a:r>
            <a:r>
              <a:rPr sz="1100" spc="-5" dirty="0">
                <a:latin typeface="Calibri"/>
                <a:cs typeface="Calibri"/>
              </a:rPr>
              <a:t> </a:t>
            </a:r>
            <a:r>
              <a:rPr sz="1100" spc="50" dirty="0">
                <a:latin typeface="Calibri"/>
                <a:cs typeface="Calibri"/>
              </a:rPr>
              <a:t>possible.</a:t>
            </a:r>
            <a:r>
              <a:rPr sz="1100" spc="-5" dirty="0">
                <a:latin typeface="Calibri"/>
                <a:cs typeface="Calibri"/>
              </a:rPr>
              <a:t> </a:t>
            </a:r>
            <a:r>
              <a:rPr sz="1100" spc="45" dirty="0">
                <a:latin typeface="Calibri"/>
                <a:cs typeface="Calibri"/>
              </a:rPr>
              <a:t>Covering</a:t>
            </a:r>
            <a:r>
              <a:rPr sz="1100" spc="-5" dirty="0">
                <a:latin typeface="Calibri"/>
                <a:cs typeface="Calibri"/>
              </a:rPr>
              <a:t> </a:t>
            </a:r>
            <a:r>
              <a:rPr sz="1100" spc="65" dirty="0">
                <a:latin typeface="Calibri"/>
                <a:cs typeface="Calibri"/>
              </a:rPr>
              <a:t>3500km  </a:t>
            </a:r>
            <a:r>
              <a:rPr sz="1100" spc="30" dirty="0">
                <a:latin typeface="Calibri"/>
                <a:cs typeface="Calibri"/>
              </a:rPr>
              <a:t>in </a:t>
            </a:r>
            <a:r>
              <a:rPr sz="1100" spc="80" dirty="0">
                <a:latin typeface="Calibri"/>
                <a:cs typeface="Calibri"/>
              </a:rPr>
              <a:t>34</a:t>
            </a:r>
            <a:r>
              <a:rPr sz="1100" spc="-110" dirty="0">
                <a:latin typeface="Calibri"/>
                <a:cs typeface="Calibri"/>
              </a:rPr>
              <a:t> </a:t>
            </a:r>
            <a:r>
              <a:rPr sz="1100" spc="55" dirty="0">
                <a:latin typeface="Calibri"/>
                <a:cs typeface="Calibri"/>
              </a:rPr>
              <a:t>days.</a:t>
            </a:r>
            <a:endParaRPr sz="1100">
              <a:latin typeface="Calibri"/>
              <a:cs typeface="Calibri"/>
            </a:endParaRPr>
          </a:p>
        </p:txBody>
      </p:sp>
      <p:sp>
        <p:nvSpPr>
          <p:cNvPr id="39" name="object 39"/>
          <p:cNvSpPr txBox="1"/>
          <p:nvPr/>
        </p:nvSpPr>
        <p:spPr>
          <a:xfrm>
            <a:off x="3905250" y="1900671"/>
            <a:ext cx="2779395" cy="1946275"/>
          </a:xfrm>
          <a:prstGeom prst="rect">
            <a:avLst/>
          </a:prstGeom>
        </p:spPr>
        <p:txBody>
          <a:bodyPr vert="horz" wrap="square" lIns="0" tIns="0" rIns="0" bIns="0" rtlCol="0">
            <a:spAutoFit/>
          </a:bodyPr>
          <a:lstStyle/>
          <a:p>
            <a:pPr marL="12700" marR="237490">
              <a:lnSpc>
                <a:spcPct val="143900"/>
              </a:lnSpc>
            </a:pPr>
            <a:r>
              <a:rPr sz="1100" b="1" spc="45" dirty="0">
                <a:latin typeface="Calibri"/>
                <a:cs typeface="Calibri"/>
              </a:rPr>
              <a:t>In </a:t>
            </a:r>
            <a:r>
              <a:rPr sz="1100" b="1" spc="65" dirty="0">
                <a:latin typeface="Calibri"/>
                <a:cs typeface="Calibri"/>
              </a:rPr>
              <a:t>2014 </a:t>
            </a:r>
            <a:r>
              <a:rPr sz="1100" spc="55" dirty="0" smtClean="0">
                <a:latin typeface="Calibri"/>
                <a:cs typeface="Calibri"/>
              </a:rPr>
              <a:t>Greenland </a:t>
            </a:r>
            <a:r>
              <a:rPr sz="1100" spc="45" dirty="0">
                <a:latin typeface="Calibri"/>
                <a:cs typeface="Calibri"/>
              </a:rPr>
              <a:t>circumnavigation,  </a:t>
            </a:r>
            <a:r>
              <a:rPr sz="1100" spc="40" dirty="0">
                <a:latin typeface="Calibri"/>
                <a:cs typeface="Calibri"/>
              </a:rPr>
              <a:t>the</a:t>
            </a:r>
            <a:r>
              <a:rPr sz="1100" spc="5" dirty="0">
                <a:latin typeface="Calibri"/>
                <a:cs typeface="Calibri"/>
              </a:rPr>
              <a:t> </a:t>
            </a:r>
            <a:r>
              <a:rPr sz="1100" spc="40" dirty="0">
                <a:latin typeface="Calibri"/>
                <a:cs typeface="Calibri"/>
              </a:rPr>
              <a:t>efficiency</a:t>
            </a:r>
            <a:r>
              <a:rPr sz="1100" spc="-25" dirty="0">
                <a:latin typeface="Calibri"/>
                <a:cs typeface="Calibri"/>
              </a:rPr>
              <a:t> </a:t>
            </a:r>
            <a:r>
              <a:rPr sz="1100" spc="50" dirty="0">
                <a:latin typeface="Calibri"/>
                <a:cs typeface="Calibri"/>
              </a:rPr>
              <a:t>of</a:t>
            </a:r>
            <a:r>
              <a:rPr sz="1100" spc="-45"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concept</a:t>
            </a:r>
            <a:r>
              <a:rPr sz="1100" spc="-25" dirty="0">
                <a:latin typeface="Calibri"/>
                <a:cs typeface="Calibri"/>
              </a:rPr>
              <a:t> </a:t>
            </a:r>
            <a:r>
              <a:rPr sz="1100" spc="100" dirty="0">
                <a:latin typeface="Calibri"/>
                <a:cs typeface="Calibri"/>
              </a:rPr>
              <a:t>was</a:t>
            </a:r>
            <a:r>
              <a:rPr sz="1100" spc="5" dirty="0">
                <a:latin typeface="Calibri"/>
                <a:cs typeface="Calibri"/>
              </a:rPr>
              <a:t> </a:t>
            </a:r>
            <a:r>
              <a:rPr sz="1100" spc="50" dirty="0">
                <a:latin typeface="Calibri"/>
                <a:cs typeface="Calibri"/>
              </a:rPr>
              <a:t>greatly  </a:t>
            </a:r>
            <a:r>
              <a:rPr sz="1100" spc="35" dirty="0">
                <a:latin typeface="Calibri"/>
                <a:cs typeface="Calibri"/>
              </a:rPr>
              <a:t>improved, </a:t>
            </a:r>
            <a:r>
              <a:rPr sz="1100" spc="95" dirty="0">
                <a:latin typeface="Calibri"/>
                <a:cs typeface="Calibri"/>
              </a:rPr>
              <a:t>as </a:t>
            </a:r>
            <a:r>
              <a:rPr sz="1100" spc="75" dirty="0">
                <a:latin typeface="Calibri"/>
                <a:cs typeface="Calibri"/>
              </a:rPr>
              <a:t>we </a:t>
            </a:r>
            <a:r>
              <a:rPr sz="1100" spc="50" dirty="0">
                <a:latin typeface="Calibri"/>
                <a:cs typeface="Calibri"/>
              </a:rPr>
              <a:t>travelled </a:t>
            </a:r>
            <a:r>
              <a:rPr sz="1100" spc="80" dirty="0">
                <a:latin typeface="Calibri"/>
                <a:cs typeface="Calibri"/>
              </a:rPr>
              <a:t>4300kg</a:t>
            </a:r>
            <a:r>
              <a:rPr sz="1100" spc="-100" dirty="0">
                <a:latin typeface="Calibri"/>
                <a:cs typeface="Calibri"/>
              </a:rPr>
              <a:t> </a:t>
            </a:r>
            <a:r>
              <a:rPr sz="1100" spc="50" dirty="0">
                <a:latin typeface="Calibri"/>
                <a:cs typeface="Calibri"/>
              </a:rPr>
              <a:t>with</a:t>
            </a:r>
            <a:endParaRPr sz="1100" dirty="0">
              <a:latin typeface="Calibri"/>
              <a:cs typeface="Calibri"/>
            </a:endParaRPr>
          </a:p>
          <a:p>
            <a:pPr marL="12700" marR="5080">
              <a:lnSpc>
                <a:spcPct val="143900"/>
              </a:lnSpc>
            </a:pPr>
            <a:r>
              <a:rPr sz="1100" spc="60" dirty="0">
                <a:latin typeface="Calibri"/>
                <a:cs typeface="Calibri"/>
              </a:rPr>
              <a:t>an </a:t>
            </a:r>
            <a:r>
              <a:rPr sz="1100" spc="35" dirty="0">
                <a:latin typeface="Calibri"/>
                <a:cs typeface="Calibri"/>
              </a:rPr>
              <a:t>1500kg </a:t>
            </a:r>
            <a:r>
              <a:rPr sz="1100" spc="45" dirty="0">
                <a:latin typeface="Calibri"/>
                <a:cs typeface="Calibri"/>
              </a:rPr>
              <a:t>sled, </a:t>
            </a:r>
            <a:r>
              <a:rPr sz="1100" spc="65" dirty="0">
                <a:latin typeface="Calibri"/>
                <a:cs typeface="Calibri"/>
              </a:rPr>
              <a:t>9 </a:t>
            </a:r>
            <a:r>
              <a:rPr sz="1100" spc="50" dirty="0">
                <a:latin typeface="Calibri"/>
                <a:cs typeface="Calibri"/>
              </a:rPr>
              <a:t>meter </a:t>
            </a:r>
            <a:r>
              <a:rPr sz="1100" spc="40" dirty="0">
                <a:latin typeface="Calibri"/>
                <a:cs typeface="Calibri"/>
              </a:rPr>
              <a:t>long, </a:t>
            </a:r>
            <a:r>
              <a:rPr sz="1100" spc="55" dirty="0">
                <a:latin typeface="Calibri"/>
                <a:cs typeface="Calibri"/>
              </a:rPr>
              <a:t>working </a:t>
            </a:r>
            <a:r>
              <a:rPr sz="1100" spc="30" dirty="0">
                <a:latin typeface="Calibri"/>
                <a:cs typeface="Calibri"/>
              </a:rPr>
              <a:t>in </a:t>
            </a:r>
            <a:r>
              <a:rPr sz="1100" spc="70" dirty="0">
                <a:latin typeface="Calibri"/>
                <a:cs typeface="Calibri"/>
              </a:rPr>
              <a:t>a  </a:t>
            </a:r>
            <a:r>
              <a:rPr sz="1100" spc="55" dirty="0">
                <a:latin typeface="Calibri"/>
                <a:cs typeface="Calibri"/>
              </a:rPr>
              <a:t>convoy</a:t>
            </a:r>
            <a:r>
              <a:rPr sz="1100" spc="-30" dirty="0">
                <a:latin typeface="Calibri"/>
                <a:cs typeface="Calibri"/>
              </a:rPr>
              <a:t> </a:t>
            </a:r>
            <a:r>
              <a:rPr sz="1100" spc="50" dirty="0">
                <a:latin typeface="Calibri"/>
                <a:cs typeface="Calibri"/>
              </a:rPr>
              <a:t>of</a:t>
            </a:r>
            <a:r>
              <a:rPr sz="1100" spc="-30" dirty="0">
                <a:latin typeface="Calibri"/>
                <a:cs typeface="Calibri"/>
              </a:rPr>
              <a:t> </a:t>
            </a:r>
            <a:r>
              <a:rPr sz="1100" spc="50" dirty="0">
                <a:latin typeface="Calibri"/>
                <a:cs typeface="Calibri"/>
              </a:rPr>
              <a:t>3</a:t>
            </a:r>
            <a:r>
              <a:rPr sz="1100" spc="-5" dirty="0">
                <a:latin typeface="Calibri"/>
                <a:cs typeface="Calibri"/>
              </a:rPr>
              <a:t> </a:t>
            </a:r>
            <a:r>
              <a:rPr sz="1100" spc="60" dirty="0">
                <a:latin typeface="Calibri"/>
                <a:cs typeface="Calibri"/>
              </a:rPr>
              <a:t>sleds,</a:t>
            </a:r>
            <a:r>
              <a:rPr sz="1100" spc="235" dirty="0">
                <a:latin typeface="Calibri"/>
                <a:cs typeface="Calibri"/>
              </a:rPr>
              <a:t> </a:t>
            </a:r>
            <a:r>
              <a:rPr sz="1100" spc="55" dirty="0">
                <a:latin typeface="Calibri"/>
                <a:cs typeface="Calibri"/>
              </a:rPr>
              <a:t>capable</a:t>
            </a:r>
            <a:r>
              <a:rPr sz="1100" spc="-5" dirty="0">
                <a:latin typeface="Calibri"/>
                <a:cs typeface="Calibri"/>
              </a:rPr>
              <a:t> </a:t>
            </a:r>
            <a:r>
              <a:rPr sz="1100" spc="50" dirty="0">
                <a:latin typeface="Calibri"/>
                <a:cs typeface="Calibri"/>
              </a:rPr>
              <a:t>of</a:t>
            </a:r>
            <a:r>
              <a:rPr sz="1100" spc="-50" dirty="0">
                <a:latin typeface="Calibri"/>
                <a:cs typeface="Calibri"/>
              </a:rPr>
              <a:t> </a:t>
            </a:r>
            <a:r>
              <a:rPr sz="1100" spc="55" dirty="0">
                <a:latin typeface="Calibri"/>
                <a:cs typeface="Calibri"/>
              </a:rPr>
              <a:t>transporting</a:t>
            </a:r>
            <a:r>
              <a:rPr sz="1100" spc="-5" dirty="0">
                <a:latin typeface="Calibri"/>
                <a:cs typeface="Calibri"/>
              </a:rPr>
              <a:t> </a:t>
            </a:r>
            <a:r>
              <a:rPr sz="1100" spc="25" dirty="0">
                <a:latin typeface="Calibri"/>
                <a:cs typeface="Calibri"/>
              </a:rPr>
              <a:t>5  </a:t>
            </a:r>
            <a:r>
              <a:rPr sz="1100" spc="65" dirty="0">
                <a:latin typeface="Calibri"/>
                <a:cs typeface="Calibri"/>
              </a:rPr>
              <a:t>passengers. </a:t>
            </a:r>
            <a:r>
              <a:rPr sz="1100" spc="50" dirty="0">
                <a:latin typeface="Calibri"/>
                <a:cs typeface="Calibri"/>
              </a:rPr>
              <a:t>Rotations </a:t>
            </a:r>
            <a:r>
              <a:rPr sz="1100" spc="45" dirty="0">
                <a:latin typeface="Calibri"/>
                <a:cs typeface="Calibri"/>
              </a:rPr>
              <a:t>being more </a:t>
            </a:r>
            <a:r>
              <a:rPr sz="1100" spc="30" dirty="0">
                <a:latin typeface="Calibri"/>
                <a:cs typeface="Calibri"/>
              </a:rPr>
              <a:t>eficient.  </a:t>
            </a:r>
            <a:r>
              <a:rPr sz="1100" spc="40" dirty="0">
                <a:latin typeface="Calibri"/>
                <a:cs typeface="Calibri"/>
              </a:rPr>
              <a:t>Opening </a:t>
            </a:r>
            <a:r>
              <a:rPr sz="1100" spc="35" dirty="0">
                <a:latin typeface="Calibri"/>
                <a:cs typeface="Calibri"/>
              </a:rPr>
              <a:t>definitively </a:t>
            </a:r>
            <a:r>
              <a:rPr sz="1100" spc="40" dirty="0">
                <a:latin typeface="Calibri"/>
                <a:cs typeface="Calibri"/>
              </a:rPr>
              <a:t>the </a:t>
            </a:r>
            <a:r>
              <a:rPr sz="1100" spc="85" dirty="0">
                <a:latin typeface="Calibri"/>
                <a:cs typeface="Calibri"/>
              </a:rPr>
              <a:t>way </a:t>
            </a:r>
            <a:r>
              <a:rPr sz="1100" spc="35" dirty="0">
                <a:latin typeface="Calibri"/>
                <a:cs typeface="Calibri"/>
              </a:rPr>
              <a:t>to </a:t>
            </a:r>
            <a:r>
              <a:rPr sz="1100" spc="55" dirty="0">
                <a:latin typeface="Calibri"/>
                <a:cs typeface="Calibri"/>
              </a:rPr>
              <a:t>still </a:t>
            </a:r>
            <a:r>
              <a:rPr sz="1100" spc="45" dirty="0">
                <a:latin typeface="Calibri"/>
                <a:cs typeface="Calibri"/>
              </a:rPr>
              <a:t>heavier  </a:t>
            </a:r>
            <a:r>
              <a:rPr sz="1100" spc="55" dirty="0">
                <a:latin typeface="Calibri"/>
                <a:cs typeface="Calibri"/>
              </a:rPr>
              <a:t>and </a:t>
            </a:r>
            <a:r>
              <a:rPr sz="1100" spc="45" dirty="0">
                <a:latin typeface="Calibri"/>
                <a:cs typeface="Calibri"/>
              </a:rPr>
              <a:t>more </a:t>
            </a:r>
            <a:r>
              <a:rPr sz="1100" spc="40" dirty="0">
                <a:latin typeface="Calibri"/>
                <a:cs typeface="Calibri"/>
              </a:rPr>
              <a:t>efficients</a:t>
            </a:r>
            <a:r>
              <a:rPr sz="1100" spc="-120" dirty="0">
                <a:latin typeface="Calibri"/>
                <a:cs typeface="Calibri"/>
              </a:rPr>
              <a:t> </a:t>
            </a:r>
            <a:r>
              <a:rPr sz="1100" spc="60" dirty="0">
                <a:latin typeface="Calibri"/>
                <a:cs typeface="Calibri"/>
              </a:rPr>
              <a:t>sleds.</a:t>
            </a:r>
            <a:endParaRPr sz="1100" dirty="0">
              <a:latin typeface="Calibri"/>
              <a:cs typeface="Calibri"/>
            </a:endParaRPr>
          </a:p>
        </p:txBody>
      </p:sp>
      <p:sp>
        <p:nvSpPr>
          <p:cNvPr id="40" name="object 40"/>
          <p:cNvSpPr txBox="1"/>
          <p:nvPr/>
        </p:nvSpPr>
        <p:spPr>
          <a:xfrm>
            <a:off x="3905250" y="4072168"/>
            <a:ext cx="2875280" cy="1705610"/>
          </a:xfrm>
          <a:prstGeom prst="rect">
            <a:avLst/>
          </a:prstGeom>
        </p:spPr>
        <p:txBody>
          <a:bodyPr vert="horz" wrap="square" lIns="0" tIns="0" rIns="0" bIns="0" rtlCol="0">
            <a:spAutoFit/>
          </a:bodyPr>
          <a:lstStyle/>
          <a:p>
            <a:pPr marL="12700" marR="5080">
              <a:lnSpc>
                <a:spcPct val="143900"/>
              </a:lnSpc>
            </a:pPr>
            <a:r>
              <a:rPr sz="1100" b="1" spc="45" dirty="0">
                <a:latin typeface="Calibri"/>
                <a:cs typeface="Calibri"/>
              </a:rPr>
              <a:t>In </a:t>
            </a:r>
            <a:r>
              <a:rPr sz="1100" b="1" spc="50" dirty="0">
                <a:latin typeface="Calibri"/>
                <a:cs typeface="Calibri"/>
              </a:rPr>
              <a:t>2016 </a:t>
            </a:r>
            <a:r>
              <a:rPr sz="1100" spc="40" dirty="0">
                <a:latin typeface="Calibri"/>
                <a:cs typeface="Calibri"/>
              </a:rPr>
              <a:t>Greenland </a:t>
            </a:r>
            <a:r>
              <a:rPr sz="1100" spc="60" dirty="0">
                <a:latin typeface="Calibri"/>
                <a:cs typeface="Calibri"/>
              </a:rPr>
              <a:t>Summit </a:t>
            </a:r>
            <a:r>
              <a:rPr sz="1100" spc="40" dirty="0">
                <a:latin typeface="Calibri"/>
                <a:cs typeface="Calibri"/>
              </a:rPr>
              <a:t>expedition  </a:t>
            </a:r>
            <a:r>
              <a:rPr sz="1100" spc="80" dirty="0">
                <a:latin typeface="Calibri"/>
                <a:cs typeface="Calibri"/>
              </a:rPr>
              <a:t>2000km </a:t>
            </a:r>
            <a:r>
              <a:rPr sz="1100" spc="55" dirty="0">
                <a:latin typeface="Calibri"/>
                <a:cs typeface="Calibri"/>
              </a:rPr>
              <a:t>were </a:t>
            </a:r>
            <a:r>
              <a:rPr sz="1100" spc="50" dirty="0">
                <a:latin typeface="Calibri"/>
                <a:cs typeface="Calibri"/>
              </a:rPr>
              <a:t>travelled with </a:t>
            </a:r>
            <a:r>
              <a:rPr sz="1100" spc="70" dirty="0">
                <a:latin typeface="Calibri"/>
                <a:cs typeface="Calibri"/>
              </a:rPr>
              <a:t>a </a:t>
            </a:r>
            <a:r>
              <a:rPr sz="1100" spc="45" dirty="0">
                <a:latin typeface="Calibri"/>
                <a:cs typeface="Calibri"/>
              </a:rPr>
              <a:t>more  </a:t>
            </a:r>
            <a:r>
              <a:rPr sz="1100" spc="55" dirty="0">
                <a:latin typeface="Calibri"/>
                <a:cs typeface="Calibri"/>
              </a:rPr>
              <a:t>sophisticated </a:t>
            </a:r>
            <a:r>
              <a:rPr sz="1100" spc="50" dirty="0">
                <a:latin typeface="Calibri"/>
                <a:cs typeface="Calibri"/>
              </a:rPr>
              <a:t>windsled, </a:t>
            </a:r>
            <a:r>
              <a:rPr sz="1100" spc="60" dirty="0">
                <a:latin typeface="Calibri"/>
                <a:cs typeface="Calibri"/>
              </a:rPr>
              <a:t>made </a:t>
            </a:r>
            <a:r>
              <a:rPr sz="1100" spc="45" dirty="0">
                <a:latin typeface="Calibri"/>
                <a:cs typeface="Calibri"/>
              </a:rPr>
              <a:t>up </a:t>
            </a:r>
            <a:r>
              <a:rPr sz="1100" spc="50" dirty="0">
                <a:latin typeface="Calibri"/>
                <a:cs typeface="Calibri"/>
              </a:rPr>
              <a:t>of </a:t>
            </a:r>
            <a:r>
              <a:rPr sz="1100" spc="110" dirty="0">
                <a:latin typeface="Calibri"/>
                <a:cs typeface="Calibri"/>
              </a:rPr>
              <a:t>4 </a:t>
            </a:r>
            <a:r>
              <a:rPr sz="1100" spc="60" dirty="0">
                <a:latin typeface="Calibri"/>
                <a:cs typeface="Calibri"/>
              </a:rPr>
              <a:t>sleds,  </a:t>
            </a:r>
            <a:r>
              <a:rPr sz="1100" spc="-35" dirty="0">
                <a:latin typeface="Calibri"/>
                <a:cs typeface="Calibri"/>
              </a:rPr>
              <a:t>12</a:t>
            </a:r>
            <a:r>
              <a:rPr sz="1100" spc="-5" dirty="0">
                <a:latin typeface="Calibri"/>
                <a:cs typeface="Calibri"/>
              </a:rPr>
              <a:t> </a:t>
            </a:r>
            <a:r>
              <a:rPr sz="1100" spc="50" dirty="0">
                <a:latin typeface="Calibri"/>
                <a:cs typeface="Calibri"/>
              </a:rPr>
              <a:t>meter</a:t>
            </a:r>
            <a:r>
              <a:rPr sz="1100" spc="-30" dirty="0">
                <a:latin typeface="Calibri"/>
                <a:cs typeface="Calibri"/>
              </a:rPr>
              <a:t> </a:t>
            </a:r>
            <a:r>
              <a:rPr sz="1100" spc="40" dirty="0">
                <a:latin typeface="Calibri"/>
                <a:cs typeface="Calibri"/>
              </a:rPr>
              <a:t>long,</a:t>
            </a:r>
            <a:r>
              <a:rPr sz="1100" spc="-25" dirty="0">
                <a:latin typeface="Calibri"/>
                <a:cs typeface="Calibri"/>
              </a:rPr>
              <a:t> </a:t>
            </a:r>
            <a:r>
              <a:rPr sz="1100" spc="55" dirty="0">
                <a:latin typeface="Calibri"/>
                <a:cs typeface="Calibri"/>
              </a:rPr>
              <a:t>transporting</a:t>
            </a:r>
            <a:r>
              <a:rPr sz="1100" spc="-5" dirty="0">
                <a:latin typeface="Calibri"/>
                <a:cs typeface="Calibri"/>
              </a:rPr>
              <a:t> </a:t>
            </a:r>
            <a:r>
              <a:rPr sz="1100" spc="85" dirty="0">
                <a:latin typeface="Calibri"/>
                <a:cs typeface="Calibri"/>
              </a:rPr>
              <a:t>2000</a:t>
            </a:r>
            <a:r>
              <a:rPr sz="1100" spc="-5" dirty="0">
                <a:latin typeface="Calibri"/>
                <a:cs typeface="Calibri"/>
              </a:rPr>
              <a:t> </a:t>
            </a:r>
            <a:r>
              <a:rPr sz="1100" spc="35" dirty="0">
                <a:latin typeface="Calibri"/>
                <a:cs typeface="Calibri"/>
              </a:rPr>
              <a:t>kg,</a:t>
            </a:r>
            <a:r>
              <a:rPr sz="1100" spc="-5" dirty="0">
                <a:latin typeface="Calibri"/>
                <a:cs typeface="Calibri"/>
              </a:rPr>
              <a:t> </a:t>
            </a:r>
            <a:r>
              <a:rPr sz="1100" spc="55" dirty="0">
                <a:latin typeface="Calibri"/>
                <a:cs typeface="Calibri"/>
              </a:rPr>
              <a:t>carrying  </a:t>
            </a:r>
            <a:r>
              <a:rPr sz="1100" spc="65" dirty="0">
                <a:latin typeface="Calibri"/>
                <a:cs typeface="Calibri"/>
              </a:rPr>
              <a:t>6</a:t>
            </a:r>
            <a:r>
              <a:rPr sz="1100" spc="-5" dirty="0">
                <a:latin typeface="Calibri"/>
                <a:cs typeface="Calibri"/>
              </a:rPr>
              <a:t> </a:t>
            </a:r>
            <a:r>
              <a:rPr sz="1100" spc="65" dirty="0">
                <a:latin typeface="Calibri"/>
                <a:cs typeface="Calibri"/>
              </a:rPr>
              <a:t>passengers,</a:t>
            </a:r>
            <a:r>
              <a:rPr sz="1100" spc="-5" dirty="0">
                <a:latin typeface="Calibri"/>
                <a:cs typeface="Calibri"/>
              </a:rPr>
              <a:t> </a:t>
            </a:r>
            <a:r>
              <a:rPr lang="es-ES" sz="1100" spc="50" dirty="0" smtClean="0">
                <a:latin typeface="Calibri"/>
                <a:cs typeface="Calibri"/>
              </a:rPr>
              <a:t>p</a:t>
            </a:r>
            <a:r>
              <a:rPr sz="1100" spc="50" dirty="0" smtClean="0">
                <a:latin typeface="Calibri"/>
                <a:cs typeface="Calibri"/>
              </a:rPr>
              <a:t>roving</a:t>
            </a:r>
            <a:r>
              <a:rPr sz="1100" spc="-25" dirty="0" smtClean="0">
                <a:latin typeface="Calibri"/>
                <a:cs typeface="Calibri"/>
              </a:rPr>
              <a:t> </a:t>
            </a:r>
            <a:r>
              <a:rPr sz="1100" spc="50" dirty="0">
                <a:latin typeface="Calibri"/>
                <a:cs typeface="Calibri"/>
              </a:rPr>
              <a:t>that</a:t>
            </a:r>
            <a:r>
              <a:rPr sz="1100" spc="-5" dirty="0">
                <a:latin typeface="Calibri"/>
                <a:cs typeface="Calibri"/>
              </a:rPr>
              <a:t> </a:t>
            </a:r>
            <a:r>
              <a:rPr sz="1100" spc="70" dirty="0">
                <a:latin typeface="Calibri"/>
                <a:cs typeface="Calibri"/>
              </a:rPr>
              <a:t>a</a:t>
            </a:r>
            <a:r>
              <a:rPr sz="1100" spc="-5" dirty="0">
                <a:latin typeface="Calibri"/>
                <a:cs typeface="Calibri"/>
              </a:rPr>
              <a:t> </a:t>
            </a:r>
            <a:r>
              <a:rPr sz="1100" spc="45" dirty="0">
                <a:latin typeface="Calibri"/>
                <a:cs typeface="Calibri"/>
              </a:rPr>
              <a:t>scientific</a:t>
            </a:r>
            <a:r>
              <a:rPr sz="1100" spc="-5" dirty="0">
                <a:latin typeface="Calibri"/>
                <a:cs typeface="Calibri"/>
              </a:rPr>
              <a:t> </a:t>
            </a:r>
            <a:r>
              <a:rPr sz="1100" spc="55" dirty="0">
                <a:latin typeface="Calibri"/>
                <a:cs typeface="Calibri"/>
              </a:rPr>
              <a:t>convoy  </a:t>
            </a:r>
            <a:r>
              <a:rPr sz="1100" spc="60" dirty="0">
                <a:latin typeface="Calibri"/>
                <a:cs typeface="Calibri"/>
              </a:rPr>
              <a:t>made </a:t>
            </a:r>
            <a:r>
              <a:rPr sz="1100" spc="45" dirty="0">
                <a:latin typeface="Calibri"/>
                <a:cs typeface="Calibri"/>
              </a:rPr>
              <a:t>up </a:t>
            </a:r>
            <a:r>
              <a:rPr sz="1100" spc="50" dirty="0">
                <a:latin typeface="Calibri"/>
                <a:cs typeface="Calibri"/>
              </a:rPr>
              <a:t>with </a:t>
            </a:r>
            <a:r>
              <a:rPr sz="1100" spc="60" dirty="0">
                <a:latin typeface="Calibri"/>
                <a:cs typeface="Calibri"/>
              </a:rPr>
              <a:t>windsled </a:t>
            </a:r>
            <a:r>
              <a:rPr sz="1100" spc="65" dirty="0">
                <a:latin typeface="Calibri"/>
                <a:cs typeface="Calibri"/>
              </a:rPr>
              <a:t>is </a:t>
            </a:r>
            <a:r>
              <a:rPr sz="1100" spc="40" dirty="0">
                <a:latin typeface="Calibri"/>
                <a:cs typeface="Calibri"/>
              </a:rPr>
              <a:t>not </a:t>
            </a:r>
            <a:r>
              <a:rPr sz="1100" spc="70" dirty="0">
                <a:latin typeface="Calibri"/>
                <a:cs typeface="Calibri"/>
              </a:rPr>
              <a:t>a </a:t>
            </a:r>
            <a:r>
              <a:rPr sz="1100" spc="55" dirty="0">
                <a:latin typeface="Calibri"/>
                <a:cs typeface="Calibri"/>
              </a:rPr>
              <a:t>dream </a:t>
            </a:r>
            <a:r>
              <a:rPr sz="1100" spc="40" dirty="0">
                <a:latin typeface="Calibri"/>
                <a:cs typeface="Calibri"/>
              </a:rPr>
              <a:t>but </a:t>
            </a:r>
            <a:r>
              <a:rPr sz="1100" spc="70" dirty="0">
                <a:latin typeface="Calibri"/>
                <a:cs typeface="Calibri"/>
              </a:rPr>
              <a:t>a  </a:t>
            </a:r>
            <a:r>
              <a:rPr sz="1100" spc="30" dirty="0">
                <a:latin typeface="Calibri"/>
                <a:cs typeface="Calibri"/>
              </a:rPr>
              <a:t>reality.</a:t>
            </a:r>
            <a:endParaRPr sz="1100" dirty="0">
              <a:latin typeface="Calibri"/>
              <a:cs typeface="Calibri"/>
            </a:endParaRPr>
          </a:p>
        </p:txBody>
      </p:sp>
      <p:sp>
        <p:nvSpPr>
          <p:cNvPr id="41" name="object 41"/>
          <p:cNvSpPr txBox="1"/>
          <p:nvPr/>
        </p:nvSpPr>
        <p:spPr>
          <a:xfrm>
            <a:off x="3905250" y="6002403"/>
            <a:ext cx="2519045" cy="499109"/>
          </a:xfrm>
          <a:prstGeom prst="rect">
            <a:avLst/>
          </a:prstGeom>
        </p:spPr>
        <p:txBody>
          <a:bodyPr vert="horz" wrap="square" lIns="0" tIns="0" rIns="0" bIns="0" rtlCol="0">
            <a:spAutoFit/>
          </a:bodyPr>
          <a:lstStyle/>
          <a:p>
            <a:pPr marL="12700" marR="5080">
              <a:lnSpc>
                <a:spcPct val="143900"/>
              </a:lnSpc>
            </a:pPr>
            <a:r>
              <a:rPr sz="1100" spc="55" dirty="0">
                <a:latin typeface="Calibri"/>
                <a:cs typeface="Calibri"/>
              </a:rPr>
              <a:t>Surprisingly</a:t>
            </a:r>
            <a:r>
              <a:rPr sz="1100" spc="-25" dirty="0">
                <a:latin typeface="Calibri"/>
                <a:cs typeface="Calibri"/>
              </a:rPr>
              <a:t> </a:t>
            </a:r>
            <a:r>
              <a:rPr sz="1100" spc="80" dirty="0">
                <a:latin typeface="Calibri"/>
                <a:cs typeface="Calibri"/>
              </a:rPr>
              <a:t>so</a:t>
            </a:r>
            <a:r>
              <a:rPr sz="1100" spc="-20" dirty="0">
                <a:latin typeface="Calibri"/>
                <a:cs typeface="Calibri"/>
              </a:rPr>
              <a:t> </a:t>
            </a:r>
            <a:r>
              <a:rPr sz="1100" spc="65" dirty="0">
                <a:latin typeface="Calibri"/>
                <a:cs typeface="Calibri"/>
              </a:rPr>
              <a:t>far</a:t>
            </a:r>
            <a:r>
              <a:rPr sz="1100" spc="-25" dirty="0">
                <a:latin typeface="Calibri"/>
                <a:cs typeface="Calibri"/>
              </a:rPr>
              <a:t> </a:t>
            </a:r>
            <a:r>
              <a:rPr sz="1100" spc="45" dirty="0">
                <a:latin typeface="Calibri"/>
                <a:cs typeface="Calibri"/>
              </a:rPr>
              <a:t>no</a:t>
            </a:r>
            <a:r>
              <a:rPr sz="1100" dirty="0">
                <a:latin typeface="Calibri"/>
                <a:cs typeface="Calibri"/>
              </a:rPr>
              <a:t> </a:t>
            </a:r>
            <a:r>
              <a:rPr sz="1100" spc="40" dirty="0">
                <a:latin typeface="Calibri"/>
                <a:cs typeface="Calibri"/>
              </a:rPr>
              <a:t>other</a:t>
            </a:r>
            <a:r>
              <a:rPr sz="1100" spc="-45" dirty="0">
                <a:latin typeface="Calibri"/>
                <a:cs typeface="Calibri"/>
              </a:rPr>
              <a:t> </a:t>
            </a:r>
            <a:r>
              <a:rPr sz="1100" spc="55" dirty="0">
                <a:latin typeface="Calibri"/>
                <a:cs typeface="Calibri"/>
              </a:rPr>
              <a:t>team</a:t>
            </a:r>
            <a:r>
              <a:rPr sz="1100" dirty="0">
                <a:latin typeface="Calibri"/>
                <a:cs typeface="Calibri"/>
              </a:rPr>
              <a:t> </a:t>
            </a:r>
            <a:r>
              <a:rPr sz="1100" spc="30" dirty="0">
                <a:latin typeface="Calibri"/>
                <a:cs typeface="Calibri"/>
              </a:rPr>
              <a:t>in</a:t>
            </a:r>
            <a:r>
              <a:rPr sz="1100" spc="-20" dirty="0">
                <a:latin typeface="Calibri"/>
                <a:cs typeface="Calibri"/>
              </a:rPr>
              <a:t> </a:t>
            </a:r>
            <a:r>
              <a:rPr sz="1100" spc="40" dirty="0">
                <a:latin typeface="Calibri"/>
                <a:cs typeface="Calibri"/>
              </a:rPr>
              <a:t>the  </a:t>
            </a:r>
            <a:r>
              <a:rPr sz="1100" spc="60" dirty="0">
                <a:latin typeface="Calibri"/>
                <a:cs typeface="Calibri"/>
              </a:rPr>
              <a:t>world</a:t>
            </a:r>
            <a:r>
              <a:rPr sz="1100" spc="-5" dirty="0">
                <a:latin typeface="Calibri"/>
                <a:cs typeface="Calibri"/>
              </a:rPr>
              <a:t> </a:t>
            </a:r>
            <a:r>
              <a:rPr sz="1100" spc="65" dirty="0">
                <a:latin typeface="Calibri"/>
                <a:cs typeface="Calibri"/>
              </a:rPr>
              <a:t>is</a:t>
            </a:r>
            <a:r>
              <a:rPr sz="1100" spc="-30" dirty="0">
                <a:latin typeface="Calibri"/>
                <a:cs typeface="Calibri"/>
              </a:rPr>
              <a:t> </a:t>
            </a:r>
            <a:r>
              <a:rPr sz="1100" spc="55" dirty="0">
                <a:latin typeface="Calibri"/>
                <a:cs typeface="Calibri"/>
              </a:rPr>
              <a:t>working</a:t>
            </a:r>
            <a:r>
              <a:rPr sz="1100" spc="-5" dirty="0">
                <a:latin typeface="Calibri"/>
                <a:cs typeface="Calibri"/>
              </a:rPr>
              <a:t> </a:t>
            </a:r>
            <a:r>
              <a:rPr sz="1100" spc="30" dirty="0">
                <a:latin typeface="Calibri"/>
                <a:cs typeface="Calibri"/>
              </a:rPr>
              <a:t>in</a:t>
            </a:r>
            <a:r>
              <a:rPr sz="1100" spc="-25" dirty="0">
                <a:latin typeface="Calibri"/>
                <a:cs typeface="Calibri"/>
              </a:rPr>
              <a:t> </a:t>
            </a:r>
            <a:r>
              <a:rPr sz="1100" spc="50" dirty="0">
                <a:latin typeface="Calibri"/>
                <a:cs typeface="Calibri"/>
              </a:rPr>
              <a:t>that</a:t>
            </a:r>
            <a:r>
              <a:rPr sz="1100" spc="-5" dirty="0">
                <a:latin typeface="Calibri"/>
                <a:cs typeface="Calibri"/>
              </a:rPr>
              <a:t> </a:t>
            </a:r>
            <a:r>
              <a:rPr sz="1100" spc="45" dirty="0">
                <a:latin typeface="Calibri"/>
                <a:cs typeface="Calibri"/>
              </a:rPr>
              <a:t>concept</a:t>
            </a:r>
            <a:r>
              <a:rPr sz="1100" spc="-5" dirty="0">
                <a:latin typeface="Calibri"/>
                <a:cs typeface="Calibri"/>
              </a:rPr>
              <a:t> </a:t>
            </a:r>
            <a:r>
              <a:rPr sz="1100" spc="45" dirty="0">
                <a:latin typeface="Calibri"/>
                <a:cs typeface="Calibri"/>
              </a:rPr>
              <a:t>or</a:t>
            </a:r>
            <a:r>
              <a:rPr sz="1100" spc="-30" dirty="0">
                <a:latin typeface="Calibri"/>
                <a:cs typeface="Calibri"/>
              </a:rPr>
              <a:t> </a:t>
            </a:r>
            <a:r>
              <a:rPr sz="1100" spc="25" dirty="0">
                <a:latin typeface="Calibri"/>
                <a:cs typeface="Calibri"/>
              </a:rPr>
              <a:t>idea.</a:t>
            </a:r>
            <a:endParaRPr sz="1100">
              <a:latin typeface="Calibri"/>
              <a:cs typeface="Calibri"/>
            </a:endParaRPr>
          </a:p>
        </p:txBody>
      </p:sp>
      <p:sp>
        <p:nvSpPr>
          <p:cNvPr id="42" name="object 42"/>
          <p:cNvSpPr txBox="1"/>
          <p:nvPr/>
        </p:nvSpPr>
        <p:spPr>
          <a:xfrm>
            <a:off x="7049198" y="693803"/>
            <a:ext cx="2842260" cy="981710"/>
          </a:xfrm>
          <a:prstGeom prst="rect">
            <a:avLst/>
          </a:prstGeom>
        </p:spPr>
        <p:txBody>
          <a:bodyPr vert="horz" wrap="square" lIns="0" tIns="0" rIns="0" bIns="0" rtlCol="0">
            <a:spAutoFit/>
          </a:bodyPr>
          <a:lstStyle/>
          <a:p>
            <a:pPr marL="12700" marR="5080">
              <a:lnSpc>
                <a:spcPct val="143900"/>
              </a:lnSpc>
            </a:pPr>
            <a:r>
              <a:rPr sz="1100" spc="50" dirty="0">
                <a:latin typeface="Calibri"/>
                <a:cs typeface="Calibri"/>
              </a:rPr>
              <a:t>Nevertheless, </a:t>
            </a:r>
            <a:r>
              <a:rPr sz="1100" spc="65" dirty="0">
                <a:latin typeface="Calibri"/>
                <a:cs typeface="Calibri"/>
              </a:rPr>
              <a:t>all </a:t>
            </a:r>
            <a:r>
              <a:rPr sz="1100" spc="50" dirty="0">
                <a:latin typeface="Calibri"/>
                <a:cs typeface="Calibri"/>
              </a:rPr>
              <a:t>that </a:t>
            </a:r>
            <a:r>
              <a:rPr sz="1100" spc="80" dirty="0">
                <a:latin typeface="Calibri"/>
                <a:cs typeface="Calibri"/>
              </a:rPr>
              <a:t>has </a:t>
            </a:r>
            <a:r>
              <a:rPr sz="1100" spc="45" dirty="0">
                <a:latin typeface="Calibri"/>
                <a:cs typeface="Calibri"/>
              </a:rPr>
              <a:t>been </a:t>
            </a:r>
            <a:r>
              <a:rPr sz="1100" spc="50" dirty="0">
                <a:latin typeface="Calibri"/>
                <a:cs typeface="Calibri"/>
              </a:rPr>
              <a:t>just </a:t>
            </a:r>
            <a:r>
              <a:rPr sz="1100" spc="70" dirty="0">
                <a:latin typeface="Calibri"/>
                <a:cs typeface="Calibri"/>
              </a:rPr>
              <a:t>a  </a:t>
            </a:r>
            <a:r>
              <a:rPr sz="1100" spc="45" dirty="0">
                <a:latin typeface="Calibri"/>
                <a:cs typeface="Calibri"/>
              </a:rPr>
              <a:t>preparation for </a:t>
            </a:r>
            <a:r>
              <a:rPr sz="1100" spc="40" dirty="0">
                <a:latin typeface="Calibri"/>
                <a:cs typeface="Calibri"/>
              </a:rPr>
              <a:t>the </a:t>
            </a:r>
            <a:r>
              <a:rPr sz="1100" spc="50" dirty="0">
                <a:latin typeface="Calibri"/>
                <a:cs typeface="Calibri"/>
              </a:rPr>
              <a:t>present </a:t>
            </a:r>
            <a:r>
              <a:rPr sz="1100" spc="30" dirty="0">
                <a:latin typeface="Calibri"/>
                <a:cs typeface="Calibri"/>
              </a:rPr>
              <a:t>Project, </a:t>
            </a:r>
            <a:r>
              <a:rPr sz="1100" spc="40" dirty="0">
                <a:latin typeface="Calibri"/>
                <a:cs typeface="Calibri"/>
              </a:rPr>
              <a:t>the  </a:t>
            </a:r>
            <a:r>
              <a:rPr sz="1100" spc="45" dirty="0">
                <a:latin typeface="Calibri"/>
                <a:cs typeface="Calibri"/>
              </a:rPr>
              <a:t>culmination</a:t>
            </a:r>
            <a:r>
              <a:rPr sz="1100" spc="5" dirty="0">
                <a:latin typeface="Calibri"/>
                <a:cs typeface="Calibri"/>
              </a:rPr>
              <a:t> </a:t>
            </a:r>
            <a:r>
              <a:rPr sz="1100" spc="50" dirty="0">
                <a:latin typeface="Calibri"/>
                <a:cs typeface="Calibri"/>
              </a:rPr>
              <a:t>of</a:t>
            </a:r>
            <a:r>
              <a:rPr sz="1100" spc="-20" dirty="0">
                <a:latin typeface="Calibri"/>
                <a:cs typeface="Calibri"/>
              </a:rPr>
              <a:t> </a:t>
            </a:r>
            <a:r>
              <a:rPr sz="1100" spc="-65" dirty="0">
                <a:latin typeface="Calibri"/>
                <a:cs typeface="Calibri"/>
              </a:rPr>
              <a:t>17</a:t>
            </a:r>
            <a:r>
              <a:rPr sz="1100" spc="-20" dirty="0">
                <a:latin typeface="Calibri"/>
                <a:cs typeface="Calibri"/>
              </a:rPr>
              <a:t> </a:t>
            </a:r>
            <a:r>
              <a:rPr sz="1100" spc="70" dirty="0">
                <a:latin typeface="Calibri"/>
                <a:cs typeface="Calibri"/>
              </a:rPr>
              <a:t>years</a:t>
            </a:r>
            <a:r>
              <a:rPr sz="1100" spc="-20" dirty="0">
                <a:latin typeface="Calibri"/>
                <a:cs typeface="Calibri"/>
              </a:rPr>
              <a:t> </a:t>
            </a:r>
            <a:r>
              <a:rPr sz="1100" spc="40" dirty="0">
                <a:latin typeface="Calibri"/>
                <a:cs typeface="Calibri"/>
              </a:rPr>
              <a:t>work,</a:t>
            </a:r>
            <a:r>
              <a:rPr sz="1100" spc="5" dirty="0">
                <a:latin typeface="Calibri"/>
                <a:cs typeface="Calibri"/>
              </a:rPr>
              <a:t> </a:t>
            </a:r>
            <a:r>
              <a:rPr sz="1100" spc="55" dirty="0">
                <a:latin typeface="Calibri"/>
                <a:cs typeface="Calibri"/>
              </a:rPr>
              <a:t>and</a:t>
            </a:r>
            <a:r>
              <a:rPr sz="1100" spc="-15" dirty="0">
                <a:latin typeface="Calibri"/>
                <a:cs typeface="Calibri"/>
              </a:rPr>
              <a:t> </a:t>
            </a:r>
            <a:r>
              <a:rPr sz="1100" spc="40" dirty="0">
                <a:latin typeface="Calibri"/>
                <a:cs typeface="Calibri"/>
              </a:rPr>
              <a:t>the</a:t>
            </a:r>
            <a:r>
              <a:rPr sz="1100" spc="5" dirty="0">
                <a:latin typeface="Calibri"/>
                <a:cs typeface="Calibri"/>
              </a:rPr>
              <a:t> </a:t>
            </a:r>
            <a:r>
              <a:rPr sz="1100" spc="60" dirty="0">
                <a:latin typeface="Calibri"/>
                <a:cs typeface="Calibri"/>
              </a:rPr>
              <a:t>start</a:t>
            </a:r>
            <a:r>
              <a:rPr sz="1100" spc="5" dirty="0">
                <a:latin typeface="Calibri"/>
                <a:cs typeface="Calibri"/>
              </a:rPr>
              <a:t> </a:t>
            </a:r>
            <a:r>
              <a:rPr sz="1100" spc="50" dirty="0">
                <a:latin typeface="Calibri"/>
                <a:cs typeface="Calibri"/>
              </a:rPr>
              <a:t>of  </a:t>
            </a:r>
            <a:r>
              <a:rPr sz="1100" spc="70" dirty="0">
                <a:latin typeface="Calibri"/>
                <a:cs typeface="Calibri"/>
              </a:rPr>
              <a:t>a</a:t>
            </a:r>
            <a:r>
              <a:rPr sz="1100" spc="-15" dirty="0">
                <a:latin typeface="Calibri"/>
                <a:cs typeface="Calibri"/>
              </a:rPr>
              <a:t> </a:t>
            </a:r>
            <a:r>
              <a:rPr sz="1100" spc="70" dirty="0">
                <a:latin typeface="Calibri"/>
                <a:cs typeface="Calibri"/>
              </a:rPr>
              <a:t>new</a:t>
            </a:r>
            <a:r>
              <a:rPr sz="1100" spc="-35" dirty="0">
                <a:latin typeface="Calibri"/>
                <a:cs typeface="Calibri"/>
              </a:rPr>
              <a:t> </a:t>
            </a:r>
            <a:r>
              <a:rPr sz="1100" spc="60" dirty="0">
                <a:latin typeface="Calibri"/>
                <a:cs typeface="Calibri"/>
              </a:rPr>
              <a:t>step</a:t>
            </a:r>
            <a:r>
              <a:rPr sz="1100" spc="-15" dirty="0">
                <a:latin typeface="Calibri"/>
                <a:cs typeface="Calibri"/>
              </a:rPr>
              <a:t> </a:t>
            </a:r>
            <a:r>
              <a:rPr sz="1100" spc="30" dirty="0">
                <a:latin typeface="Calibri"/>
                <a:cs typeface="Calibri"/>
              </a:rPr>
              <a:t>in</a:t>
            </a:r>
            <a:r>
              <a:rPr sz="1100" spc="-15" dirty="0">
                <a:latin typeface="Calibri"/>
                <a:cs typeface="Calibri"/>
              </a:rPr>
              <a:t> </a:t>
            </a:r>
            <a:r>
              <a:rPr sz="1100" spc="55" dirty="0">
                <a:latin typeface="Calibri"/>
                <a:cs typeface="Calibri"/>
              </a:rPr>
              <a:t>polar</a:t>
            </a:r>
            <a:r>
              <a:rPr sz="1100" spc="-55" dirty="0">
                <a:latin typeface="Calibri"/>
                <a:cs typeface="Calibri"/>
              </a:rPr>
              <a:t> </a:t>
            </a:r>
            <a:r>
              <a:rPr sz="1100" spc="40" dirty="0">
                <a:latin typeface="Calibri"/>
                <a:cs typeface="Calibri"/>
              </a:rPr>
              <a:t>travel.</a:t>
            </a:r>
            <a:endParaRPr sz="1100">
              <a:latin typeface="Calibri"/>
              <a:cs typeface="Calibri"/>
            </a:endParaRPr>
          </a:p>
        </p:txBody>
      </p:sp>
      <p:sp>
        <p:nvSpPr>
          <p:cNvPr id="43" name="object 43"/>
          <p:cNvSpPr txBox="1"/>
          <p:nvPr/>
        </p:nvSpPr>
        <p:spPr>
          <a:xfrm>
            <a:off x="7049198" y="6172465"/>
            <a:ext cx="2388870" cy="342900"/>
          </a:xfrm>
          <a:prstGeom prst="rect">
            <a:avLst/>
          </a:prstGeom>
        </p:spPr>
        <p:txBody>
          <a:bodyPr vert="horz" wrap="square" lIns="0" tIns="0" rIns="0" bIns="0" rtlCol="0">
            <a:spAutoFit/>
          </a:bodyPr>
          <a:lstStyle/>
          <a:p>
            <a:pPr marL="12700" marR="5080">
              <a:lnSpc>
                <a:spcPts val="1300"/>
              </a:lnSpc>
            </a:pPr>
            <a:r>
              <a:rPr sz="1100" b="1" i="1" spc="55" dirty="0">
                <a:latin typeface="Calibri"/>
                <a:cs typeface="Calibri"/>
              </a:rPr>
              <a:t>Greenland </a:t>
            </a:r>
            <a:r>
              <a:rPr sz="1100" b="1" i="1" spc="65" dirty="0">
                <a:latin typeface="Calibri"/>
                <a:cs typeface="Calibri"/>
              </a:rPr>
              <a:t>Summit</a:t>
            </a:r>
            <a:r>
              <a:rPr sz="1100" b="1" i="1" spc="-150" dirty="0">
                <a:latin typeface="Calibri"/>
                <a:cs typeface="Calibri"/>
              </a:rPr>
              <a:t> </a:t>
            </a:r>
            <a:r>
              <a:rPr sz="1100" b="1" i="1" spc="55" dirty="0">
                <a:latin typeface="Calibri"/>
                <a:cs typeface="Calibri"/>
              </a:rPr>
              <a:t>Circumnavigation  Expedition</a:t>
            </a:r>
            <a:r>
              <a:rPr sz="1100" b="1" i="1" spc="-80" dirty="0">
                <a:latin typeface="Calibri"/>
                <a:cs typeface="Calibri"/>
              </a:rPr>
              <a:t> </a:t>
            </a:r>
            <a:r>
              <a:rPr sz="1100" b="1" i="1" spc="35" dirty="0">
                <a:latin typeface="Calibri"/>
                <a:cs typeface="Calibri"/>
              </a:rPr>
              <a:t>2016</a:t>
            </a:r>
            <a:endParaRPr sz="1100">
              <a:latin typeface="Calibri"/>
              <a:cs typeface="Calibri"/>
            </a:endParaRPr>
          </a:p>
        </p:txBody>
      </p:sp>
      <p:sp>
        <p:nvSpPr>
          <p:cNvPr id="44" name="object 44"/>
          <p:cNvSpPr/>
          <p:nvPr/>
        </p:nvSpPr>
        <p:spPr>
          <a:xfrm>
            <a:off x="7061999" y="1728000"/>
            <a:ext cx="2838005" cy="2838005"/>
          </a:xfrm>
          <a:prstGeom prst="rect">
            <a:avLst/>
          </a:prstGeom>
          <a:blipFill>
            <a:blip r:embed="rId2" cstate="print"/>
            <a:stretch>
              <a:fillRect/>
            </a:stretch>
          </a:blipFill>
        </p:spPr>
        <p:txBody>
          <a:bodyPr wrap="square" lIns="0" tIns="0" rIns="0" bIns="0" rtlCol="0"/>
          <a:lstStyle/>
          <a:p>
            <a:endParaRPr/>
          </a:p>
        </p:txBody>
      </p:sp>
      <p:sp>
        <p:nvSpPr>
          <p:cNvPr id="45" name="object 45"/>
          <p:cNvSpPr/>
          <p:nvPr/>
        </p:nvSpPr>
        <p:spPr>
          <a:xfrm>
            <a:off x="7061999" y="4644009"/>
            <a:ext cx="2856001" cy="1396377"/>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9299" y="4701590"/>
            <a:ext cx="7367905" cy="1546577"/>
          </a:xfrm>
          <a:prstGeom prst="rect">
            <a:avLst/>
          </a:prstGeom>
        </p:spPr>
        <p:txBody>
          <a:bodyPr vert="horz" wrap="square" lIns="0" tIns="0" rIns="0" bIns="0" rtlCol="0">
            <a:spAutoFit/>
          </a:bodyPr>
          <a:lstStyle/>
          <a:p>
            <a:pPr marL="12700" marR="259079">
              <a:lnSpc>
                <a:spcPct val="74500"/>
              </a:lnSpc>
            </a:pPr>
            <a:r>
              <a:rPr lang="es-ES" sz="4700" b="1" spc="265" dirty="0" smtClean="0">
                <a:solidFill>
                  <a:srgbClr val="143C69"/>
                </a:solidFill>
                <a:latin typeface="Calibri"/>
                <a:cs typeface="Calibri"/>
              </a:rPr>
              <a:t>G</a:t>
            </a:r>
            <a:r>
              <a:rPr sz="4700" b="1" spc="265" dirty="0" smtClean="0">
                <a:solidFill>
                  <a:srgbClr val="143C69"/>
                </a:solidFill>
                <a:latin typeface="Calibri"/>
                <a:cs typeface="Calibri"/>
              </a:rPr>
              <a:t>REENLAND </a:t>
            </a:r>
            <a:r>
              <a:rPr sz="4700" b="1" spc="325" dirty="0">
                <a:solidFill>
                  <a:srgbClr val="143C69"/>
                </a:solidFill>
                <a:latin typeface="Calibri"/>
                <a:cs typeface="Calibri"/>
              </a:rPr>
              <a:t>WINDSLED  </a:t>
            </a:r>
            <a:r>
              <a:rPr sz="4700" b="1" spc="160" dirty="0" smtClean="0">
                <a:solidFill>
                  <a:srgbClr val="143C69"/>
                </a:solidFill>
                <a:latin typeface="Calibri"/>
                <a:cs typeface="Calibri"/>
              </a:rPr>
              <a:t>CIRCUMNAVI</a:t>
            </a:r>
            <a:r>
              <a:rPr lang="es-ES" sz="4700" b="1" spc="160" dirty="0" smtClean="0">
                <a:solidFill>
                  <a:srgbClr val="143C69"/>
                </a:solidFill>
                <a:latin typeface="Calibri"/>
                <a:cs typeface="Calibri"/>
              </a:rPr>
              <a:t>G</a:t>
            </a:r>
            <a:r>
              <a:rPr sz="4700" b="1" spc="160" dirty="0" smtClean="0">
                <a:solidFill>
                  <a:srgbClr val="143C69"/>
                </a:solidFill>
                <a:latin typeface="Calibri"/>
                <a:cs typeface="Calibri"/>
              </a:rPr>
              <a:t>ATION</a:t>
            </a:r>
            <a:r>
              <a:rPr sz="4700" b="1" spc="-70" dirty="0" smtClean="0">
                <a:solidFill>
                  <a:srgbClr val="143C69"/>
                </a:solidFill>
                <a:latin typeface="Calibri"/>
                <a:cs typeface="Calibri"/>
              </a:rPr>
              <a:t> </a:t>
            </a:r>
            <a:r>
              <a:rPr sz="4700" b="1" spc="155" dirty="0" smtClean="0">
                <a:solidFill>
                  <a:srgbClr val="143C69"/>
                </a:solidFill>
                <a:latin typeface="Calibri"/>
                <a:cs typeface="Calibri"/>
              </a:rPr>
              <a:t>201</a:t>
            </a:r>
            <a:r>
              <a:rPr lang="es-ES" sz="4700" b="1" spc="155" dirty="0" smtClean="0">
                <a:solidFill>
                  <a:srgbClr val="143C69"/>
                </a:solidFill>
                <a:latin typeface="Calibri"/>
                <a:cs typeface="Calibri"/>
              </a:rPr>
              <a:t>8</a:t>
            </a:r>
            <a:endParaRPr sz="4700" dirty="0">
              <a:latin typeface="Calibri"/>
              <a:cs typeface="Calibri"/>
            </a:endParaRPr>
          </a:p>
          <a:p>
            <a:pPr marL="12700">
              <a:lnSpc>
                <a:spcPts val="3579"/>
              </a:lnSpc>
            </a:pPr>
            <a:r>
              <a:rPr sz="3600" spc="229" dirty="0">
                <a:solidFill>
                  <a:srgbClr val="143C69"/>
                </a:solidFill>
                <a:latin typeface="Calibri"/>
                <a:cs typeface="Calibri"/>
              </a:rPr>
              <a:t>The</a:t>
            </a:r>
            <a:r>
              <a:rPr sz="3600" spc="-20" dirty="0">
                <a:solidFill>
                  <a:srgbClr val="143C69"/>
                </a:solidFill>
                <a:latin typeface="Calibri"/>
                <a:cs typeface="Calibri"/>
              </a:rPr>
              <a:t> </a:t>
            </a:r>
            <a:r>
              <a:rPr sz="3600" spc="215" dirty="0">
                <a:solidFill>
                  <a:srgbClr val="143C69"/>
                </a:solidFill>
                <a:latin typeface="Calibri"/>
                <a:cs typeface="Calibri"/>
              </a:rPr>
              <a:t>Dark</a:t>
            </a:r>
            <a:r>
              <a:rPr sz="3600" spc="-60" dirty="0">
                <a:solidFill>
                  <a:srgbClr val="143C69"/>
                </a:solidFill>
                <a:latin typeface="Calibri"/>
                <a:cs typeface="Calibri"/>
              </a:rPr>
              <a:t> </a:t>
            </a:r>
            <a:r>
              <a:rPr sz="3600" spc="275" dirty="0">
                <a:solidFill>
                  <a:srgbClr val="143C69"/>
                </a:solidFill>
                <a:latin typeface="Calibri"/>
                <a:cs typeface="Calibri"/>
              </a:rPr>
              <a:t>Snow</a:t>
            </a:r>
            <a:r>
              <a:rPr sz="3600" spc="-95" dirty="0">
                <a:solidFill>
                  <a:srgbClr val="143C69"/>
                </a:solidFill>
                <a:latin typeface="Calibri"/>
                <a:cs typeface="Calibri"/>
              </a:rPr>
              <a:t> </a:t>
            </a:r>
            <a:r>
              <a:rPr sz="3600" spc="150" dirty="0" smtClean="0">
                <a:solidFill>
                  <a:srgbClr val="143C69"/>
                </a:solidFill>
                <a:latin typeface="Calibri"/>
                <a:cs typeface="Calibri"/>
              </a:rPr>
              <a:t>Greenland</a:t>
            </a:r>
            <a:r>
              <a:rPr sz="3600" spc="-20" dirty="0" smtClean="0">
                <a:solidFill>
                  <a:srgbClr val="143C69"/>
                </a:solidFill>
                <a:latin typeface="Calibri"/>
                <a:cs typeface="Calibri"/>
              </a:rPr>
              <a:t> </a:t>
            </a:r>
            <a:r>
              <a:rPr sz="3600" spc="140" dirty="0">
                <a:solidFill>
                  <a:srgbClr val="143C69"/>
                </a:solidFill>
                <a:latin typeface="Calibri"/>
                <a:cs typeface="Calibri"/>
              </a:rPr>
              <a:t>Ice</a:t>
            </a:r>
            <a:r>
              <a:rPr sz="3600" spc="-20" dirty="0">
                <a:solidFill>
                  <a:srgbClr val="143C69"/>
                </a:solidFill>
                <a:latin typeface="Calibri"/>
                <a:cs typeface="Calibri"/>
              </a:rPr>
              <a:t> </a:t>
            </a:r>
            <a:r>
              <a:rPr sz="3600" spc="210" dirty="0">
                <a:solidFill>
                  <a:srgbClr val="143C69"/>
                </a:solidFill>
                <a:latin typeface="Calibri"/>
                <a:cs typeface="Calibri"/>
              </a:rPr>
              <a:t>Sheet</a:t>
            </a:r>
            <a:endParaRPr sz="3600" dirty="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61300" y="694501"/>
            <a:ext cx="2365375" cy="1946275"/>
          </a:xfrm>
          <a:prstGeom prst="rect">
            <a:avLst/>
          </a:prstGeom>
        </p:spPr>
        <p:txBody>
          <a:bodyPr vert="horz" wrap="square" lIns="0" tIns="0" rIns="0" bIns="0" rtlCol="0">
            <a:spAutoFit/>
          </a:bodyPr>
          <a:lstStyle/>
          <a:p>
            <a:pPr marL="12700" marR="5080">
              <a:lnSpc>
                <a:spcPct val="143900"/>
              </a:lnSpc>
            </a:pPr>
            <a:r>
              <a:rPr sz="1100" spc="45" dirty="0">
                <a:latin typeface="Calibri"/>
                <a:cs typeface="Calibri"/>
              </a:rPr>
              <a:t>Will </a:t>
            </a:r>
            <a:r>
              <a:rPr sz="1100" spc="40" dirty="0">
                <a:latin typeface="Calibri"/>
                <a:cs typeface="Calibri"/>
              </a:rPr>
              <a:t>be the </a:t>
            </a:r>
            <a:r>
              <a:rPr sz="1100" spc="50" dirty="0">
                <a:latin typeface="Calibri"/>
                <a:cs typeface="Calibri"/>
              </a:rPr>
              <a:t>first </a:t>
            </a:r>
            <a:r>
              <a:rPr sz="1100" spc="65" dirty="0">
                <a:latin typeface="Calibri"/>
                <a:cs typeface="Calibri"/>
              </a:rPr>
              <a:t>100% </a:t>
            </a:r>
            <a:r>
              <a:rPr sz="1100" spc="45" dirty="0">
                <a:latin typeface="Calibri"/>
                <a:cs typeface="Calibri"/>
              </a:rPr>
              <a:t>scientific  </a:t>
            </a:r>
            <a:r>
              <a:rPr sz="1100" spc="40" dirty="0">
                <a:latin typeface="Calibri"/>
                <a:cs typeface="Calibri"/>
              </a:rPr>
              <a:t>expedition </a:t>
            </a:r>
            <a:r>
              <a:rPr sz="1100" spc="45" dirty="0">
                <a:latin typeface="Calibri"/>
                <a:cs typeface="Calibri"/>
              </a:rPr>
              <a:t>ever conducted </a:t>
            </a:r>
            <a:r>
              <a:rPr sz="1100" spc="50" dirty="0">
                <a:latin typeface="Calibri"/>
                <a:cs typeface="Calibri"/>
              </a:rPr>
              <a:t>with  windsled, </a:t>
            </a:r>
            <a:r>
              <a:rPr sz="1100" spc="55" dirty="0">
                <a:latin typeface="Calibri"/>
                <a:cs typeface="Calibri"/>
              </a:rPr>
              <a:t>planning </a:t>
            </a:r>
            <a:r>
              <a:rPr sz="1100" spc="35" dirty="0">
                <a:latin typeface="Calibri"/>
                <a:cs typeface="Calibri"/>
              </a:rPr>
              <a:t>to</a:t>
            </a:r>
            <a:r>
              <a:rPr sz="1100" spc="-120" dirty="0">
                <a:latin typeface="Calibri"/>
                <a:cs typeface="Calibri"/>
              </a:rPr>
              <a:t> </a:t>
            </a:r>
            <a:r>
              <a:rPr sz="1100" spc="50" dirty="0">
                <a:latin typeface="Calibri"/>
                <a:cs typeface="Calibri"/>
              </a:rPr>
              <a:t>circumnavigate  </a:t>
            </a:r>
            <a:r>
              <a:rPr sz="1100" spc="45" dirty="0">
                <a:latin typeface="Calibri"/>
                <a:cs typeface="Calibri"/>
              </a:rPr>
              <a:t>North </a:t>
            </a:r>
            <a:r>
              <a:rPr sz="1100" spc="40" dirty="0">
                <a:latin typeface="Calibri"/>
                <a:cs typeface="Calibri"/>
              </a:rPr>
              <a:t>Greenland </a:t>
            </a:r>
            <a:r>
              <a:rPr sz="1100" spc="35" dirty="0">
                <a:latin typeface="Calibri"/>
                <a:cs typeface="Calibri"/>
              </a:rPr>
              <a:t>ice </a:t>
            </a:r>
            <a:r>
              <a:rPr sz="1100" spc="60" dirty="0">
                <a:latin typeface="Calibri"/>
                <a:cs typeface="Calibri"/>
              </a:rPr>
              <a:t>cap </a:t>
            </a:r>
            <a:r>
              <a:rPr sz="1100" spc="55" dirty="0">
                <a:latin typeface="Calibri"/>
                <a:cs typeface="Calibri"/>
              </a:rPr>
              <a:t>while </a:t>
            </a:r>
            <a:r>
              <a:rPr sz="1100" spc="50" dirty="0">
                <a:latin typeface="Calibri"/>
                <a:cs typeface="Calibri"/>
              </a:rPr>
              <a:t>coring  </a:t>
            </a:r>
            <a:r>
              <a:rPr sz="1100" spc="60" dirty="0">
                <a:latin typeface="Calibri"/>
                <a:cs typeface="Calibri"/>
              </a:rPr>
              <a:t>down</a:t>
            </a:r>
            <a:r>
              <a:rPr sz="1100" spc="-25" dirty="0">
                <a:latin typeface="Calibri"/>
                <a:cs typeface="Calibri"/>
              </a:rPr>
              <a:t> </a:t>
            </a:r>
            <a:r>
              <a:rPr sz="1100" spc="35" dirty="0">
                <a:latin typeface="Calibri"/>
                <a:cs typeface="Calibri"/>
              </a:rPr>
              <a:t>to</a:t>
            </a:r>
            <a:r>
              <a:rPr sz="1100" spc="-5" dirty="0">
                <a:latin typeface="Calibri"/>
                <a:cs typeface="Calibri"/>
              </a:rPr>
              <a:t> </a:t>
            </a:r>
            <a:r>
              <a:rPr sz="1100" spc="80" dirty="0">
                <a:latin typeface="Calibri"/>
                <a:cs typeface="Calibri"/>
              </a:rPr>
              <a:t>20-25</a:t>
            </a:r>
            <a:r>
              <a:rPr sz="1100" spc="-5" dirty="0">
                <a:latin typeface="Calibri"/>
                <a:cs typeface="Calibri"/>
              </a:rPr>
              <a:t> </a:t>
            </a:r>
            <a:r>
              <a:rPr sz="1100" spc="60" dirty="0">
                <a:latin typeface="Calibri"/>
                <a:cs typeface="Calibri"/>
              </a:rPr>
              <a:t>meters</a:t>
            </a:r>
            <a:r>
              <a:rPr sz="1100" spc="-5" dirty="0">
                <a:latin typeface="Calibri"/>
                <a:cs typeface="Calibri"/>
              </a:rPr>
              <a:t> </a:t>
            </a:r>
            <a:r>
              <a:rPr sz="1100" spc="55" dirty="0">
                <a:latin typeface="Calibri"/>
                <a:cs typeface="Calibri"/>
              </a:rPr>
              <a:t>and</a:t>
            </a:r>
            <a:r>
              <a:rPr sz="1100" spc="-5" dirty="0">
                <a:latin typeface="Calibri"/>
                <a:cs typeface="Calibri"/>
              </a:rPr>
              <a:t> </a:t>
            </a:r>
            <a:r>
              <a:rPr sz="1100" spc="65" dirty="0">
                <a:latin typeface="Calibri"/>
                <a:cs typeface="Calibri"/>
              </a:rPr>
              <a:t>analyzing  </a:t>
            </a:r>
            <a:r>
              <a:rPr sz="1100" spc="50" dirty="0">
                <a:latin typeface="Calibri"/>
                <a:cs typeface="Calibri"/>
              </a:rPr>
              <a:t>that </a:t>
            </a:r>
            <a:r>
              <a:rPr sz="1100" spc="45" dirty="0">
                <a:latin typeface="Calibri"/>
                <a:cs typeface="Calibri"/>
              </a:rPr>
              <a:t>information on </a:t>
            </a:r>
            <a:r>
              <a:rPr sz="1100" spc="40" dirty="0">
                <a:latin typeface="Calibri"/>
                <a:cs typeface="Calibri"/>
              </a:rPr>
              <a:t>the </a:t>
            </a:r>
            <a:r>
              <a:rPr sz="1100" spc="15" dirty="0">
                <a:latin typeface="Calibri"/>
                <a:cs typeface="Calibri"/>
              </a:rPr>
              <a:t>ice, </a:t>
            </a:r>
            <a:r>
              <a:rPr sz="1100" spc="40" dirty="0">
                <a:latin typeface="Calibri"/>
                <a:cs typeface="Calibri"/>
              </a:rPr>
              <a:t>the  </a:t>
            </a:r>
            <a:r>
              <a:rPr sz="1100" spc="45" dirty="0">
                <a:latin typeface="Calibri"/>
                <a:cs typeface="Calibri"/>
              </a:rPr>
              <a:t>scientific </a:t>
            </a:r>
            <a:r>
              <a:rPr sz="1100" spc="35" dirty="0">
                <a:latin typeface="Calibri"/>
                <a:cs typeface="Calibri"/>
              </a:rPr>
              <a:t>project </a:t>
            </a:r>
            <a:r>
              <a:rPr sz="1100" spc="60" dirty="0">
                <a:latin typeface="Calibri"/>
                <a:cs typeface="Calibri"/>
              </a:rPr>
              <a:t>will </a:t>
            </a:r>
            <a:r>
              <a:rPr sz="1100" spc="40" dirty="0">
                <a:latin typeface="Calibri"/>
                <a:cs typeface="Calibri"/>
              </a:rPr>
              <a:t>be </a:t>
            </a:r>
            <a:r>
              <a:rPr sz="1100" spc="55" dirty="0">
                <a:latin typeface="Calibri"/>
                <a:cs typeface="Calibri"/>
              </a:rPr>
              <a:t>lead by </a:t>
            </a:r>
            <a:r>
              <a:rPr sz="1100" spc="60" dirty="0">
                <a:latin typeface="Calibri"/>
                <a:cs typeface="Calibri"/>
              </a:rPr>
              <a:t>PhD  Jason</a:t>
            </a:r>
            <a:r>
              <a:rPr sz="1100" spc="160" dirty="0">
                <a:latin typeface="Calibri"/>
                <a:cs typeface="Calibri"/>
              </a:rPr>
              <a:t> </a:t>
            </a:r>
            <a:r>
              <a:rPr sz="1100" spc="40" dirty="0">
                <a:latin typeface="Calibri"/>
                <a:cs typeface="Calibri"/>
              </a:rPr>
              <a:t>Box.</a:t>
            </a:r>
            <a:endParaRPr sz="1100" dirty="0">
              <a:latin typeface="Calibri"/>
              <a:cs typeface="Calibri"/>
            </a:endParaRPr>
          </a:p>
        </p:txBody>
      </p:sp>
      <p:sp>
        <p:nvSpPr>
          <p:cNvPr id="34" name="object 34"/>
          <p:cNvSpPr txBox="1"/>
          <p:nvPr/>
        </p:nvSpPr>
        <p:spPr>
          <a:xfrm>
            <a:off x="761300" y="2865998"/>
            <a:ext cx="2456180" cy="1223010"/>
          </a:xfrm>
          <a:prstGeom prst="rect">
            <a:avLst/>
          </a:prstGeom>
        </p:spPr>
        <p:txBody>
          <a:bodyPr vert="horz" wrap="square" lIns="0" tIns="0" rIns="0" bIns="0" rtlCol="0">
            <a:spAutoFit/>
          </a:bodyPr>
          <a:lstStyle/>
          <a:p>
            <a:pPr marL="12700" marR="5080">
              <a:lnSpc>
                <a:spcPct val="143900"/>
              </a:lnSpc>
            </a:pPr>
            <a:r>
              <a:rPr sz="1100" spc="15" dirty="0">
                <a:latin typeface="Calibri"/>
                <a:cs typeface="Calibri"/>
              </a:rPr>
              <a:t>It</a:t>
            </a:r>
            <a:r>
              <a:rPr sz="1100" spc="-25" dirty="0">
                <a:latin typeface="Calibri"/>
                <a:cs typeface="Calibri"/>
              </a:rPr>
              <a:t> </a:t>
            </a:r>
            <a:r>
              <a:rPr sz="1100" spc="60" dirty="0">
                <a:latin typeface="Calibri"/>
                <a:cs typeface="Calibri"/>
              </a:rPr>
              <a:t>will</a:t>
            </a:r>
            <a:r>
              <a:rPr sz="1100" spc="-30" dirty="0">
                <a:latin typeface="Calibri"/>
                <a:cs typeface="Calibri"/>
              </a:rPr>
              <a:t> </a:t>
            </a:r>
            <a:r>
              <a:rPr sz="1100" spc="70" dirty="0">
                <a:latin typeface="Calibri"/>
                <a:cs typeface="Calibri"/>
              </a:rPr>
              <a:t>last</a:t>
            </a:r>
            <a:r>
              <a:rPr sz="1100" spc="-20" dirty="0">
                <a:latin typeface="Calibri"/>
                <a:cs typeface="Calibri"/>
              </a:rPr>
              <a:t> </a:t>
            </a:r>
            <a:r>
              <a:rPr sz="1100" spc="45" dirty="0">
                <a:latin typeface="Calibri"/>
                <a:cs typeface="Calibri"/>
              </a:rPr>
              <a:t>for</a:t>
            </a:r>
            <a:r>
              <a:rPr sz="1100" spc="-25" dirty="0">
                <a:latin typeface="Calibri"/>
                <a:cs typeface="Calibri"/>
              </a:rPr>
              <a:t> </a:t>
            </a:r>
            <a:r>
              <a:rPr sz="1100" spc="80" dirty="0">
                <a:latin typeface="Calibri"/>
                <a:cs typeface="Calibri"/>
              </a:rPr>
              <a:t>60</a:t>
            </a:r>
            <a:r>
              <a:rPr sz="1100" dirty="0">
                <a:latin typeface="Calibri"/>
                <a:cs typeface="Calibri"/>
              </a:rPr>
              <a:t> </a:t>
            </a:r>
            <a:r>
              <a:rPr sz="1100" spc="80" dirty="0">
                <a:latin typeface="Calibri"/>
                <a:cs typeface="Calibri"/>
              </a:rPr>
              <a:t>days</a:t>
            </a:r>
            <a:r>
              <a:rPr sz="1100" dirty="0">
                <a:latin typeface="Calibri"/>
                <a:cs typeface="Calibri"/>
              </a:rPr>
              <a:t> </a:t>
            </a:r>
            <a:r>
              <a:rPr sz="1100" spc="30" dirty="0">
                <a:latin typeface="Calibri"/>
                <a:cs typeface="Calibri"/>
              </a:rPr>
              <a:t>in</a:t>
            </a:r>
            <a:r>
              <a:rPr sz="1100" spc="-20" dirty="0">
                <a:latin typeface="Calibri"/>
                <a:cs typeface="Calibri"/>
              </a:rPr>
              <a:t> </a:t>
            </a:r>
            <a:r>
              <a:rPr sz="1100" spc="40" dirty="0">
                <a:latin typeface="Calibri"/>
                <a:cs typeface="Calibri"/>
              </a:rPr>
              <a:t>the</a:t>
            </a:r>
            <a:r>
              <a:rPr sz="1100" dirty="0">
                <a:latin typeface="Calibri"/>
                <a:cs typeface="Calibri"/>
              </a:rPr>
              <a:t> </a:t>
            </a:r>
            <a:r>
              <a:rPr sz="1100" spc="65" dirty="0">
                <a:latin typeface="Calibri"/>
                <a:cs typeface="Calibri"/>
              </a:rPr>
              <a:t>months</a:t>
            </a:r>
            <a:r>
              <a:rPr sz="1100" dirty="0">
                <a:latin typeface="Calibri"/>
                <a:cs typeface="Calibri"/>
              </a:rPr>
              <a:t> </a:t>
            </a:r>
            <a:r>
              <a:rPr sz="1100" spc="50" dirty="0">
                <a:latin typeface="Calibri"/>
                <a:cs typeface="Calibri"/>
              </a:rPr>
              <a:t>of  </a:t>
            </a:r>
            <a:r>
              <a:rPr sz="1100" spc="55" dirty="0">
                <a:latin typeface="Calibri"/>
                <a:cs typeface="Calibri"/>
              </a:rPr>
              <a:t>May-June </a:t>
            </a:r>
            <a:r>
              <a:rPr sz="1100" spc="-15" dirty="0" smtClean="0">
                <a:latin typeface="Calibri"/>
                <a:cs typeface="Calibri"/>
              </a:rPr>
              <a:t>201</a:t>
            </a:r>
            <a:r>
              <a:rPr lang="es-ES" sz="1100" spc="-15" dirty="0" smtClean="0">
                <a:latin typeface="Calibri"/>
                <a:cs typeface="Calibri"/>
              </a:rPr>
              <a:t>8</a:t>
            </a:r>
            <a:r>
              <a:rPr sz="1100" spc="-15" dirty="0" smtClean="0">
                <a:latin typeface="Calibri"/>
                <a:cs typeface="Calibri"/>
              </a:rPr>
              <a:t>, </a:t>
            </a:r>
            <a:r>
              <a:rPr sz="1100" spc="70" dirty="0">
                <a:latin typeface="Calibri"/>
                <a:cs typeface="Calibri"/>
              </a:rPr>
              <a:t>This </a:t>
            </a:r>
            <a:r>
              <a:rPr sz="1100" spc="35" dirty="0">
                <a:latin typeface="Calibri"/>
                <a:cs typeface="Calibri"/>
              </a:rPr>
              <a:t>project </a:t>
            </a:r>
            <a:r>
              <a:rPr sz="1100" spc="60" dirty="0">
                <a:latin typeface="Calibri"/>
                <a:cs typeface="Calibri"/>
              </a:rPr>
              <a:t>will </a:t>
            </a:r>
            <a:r>
              <a:rPr sz="1100" spc="45" dirty="0">
                <a:latin typeface="Calibri"/>
                <a:cs typeface="Calibri"/>
              </a:rPr>
              <a:t>open  </a:t>
            </a:r>
            <a:r>
              <a:rPr sz="1100" spc="55" dirty="0">
                <a:latin typeface="Calibri"/>
                <a:cs typeface="Calibri"/>
              </a:rPr>
              <a:t>Windsled</a:t>
            </a:r>
            <a:r>
              <a:rPr sz="1100" spc="-5" dirty="0">
                <a:latin typeface="Calibri"/>
                <a:cs typeface="Calibri"/>
              </a:rPr>
              <a:t> </a:t>
            </a:r>
            <a:r>
              <a:rPr sz="1100" spc="70" dirty="0">
                <a:latin typeface="Calibri"/>
                <a:cs typeface="Calibri"/>
              </a:rPr>
              <a:t>use</a:t>
            </a:r>
            <a:r>
              <a:rPr sz="1100" spc="-25" dirty="0">
                <a:latin typeface="Calibri"/>
                <a:cs typeface="Calibri"/>
              </a:rPr>
              <a:t> </a:t>
            </a:r>
            <a:r>
              <a:rPr sz="1100" spc="45" dirty="0">
                <a:latin typeface="Calibri"/>
                <a:cs typeface="Calibri"/>
              </a:rPr>
              <a:t>for</a:t>
            </a:r>
            <a:r>
              <a:rPr sz="1100" spc="-30" dirty="0">
                <a:latin typeface="Calibri"/>
                <a:cs typeface="Calibri"/>
              </a:rPr>
              <a:t> </a:t>
            </a:r>
            <a:r>
              <a:rPr sz="1100" spc="55" dirty="0">
                <a:latin typeface="Calibri"/>
                <a:cs typeface="Calibri"/>
              </a:rPr>
              <a:t>research</a:t>
            </a:r>
            <a:r>
              <a:rPr sz="1100" spc="-5" dirty="0">
                <a:latin typeface="Calibri"/>
                <a:cs typeface="Calibri"/>
              </a:rPr>
              <a:t> </a:t>
            </a:r>
            <a:r>
              <a:rPr sz="1100" spc="30" dirty="0">
                <a:latin typeface="Calibri"/>
                <a:cs typeface="Calibri"/>
              </a:rPr>
              <a:t>in</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35" dirty="0">
                <a:latin typeface="Calibri"/>
                <a:cs typeface="Calibri"/>
              </a:rPr>
              <a:t>arctic.  </a:t>
            </a:r>
            <a:r>
              <a:rPr sz="1100" spc="55" dirty="0">
                <a:latin typeface="Calibri"/>
                <a:cs typeface="Calibri"/>
              </a:rPr>
              <a:t>What</a:t>
            </a:r>
            <a:r>
              <a:rPr sz="1100" spc="-35" dirty="0">
                <a:latin typeface="Calibri"/>
                <a:cs typeface="Calibri"/>
              </a:rPr>
              <a:t> </a:t>
            </a:r>
            <a:r>
              <a:rPr sz="1100" spc="30" dirty="0">
                <a:latin typeface="Calibri"/>
                <a:cs typeface="Calibri"/>
              </a:rPr>
              <a:t>AWC</a:t>
            </a:r>
            <a:r>
              <a:rPr sz="1100" spc="-5" dirty="0">
                <a:latin typeface="Calibri"/>
                <a:cs typeface="Calibri"/>
              </a:rPr>
              <a:t> </a:t>
            </a:r>
            <a:r>
              <a:rPr sz="1100" spc="-10" dirty="0" smtClean="0">
                <a:latin typeface="Calibri"/>
                <a:cs typeface="Calibri"/>
              </a:rPr>
              <a:t>1</a:t>
            </a:r>
            <a:r>
              <a:rPr lang="es-ES" sz="1100" spc="-10" dirty="0" smtClean="0">
                <a:latin typeface="Calibri"/>
                <a:cs typeface="Calibri"/>
              </a:rPr>
              <a:t>8</a:t>
            </a:r>
            <a:r>
              <a:rPr sz="1100" spc="-10" dirty="0" smtClean="0">
                <a:latin typeface="Calibri"/>
                <a:cs typeface="Calibri"/>
              </a:rPr>
              <a:t>-1</a:t>
            </a:r>
            <a:r>
              <a:rPr lang="es-ES" sz="1100" spc="-10" dirty="0" smtClean="0">
                <a:latin typeface="Calibri"/>
                <a:cs typeface="Calibri"/>
              </a:rPr>
              <a:t>9</a:t>
            </a:r>
            <a:r>
              <a:rPr sz="1100" spc="-30" dirty="0" smtClean="0">
                <a:latin typeface="Calibri"/>
                <a:cs typeface="Calibri"/>
              </a:rPr>
              <a:t> </a:t>
            </a:r>
            <a:r>
              <a:rPr sz="1100" spc="80" dirty="0">
                <a:latin typeface="Calibri"/>
                <a:cs typeface="Calibri"/>
              </a:rPr>
              <a:t>wants</a:t>
            </a:r>
            <a:r>
              <a:rPr sz="1100" spc="-25" dirty="0">
                <a:latin typeface="Calibri"/>
                <a:cs typeface="Calibri"/>
              </a:rPr>
              <a:t> </a:t>
            </a:r>
            <a:r>
              <a:rPr sz="1100" spc="35" dirty="0">
                <a:latin typeface="Calibri"/>
                <a:cs typeface="Calibri"/>
              </a:rPr>
              <a:t>to</a:t>
            </a:r>
            <a:r>
              <a:rPr sz="1100" spc="-5" dirty="0">
                <a:latin typeface="Calibri"/>
                <a:cs typeface="Calibri"/>
              </a:rPr>
              <a:t> </a:t>
            </a:r>
            <a:r>
              <a:rPr sz="1100" spc="40" dirty="0">
                <a:latin typeface="Calibri"/>
                <a:cs typeface="Calibri"/>
              </a:rPr>
              <a:t>do</a:t>
            </a:r>
            <a:r>
              <a:rPr sz="1100" spc="-5" dirty="0">
                <a:latin typeface="Calibri"/>
                <a:cs typeface="Calibri"/>
              </a:rPr>
              <a:t> </a:t>
            </a:r>
            <a:r>
              <a:rPr sz="1100" spc="65" dirty="0">
                <a:latin typeface="Calibri"/>
                <a:cs typeface="Calibri"/>
              </a:rPr>
              <a:t>is</a:t>
            </a:r>
            <a:r>
              <a:rPr sz="1100" spc="-5" dirty="0">
                <a:latin typeface="Calibri"/>
                <a:cs typeface="Calibri"/>
              </a:rPr>
              <a:t> </a:t>
            </a:r>
            <a:r>
              <a:rPr sz="1100" spc="60" dirty="0">
                <a:latin typeface="Calibri"/>
                <a:cs typeface="Calibri"/>
              </a:rPr>
              <a:t>exactly  </a:t>
            </a:r>
            <a:r>
              <a:rPr sz="1100" spc="40" dirty="0">
                <a:latin typeface="Calibri"/>
                <a:cs typeface="Calibri"/>
              </a:rPr>
              <a:t>the</a:t>
            </a:r>
            <a:r>
              <a:rPr sz="1100" spc="-5" dirty="0">
                <a:latin typeface="Calibri"/>
                <a:cs typeface="Calibri"/>
              </a:rPr>
              <a:t> </a:t>
            </a:r>
            <a:r>
              <a:rPr sz="1100" spc="80" dirty="0">
                <a:latin typeface="Calibri"/>
                <a:cs typeface="Calibri"/>
              </a:rPr>
              <a:t>same</a:t>
            </a:r>
            <a:r>
              <a:rPr sz="1100" spc="-5" dirty="0">
                <a:latin typeface="Calibri"/>
                <a:cs typeface="Calibri"/>
              </a:rPr>
              <a:t> </a:t>
            </a:r>
            <a:r>
              <a:rPr sz="1100" spc="40" dirty="0">
                <a:latin typeface="Calibri"/>
                <a:cs typeface="Calibri"/>
              </a:rPr>
              <a:t>but</a:t>
            </a:r>
            <a:r>
              <a:rPr sz="1100" spc="-5" dirty="0">
                <a:latin typeface="Calibri"/>
                <a:cs typeface="Calibri"/>
              </a:rPr>
              <a:t> </a:t>
            </a:r>
            <a:r>
              <a:rPr sz="1100" spc="30" dirty="0">
                <a:latin typeface="Calibri"/>
                <a:cs typeface="Calibri"/>
              </a:rPr>
              <a:t>in</a:t>
            </a:r>
            <a:r>
              <a:rPr sz="1100" spc="-25" dirty="0">
                <a:latin typeface="Calibri"/>
                <a:cs typeface="Calibri"/>
              </a:rPr>
              <a:t> </a:t>
            </a:r>
            <a:r>
              <a:rPr sz="1100" spc="40" dirty="0">
                <a:latin typeface="Calibri"/>
                <a:cs typeface="Calibri"/>
              </a:rPr>
              <a:t>the</a:t>
            </a:r>
            <a:r>
              <a:rPr sz="1100" spc="-35" dirty="0">
                <a:latin typeface="Calibri"/>
                <a:cs typeface="Calibri"/>
              </a:rPr>
              <a:t> </a:t>
            </a:r>
            <a:r>
              <a:rPr sz="1100" spc="35" dirty="0">
                <a:latin typeface="Calibri"/>
                <a:cs typeface="Calibri"/>
              </a:rPr>
              <a:t>Antarctic.</a:t>
            </a:r>
            <a:endParaRPr sz="1100" dirty="0">
              <a:latin typeface="Calibri"/>
              <a:cs typeface="Calibri"/>
            </a:endParaRPr>
          </a:p>
        </p:txBody>
      </p:sp>
      <p:sp>
        <p:nvSpPr>
          <p:cNvPr id="35" name="object 35"/>
          <p:cNvSpPr txBox="1"/>
          <p:nvPr/>
        </p:nvSpPr>
        <p:spPr>
          <a:xfrm>
            <a:off x="761300" y="4313709"/>
            <a:ext cx="2399030" cy="2188210"/>
          </a:xfrm>
          <a:prstGeom prst="rect">
            <a:avLst/>
          </a:prstGeom>
        </p:spPr>
        <p:txBody>
          <a:bodyPr vert="horz" wrap="square" lIns="0" tIns="0" rIns="0" bIns="0" rtlCol="0">
            <a:spAutoFit/>
          </a:bodyPr>
          <a:lstStyle/>
          <a:p>
            <a:pPr marL="12700" marR="5080">
              <a:lnSpc>
                <a:spcPct val="143900"/>
              </a:lnSpc>
            </a:pPr>
            <a:r>
              <a:rPr sz="1100" spc="70" dirty="0">
                <a:latin typeface="Calibri"/>
                <a:cs typeface="Calibri"/>
              </a:rPr>
              <a:t>This </a:t>
            </a:r>
            <a:r>
              <a:rPr sz="1100" spc="40" dirty="0">
                <a:latin typeface="Calibri"/>
                <a:cs typeface="Calibri"/>
              </a:rPr>
              <a:t>expedition </a:t>
            </a:r>
            <a:r>
              <a:rPr sz="1100" spc="60" dirty="0">
                <a:latin typeface="Calibri"/>
                <a:cs typeface="Calibri"/>
              </a:rPr>
              <a:t>will </a:t>
            </a:r>
            <a:r>
              <a:rPr sz="1100" spc="50" dirty="0">
                <a:latin typeface="Calibri"/>
                <a:cs typeface="Calibri"/>
              </a:rPr>
              <a:t>help </a:t>
            </a:r>
            <a:r>
              <a:rPr sz="1100" spc="35" dirty="0">
                <a:latin typeface="Calibri"/>
                <a:cs typeface="Calibri"/>
              </a:rPr>
              <a:t>to </a:t>
            </a:r>
            <a:r>
              <a:rPr sz="1100" spc="50" dirty="0">
                <a:latin typeface="Calibri"/>
                <a:cs typeface="Calibri"/>
              </a:rPr>
              <a:t>further  </a:t>
            </a:r>
            <a:r>
              <a:rPr sz="1100" spc="45" dirty="0">
                <a:latin typeface="Calibri"/>
                <a:cs typeface="Calibri"/>
              </a:rPr>
              <a:t>develop </a:t>
            </a:r>
            <a:r>
              <a:rPr sz="1100" spc="40" dirty="0">
                <a:latin typeface="Calibri"/>
                <a:cs typeface="Calibri"/>
              </a:rPr>
              <a:t>the </a:t>
            </a:r>
            <a:r>
              <a:rPr sz="1100" spc="55" dirty="0">
                <a:latin typeface="Calibri"/>
                <a:cs typeface="Calibri"/>
              </a:rPr>
              <a:t>Windsled</a:t>
            </a:r>
            <a:r>
              <a:rPr sz="1100" spc="-175" dirty="0">
                <a:latin typeface="Calibri"/>
                <a:cs typeface="Calibri"/>
              </a:rPr>
              <a:t> </a:t>
            </a:r>
            <a:r>
              <a:rPr sz="1100" spc="40" dirty="0">
                <a:latin typeface="Calibri"/>
                <a:cs typeface="Calibri"/>
              </a:rPr>
              <a:t>techniques, </a:t>
            </a:r>
            <a:r>
              <a:rPr sz="1100" spc="55" dirty="0">
                <a:latin typeface="Calibri"/>
                <a:cs typeface="Calibri"/>
              </a:rPr>
              <a:t>and  </a:t>
            </a:r>
            <a:r>
              <a:rPr sz="1100" spc="60" dirty="0">
                <a:latin typeface="Calibri"/>
                <a:cs typeface="Calibri"/>
              </a:rPr>
              <a:t>will </a:t>
            </a:r>
            <a:r>
              <a:rPr sz="1100" spc="40" dirty="0">
                <a:latin typeface="Calibri"/>
                <a:cs typeface="Calibri"/>
              </a:rPr>
              <a:t>be </a:t>
            </a:r>
            <a:r>
              <a:rPr sz="1100" spc="60" dirty="0">
                <a:latin typeface="Calibri"/>
                <a:cs typeface="Calibri"/>
              </a:rPr>
              <a:t>an </a:t>
            </a:r>
            <a:r>
              <a:rPr sz="1100" spc="55" dirty="0">
                <a:latin typeface="Calibri"/>
                <a:cs typeface="Calibri"/>
              </a:rPr>
              <a:t>excellenty </a:t>
            </a:r>
            <a:r>
              <a:rPr sz="1100" spc="45" dirty="0">
                <a:latin typeface="Calibri"/>
                <a:cs typeface="Calibri"/>
              </a:rPr>
              <a:t>preparation for  </a:t>
            </a:r>
            <a:r>
              <a:rPr sz="1100" spc="30" dirty="0">
                <a:latin typeface="Calibri"/>
                <a:cs typeface="Calibri"/>
              </a:rPr>
              <a:t>AWC</a:t>
            </a:r>
            <a:r>
              <a:rPr sz="1100" spc="-70" dirty="0">
                <a:latin typeface="Calibri"/>
                <a:cs typeface="Calibri"/>
              </a:rPr>
              <a:t> </a:t>
            </a:r>
            <a:r>
              <a:rPr sz="1100" spc="-15" dirty="0" smtClean="0">
                <a:latin typeface="Calibri"/>
                <a:cs typeface="Calibri"/>
              </a:rPr>
              <a:t>1</a:t>
            </a:r>
            <a:r>
              <a:rPr lang="es-ES" sz="1100" spc="-15" dirty="0" smtClean="0">
                <a:latin typeface="Calibri"/>
                <a:cs typeface="Calibri"/>
              </a:rPr>
              <a:t>8</a:t>
            </a:r>
            <a:r>
              <a:rPr sz="1100" spc="-15" dirty="0" smtClean="0">
                <a:latin typeface="Calibri"/>
                <a:cs typeface="Calibri"/>
              </a:rPr>
              <a:t>-1</a:t>
            </a:r>
            <a:r>
              <a:rPr lang="es-ES" sz="1100" spc="-15" dirty="0" smtClean="0">
                <a:latin typeface="Calibri"/>
                <a:cs typeface="Calibri"/>
              </a:rPr>
              <a:t>9</a:t>
            </a:r>
            <a:r>
              <a:rPr sz="1100" spc="-15" dirty="0" smtClean="0">
                <a:latin typeface="Calibri"/>
                <a:cs typeface="Calibri"/>
              </a:rPr>
              <a:t>.</a:t>
            </a:r>
            <a:endParaRPr sz="1100" dirty="0">
              <a:latin typeface="Calibri"/>
              <a:cs typeface="Calibri"/>
            </a:endParaRPr>
          </a:p>
          <a:p>
            <a:pPr>
              <a:lnSpc>
                <a:spcPct val="100000"/>
              </a:lnSpc>
            </a:pPr>
            <a:endParaRPr sz="1100" dirty="0">
              <a:latin typeface="Times New Roman"/>
              <a:cs typeface="Times New Roman"/>
            </a:endParaRPr>
          </a:p>
          <a:p>
            <a:pPr marL="12700" marR="39370">
              <a:lnSpc>
                <a:spcPct val="143900"/>
              </a:lnSpc>
              <a:spcBef>
                <a:spcPts val="635"/>
              </a:spcBef>
            </a:pPr>
            <a:r>
              <a:rPr sz="1100" spc="60" dirty="0">
                <a:latin typeface="Calibri"/>
                <a:cs typeface="Calibri"/>
              </a:rPr>
              <a:t>Jason </a:t>
            </a:r>
            <a:r>
              <a:rPr sz="1100" spc="50" dirty="0">
                <a:latin typeface="Calibri"/>
                <a:cs typeface="Calibri"/>
              </a:rPr>
              <a:t>Eric </a:t>
            </a:r>
            <a:r>
              <a:rPr sz="1100" spc="40" dirty="0">
                <a:latin typeface="Calibri"/>
                <a:cs typeface="Calibri"/>
              </a:rPr>
              <a:t>Box, </a:t>
            </a:r>
            <a:r>
              <a:rPr sz="1100" spc="60" dirty="0">
                <a:latin typeface="Calibri"/>
                <a:cs typeface="Calibri"/>
              </a:rPr>
              <a:t>PhD </a:t>
            </a:r>
            <a:r>
              <a:rPr sz="1100" spc="65" dirty="0">
                <a:latin typeface="Calibri"/>
                <a:cs typeface="Calibri"/>
              </a:rPr>
              <a:t>is </a:t>
            </a:r>
            <a:r>
              <a:rPr sz="1100" spc="60" dirty="0">
                <a:latin typeface="Calibri"/>
                <a:cs typeface="Calibri"/>
              </a:rPr>
              <a:t>professor </a:t>
            </a:r>
            <a:r>
              <a:rPr sz="1100" spc="30" dirty="0">
                <a:latin typeface="Calibri"/>
                <a:cs typeface="Calibri"/>
              </a:rPr>
              <a:t>in  </a:t>
            </a:r>
            <a:r>
              <a:rPr sz="1100" spc="60" dirty="0">
                <a:latin typeface="Calibri"/>
                <a:cs typeface="Calibri"/>
              </a:rPr>
              <a:t>glaciology</a:t>
            </a:r>
            <a:r>
              <a:rPr sz="1100" spc="-30" dirty="0">
                <a:latin typeface="Calibri"/>
                <a:cs typeface="Calibri"/>
              </a:rPr>
              <a:t> </a:t>
            </a:r>
            <a:r>
              <a:rPr sz="1100" spc="55" dirty="0">
                <a:latin typeface="Calibri"/>
                <a:cs typeface="Calibri"/>
              </a:rPr>
              <a:t>at</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Geological</a:t>
            </a:r>
            <a:r>
              <a:rPr sz="1100" spc="-35" dirty="0">
                <a:latin typeface="Calibri"/>
                <a:cs typeface="Calibri"/>
              </a:rPr>
              <a:t> </a:t>
            </a:r>
            <a:r>
              <a:rPr sz="1100" spc="60" dirty="0">
                <a:latin typeface="Calibri"/>
                <a:cs typeface="Calibri"/>
              </a:rPr>
              <a:t>Survey</a:t>
            </a:r>
            <a:r>
              <a:rPr sz="1100" spc="-30" dirty="0">
                <a:latin typeface="Calibri"/>
                <a:cs typeface="Calibri"/>
              </a:rPr>
              <a:t> </a:t>
            </a:r>
            <a:r>
              <a:rPr sz="1100" spc="50" dirty="0">
                <a:latin typeface="Calibri"/>
                <a:cs typeface="Calibri"/>
              </a:rPr>
              <a:t>of  </a:t>
            </a:r>
            <a:r>
              <a:rPr sz="1100" spc="55" dirty="0">
                <a:latin typeface="Calibri"/>
                <a:cs typeface="Calibri"/>
              </a:rPr>
              <a:t>Denmark and </a:t>
            </a:r>
            <a:r>
              <a:rPr sz="1100" spc="40" dirty="0">
                <a:latin typeface="Calibri"/>
                <a:cs typeface="Calibri"/>
              </a:rPr>
              <a:t>Greenland </a:t>
            </a:r>
            <a:r>
              <a:rPr sz="1100" spc="45" dirty="0">
                <a:latin typeface="Calibri"/>
                <a:cs typeface="Calibri"/>
              </a:rPr>
              <a:t>for </a:t>
            </a:r>
            <a:r>
              <a:rPr sz="1100" spc="-15" dirty="0">
                <a:latin typeface="Calibri"/>
                <a:cs typeface="Calibri"/>
              </a:rPr>
              <a:t>10 </a:t>
            </a:r>
            <a:r>
              <a:rPr sz="1100" spc="50" dirty="0">
                <a:latin typeface="Calibri"/>
                <a:cs typeface="Calibri"/>
              </a:rPr>
              <a:t>years.  (2002-2012).</a:t>
            </a:r>
            <a:r>
              <a:rPr sz="1100" spc="-10" dirty="0">
                <a:latin typeface="Calibri"/>
                <a:cs typeface="Calibri"/>
              </a:rPr>
              <a:t> </a:t>
            </a:r>
            <a:r>
              <a:rPr sz="1100" spc="40" dirty="0">
                <a:latin typeface="Calibri"/>
                <a:cs typeface="Calibri"/>
              </a:rPr>
              <a:t>He</a:t>
            </a:r>
            <a:r>
              <a:rPr sz="1100" spc="-10" dirty="0">
                <a:latin typeface="Calibri"/>
                <a:cs typeface="Calibri"/>
              </a:rPr>
              <a:t> </a:t>
            </a:r>
            <a:r>
              <a:rPr sz="1100" spc="80" dirty="0">
                <a:latin typeface="Calibri"/>
                <a:cs typeface="Calibri"/>
              </a:rPr>
              <a:t>has</a:t>
            </a:r>
            <a:r>
              <a:rPr sz="1100" spc="-10" dirty="0">
                <a:latin typeface="Calibri"/>
                <a:cs typeface="Calibri"/>
              </a:rPr>
              <a:t> </a:t>
            </a:r>
            <a:r>
              <a:rPr sz="1100" spc="60" dirty="0">
                <a:latin typeface="Calibri"/>
                <a:cs typeface="Calibri"/>
              </a:rPr>
              <a:t>made</a:t>
            </a:r>
            <a:r>
              <a:rPr sz="1100" spc="-10" dirty="0">
                <a:latin typeface="Calibri"/>
                <a:cs typeface="Calibri"/>
              </a:rPr>
              <a:t> </a:t>
            </a:r>
            <a:r>
              <a:rPr sz="1100" spc="45" dirty="0">
                <a:latin typeface="Calibri"/>
                <a:cs typeface="Calibri"/>
              </a:rPr>
              <a:t>more</a:t>
            </a:r>
            <a:r>
              <a:rPr sz="1100" spc="-30" dirty="0">
                <a:latin typeface="Calibri"/>
                <a:cs typeface="Calibri"/>
              </a:rPr>
              <a:t> </a:t>
            </a:r>
            <a:r>
              <a:rPr sz="1100" spc="55" dirty="0">
                <a:latin typeface="Calibri"/>
                <a:cs typeface="Calibri"/>
              </a:rPr>
              <a:t>than</a:t>
            </a:r>
            <a:endParaRPr sz="1100" dirty="0">
              <a:latin typeface="Calibri"/>
              <a:cs typeface="Calibri"/>
            </a:endParaRPr>
          </a:p>
        </p:txBody>
      </p:sp>
      <p:sp>
        <p:nvSpPr>
          <p:cNvPr id="36" name="object 36"/>
          <p:cNvSpPr txBox="1"/>
          <p:nvPr/>
        </p:nvSpPr>
        <p:spPr>
          <a:xfrm>
            <a:off x="3494252" y="694083"/>
            <a:ext cx="2371725" cy="2428875"/>
          </a:xfrm>
          <a:prstGeom prst="rect">
            <a:avLst/>
          </a:prstGeom>
        </p:spPr>
        <p:txBody>
          <a:bodyPr vert="horz" wrap="square" lIns="0" tIns="0" rIns="0" bIns="0" rtlCol="0">
            <a:spAutoFit/>
          </a:bodyPr>
          <a:lstStyle/>
          <a:p>
            <a:pPr marL="12700" marR="5080">
              <a:lnSpc>
                <a:spcPct val="143900"/>
              </a:lnSpc>
            </a:pPr>
            <a:r>
              <a:rPr sz="1100" spc="75" dirty="0">
                <a:latin typeface="Calibri"/>
                <a:cs typeface="Calibri"/>
              </a:rPr>
              <a:t>20 </a:t>
            </a:r>
            <a:r>
              <a:rPr sz="1100" spc="50" dirty="0">
                <a:latin typeface="Calibri"/>
                <a:cs typeface="Calibri"/>
              </a:rPr>
              <a:t>expeditions </a:t>
            </a:r>
            <a:r>
              <a:rPr sz="1100" spc="35" dirty="0">
                <a:latin typeface="Calibri"/>
                <a:cs typeface="Calibri"/>
              </a:rPr>
              <a:t>to </a:t>
            </a:r>
            <a:r>
              <a:rPr sz="1100" spc="40" dirty="0">
                <a:latin typeface="Calibri"/>
                <a:cs typeface="Calibri"/>
              </a:rPr>
              <a:t>Greenland </a:t>
            </a:r>
            <a:r>
              <a:rPr sz="1100" spc="55" dirty="0">
                <a:latin typeface="Calibri"/>
                <a:cs typeface="Calibri"/>
              </a:rPr>
              <a:t>since  </a:t>
            </a:r>
            <a:r>
              <a:rPr sz="1100" spc="15" dirty="0">
                <a:latin typeface="Calibri"/>
                <a:cs typeface="Calibri"/>
              </a:rPr>
              <a:t>1994, </a:t>
            </a:r>
            <a:r>
              <a:rPr sz="1100" spc="100" dirty="0">
                <a:latin typeface="Calibri"/>
                <a:cs typeface="Calibri"/>
              </a:rPr>
              <a:t>was </a:t>
            </a:r>
            <a:r>
              <a:rPr sz="1100" spc="45" dirty="0">
                <a:latin typeface="Calibri"/>
                <a:cs typeface="Calibri"/>
              </a:rPr>
              <a:t>for </a:t>
            </a:r>
            <a:r>
              <a:rPr sz="1100" spc="40" dirty="0">
                <a:latin typeface="Calibri"/>
                <a:cs typeface="Calibri"/>
              </a:rPr>
              <a:t>five </a:t>
            </a:r>
            <a:r>
              <a:rPr sz="1100" spc="50" dirty="0">
                <a:latin typeface="Calibri"/>
                <a:cs typeface="Calibri"/>
              </a:rPr>
              <a:t>consecutive </a:t>
            </a:r>
            <a:r>
              <a:rPr sz="1100" spc="70" dirty="0">
                <a:latin typeface="Calibri"/>
                <a:cs typeface="Calibri"/>
              </a:rPr>
              <a:t>years  </a:t>
            </a:r>
            <a:r>
              <a:rPr sz="1100" spc="60" dirty="0">
                <a:latin typeface="Calibri"/>
                <a:cs typeface="Calibri"/>
              </a:rPr>
              <a:t>(2008-2012) </a:t>
            </a:r>
            <a:r>
              <a:rPr sz="1100" spc="40" dirty="0">
                <a:latin typeface="Calibri"/>
                <a:cs typeface="Calibri"/>
              </a:rPr>
              <a:t>the </a:t>
            </a:r>
            <a:r>
              <a:rPr sz="1100" spc="55" dirty="0">
                <a:latin typeface="Calibri"/>
                <a:cs typeface="Calibri"/>
              </a:rPr>
              <a:t>lead </a:t>
            </a:r>
            <a:r>
              <a:rPr sz="1100" spc="50" dirty="0">
                <a:latin typeface="Calibri"/>
                <a:cs typeface="Calibri"/>
              </a:rPr>
              <a:t>author of </a:t>
            </a:r>
            <a:r>
              <a:rPr sz="1100" spc="40" dirty="0">
                <a:latin typeface="Calibri"/>
                <a:cs typeface="Calibri"/>
              </a:rPr>
              <a:t>the  Greenland </a:t>
            </a:r>
            <a:r>
              <a:rPr sz="1100" spc="50" dirty="0">
                <a:latin typeface="Calibri"/>
                <a:cs typeface="Calibri"/>
              </a:rPr>
              <a:t>section of </a:t>
            </a:r>
            <a:r>
              <a:rPr sz="1100" spc="30" dirty="0">
                <a:latin typeface="Calibri"/>
                <a:cs typeface="Calibri"/>
              </a:rPr>
              <a:t>NOAA </a:t>
            </a:r>
            <a:r>
              <a:rPr sz="1100" spc="60" dirty="0">
                <a:latin typeface="Calibri"/>
                <a:cs typeface="Calibri"/>
              </a:rPr>
              <a:t>annual  </a:t>
            </a:r>
            <a:r>
              <a:rPr sz="1100" spc="55" dirty="0">
                <a:latin typeface="Calibri"/>
                <a:cs typeface="Calibri"/>
              </a:rPr>
              <a:t>State </a:t>
            </a:r>
            <a:r>
              <a:rPr sz="1100" spc="50" dirty="0">
                <a:latin typeface="Calibri"/>
                <a:cs typeface="Calibri"/>
              </a:rPr>
              <a:t>of </a:t>
            </a:r>
            <a:r>
              <a:rPr sz="1100" spc="40" dirty="0">
                <a:latin typeface="Calibri"/>
                <a:cs typeface="Calibri"/>
              </a:rPr>
              <a:t>the </a:t>
            </a:r>
            <a:r>
              <a:rPr sz="1100" spc="45" dirty="0">
                <a:latin typeface="Calibri"/>
                <a:cs typeface="Calibri"/>
              </a:rPr>
              <a:t>Climate </a:t>
            </a:r>
            <a:r>
              <a:rPr sz="1100" spc="30" dirty="0">
                <a:latin typeface="Calibri"/>
                <a:cs typeface="Calibri"/>
              </a:rPr>
              <a:t>report, </a:t>
            </a:r>
            <a:r>
              <a:rPr sz="1100" spc="100" dirty="0">
                <a:latin typeface="Calibri"/>
                <a:cs typeface="Calibri"/>
              </a:rPr>
              <a:t>was </a:t>
            </a:r>
            <a:r>
              <a:rPr sz="1100" spc="70" dirty="0">
                <a:latin typeface="Calibri"/>
                <a:cs typeface="Calibri"/>
              </a:rPr>
              <a:t>a  </a:t>
            </a:r>
            <a:r>
              <a:rPr sz="1100" spc="40" dirty="0">
                <a:latin typeface="Calibri"/>
                <a:cs typeface="Calibri"/>
              </a:rPr>
              <a:t>contributing </a:t>
            </a:r>
            <a:r>
              <a:rPr sz="1100" spc="50" dirty="0">
                <a:latin typeface="Calibri"/>
                <a:cs typeface="Calibri"/>
              </a:rPr>
              <a:t>author </a:t>
            </a:r>
            <a:r>
              <a:rPr sz="1100" spc="35" dirty="0">
                <a:latin typeface="Calibri"/>
                <a:cs typeface="Calibri"/>
              </a:rPr>
              <a:t>to </a:t>
            </a:r>
            <a:r>
              <a:rPr sz="1100" spc="40" dirty="0">
                <a:latin typeface="Calibri"/>
                <a:cs typeface="Calibri"/>
              </a:rPr>
              <a:t>the </a:t>
            </a:r>
            <a:r>
              <a:rPr sz="1100" spc="30" dirty="0">
                <a:latin typeface="Calibri"/>
                <a:cs typeface="Calibri"/>
              </a:rPr>
              <a:t>IPCC </a:t>
            </a:r>
            <a:r>
              <a:rPr sz="1100" spc="70" dirty="0">
                <a:latin typeface="Calibri"/>
                <a:cs typeface="Calibri"/>
              </a:rPr>
              <a:t>AR4  </a:t>
            </a:r>
            <a:r>
              <a:rPr sz="1100" spc="55" dirty="0">
                <a:latin typeface="Calibri"/>
                <a:cs typeface="Calibri"/>
              </a:rPr>
              <a:t>and</a:t>
            </a:r>
            <a:r>
              <a:rPr sz="1100" spc="-5" dirty="0">
                <a:latin typeface="Calibri"/>
                <a:cs typeface="Calibri"/>
              </a:rPr>
              <a:t> </a:t>
            </a:r>
            <a:r>
              <a:rPr sz="1100" spc="80" dirty="0">
                <a:latin typeface="Calibri"/>
                <a:cs typeface="Calibri"/>
              </a:rPr>
              <a:t>has</a:t>
            </a:r>
            <a:r>
              <a:rPr sz="1100" spc="-5" dirty="0">
                <a:latin typeface="Calibri"/>
                <a:cs typeface="Calibri"/>
              </a:rPr>
              <a:t> </a:t>
            </a:r>
            <a:r>
              <a:rPr sz="1100" spc="45" dirty="0">
                <a:latin typeface="Calibri"/>
                <a:cs typeface="Calibri"/>
              </a:rPr>
              <a:t>authored</a:t>
            </a:r>
            <a:r>
              <a:rPr sz="1100" spc="-5" dirty="0">
                <a:latin typeface="Calibri"/>
                <a:cs typeface="Calibri"/>
              </a:rPr>
              <a:t> </a:t>
            </a:r>
            <a:r>
              <a:rPr sz="1100" spc="45" dirty="0">
                <a:latin typeface="Calibri"/>
                <a:cs typeface="Calibri"/>
              </a:rPr>
              <a:t>more</a:t>
            </a:r>
            <a:r>
              <a:rPr sz="1100" spc="-25" dirty="0">
                <a:latin typeface="Calibri"/>
                <a:cs typeface="Calibri"/>
              </a:rPr>
              <a:t> </a:t>
            </a:r>
            <a:r>
              <a:rPr sz="1100" spc="55" dirty="0">
                <a:latin typeface="Calibri"/>
                <a:cs typeface="Calibri"/>
              </a:rPr>
              <a:t>than</a:t>
            </a:r>
            <a:r>
              <a:rPr sz="1100" spc="-5" dirty="0">
                <a:latin typeface="Calibri"/>
                <a:cs typeface="Calibri"/>
              </a:rPr>
              <a:t> </a:t>
            </a:r>
            <a:r>
              <a:rPr sz="1100" spc="80" dirty="0">
                <a:latin typeface="Calibri"/>
                <a:cs typeface="Calibri"/>
              </a:rPr>
              <a:t>60</a:t>
            </a:r>
            <a:r>
              <a:rPr sz="1100" spc="-5" dirty="0">
                <a:latin typeface="Calibri"/>
                <a:cs typeface="Calibri"/>
              </a:rPr>
              <a:t> </a:t>
            </a:r>
            <a:r>
              <a:rPr sz="1100" spc="55" dirty="0">
                <a:latin typeface="Calibri"/>
                <a:cs typeface="Calibri"/>
              </a:rPr>
              <a:t>peer-  </a:t>
            </a:r>
            <a:r>
              <a:rPr sz="1100" spc="45" dirty="0">
                <a:latin typeface="Calibri"/>
                <a:cs typeface="Calibri"/>
              </a:rPr>
              <a:t>reviewed </a:t>
            </a:r>
            <a:r>
              <a:rPr sz="1100" spc="50" dirty="0">
                <a:latin typeface="Calibri"/>
                <a:cs typeface="Calibri"/>
              </a:rPr>
              <a:t>publications </a:t>
            </a:r>
            <a:r>
              <a:rPr sz="1100" spc="60" dirty="0">
                <a:latin typeface="Calibri"/>
                <a:cs typeface="Calibri"/>
              </a:rPr>
              <a:t>focused </a:t>
            </a:r>
            <a:r>
              <a:rPr sz="1100" spc="45" dirty="0">
                <a:latin typeface="Calibri"/>
                <a:cs typeface="Calibri"/>
              </a:rPr>
              <a:t>on </a:t>
            </a:r>
            <a:r>
              <a:rPr sz="1100" spc="35" dirty="0">
                <a:latin typeface="Calibri"/>
                <a:cs typeface="Calibri"/>
              </a:rPr>
              <a:t>ice  </a:t>
            </a:r>
            <a:r>
              <a:rPr sz="1100" spc="50" dirty="0">
                <a:latin typeface="Calibri"/>
                <a:cs typeface="Calibri"/>
              </a:rPr>
              <a:t>climate </a:t>
            </a:r>
            <a:r>
              <a:rPr sz="1100" spc="40" dirty="0">
                <a:latin typeface="Calibri"/>
                <a:cs typeface="Calibri"/>
              </a:rPr>
              <a:t>interactions. He </a:t>
            </a:r>
            <a:r>
              <a:rPr sz="1100" spc="80" dirty="0">
                <a:latin typeface="Calibri"/>
                <a:cs typeface="Calibri"/>
              </a:rPr>
              <a:t>has </a:t>
            </a:r>
            <a:r>
              <a:rPr sz="1100" spc="50" dirty="0">
                <a:latin typeface="Calibri"/>
                <a:cs typeface="Calibri"/>
              </a:rPr>
              <a:t>led </a:t>
            </a:r>
            <a:r>
              <a:rPr sz="1100" spc="40" dirty="0">
                <a:latin typeface="Calibri"/>
                <a:cs typeface="Calibri"/>
              </a:rPr>
              <a:t>the  </a:t>
            </a:r>
            <a:r>
              <a:rPr sz="1100" spc="55" dirty="0">
                <a:latin typeface="Calibri"/>
                <a:cs typeface="Calibri"/>
              </a:rPr>
              <a:t>Dark </a:t>
            </a:r>
            <a:r>
              <a:rPr sz="1100" spc="75" dirty="0">
                <a:latin typeface="Calibri"/>
                <a:cs typeface="Calibri"/>
              </a:rPr>
              <a:t>Snow</a:t>
            </a:r>
            <a:r>
              <a:rPr sz="1100" spc="-160" dirty="0">
                <a:latin typeface="Calibri"/>
                <a:cs typeface="Calibri"/>
              </a:rPr>
              <a:t> </a:t>
            </a:r>
            <a:r>
              <a:rPr sz="1100" spc="30" dirty="0">
                <a:latin typeface="Calibri"/>
                <a:cs typeface="Calibri"/>
              </a:rPr>
              <a:t>Project.</a:t>
            </a:r>
            <a:endParaRPr sz="1100">
              <a:latin typeface="Calibri"/>
              <a:cs typeface="Calibri"/>
            </a:endParaRPr>
          </a:p>
        </p:txBody>
      </p:sp>
      <p:sp>
        <p:nvSpPr>
          <p:cNvPr id="37" name="object 37"/>
          <p:cNvSpPr/>
          <p:nvPr/>
        </p:nvSpPr>
        <p:spPr>
          <a:xfrm>
            <a:off x="6263995" y="810007"/>
            <a:ext cx="3743998" cy="567599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4788928"/>
            <a:ext cx="8006080" cy="1196975"/>
          </a:xfrm>
          <a:prstGeom prst="rect">
            <a:avLst/>
          </a:prstGeom>
        </p:spPr>
        <p:txBody>
          <a:bodyPr vert="horz" wrap="square" lIns="0" tIns="0" rIns="0" bIns="0" rtlCol="0">
            <a:spAutoFit/>
          </a:bodyPr>
          <a:lstStyle/>
          <a:p>
            <a:pPr marL="12700">
              <a:lnSpc>
                <a:spcPts val="5270"/>
              </a:lnSpc>
            </a:pPr>
            <a:r>
              <a:rPr sz="4700" b="1" spc="320" dirty="0">
                <a:solidFill>
                  <a:srgbClr val="143C69"/>
                </a:solidFill>
                <a:latin typeface="Calibri"/>
                <a:cs typeface="Calibri"/>
              </a:rPr>
              <a:t>WHY</a:t>
            </a:r>
            <a:r>
              <a:rPr sz="4700" b="1" spc="-365" dirty="0">
                <a:solidFill>
                  <a:srgbClr val="143C69"/>
                </a:solidFill>
                <a:latin typeface="Calibri"/>
                <a:cs typeface="Calibri"/>
              </a:rPr>
              <a:t> </a:t>
            </a:r>
            <a:r>
              <a:rPr sz="4700" b="1" spc="265" dirty="0">
                <a:solidFill>
                  <a:srgbClr val="143C69"/>
                </a:solidFill>
                <a:latin typeface="Calibri"/>
                <a:cs typeface="Calibri"/>
              </a:rPr>
              <a:t>ANTARCTICA</a:t>
            </a:r>
            <a:endParaRPr sz="4700" dirty="0">
              <a:latin typeface="Calibri"/>
              <a:cs typeface="Calibri"/>
            </a:endParaRPr>
          </a:p>
          <a:p>
            <a:pPr marL="12700">
              <a:lnSpc>
                <a:spcPts val="3950"/>
              </a:lnSpc>
            </a:pPr>
            <a:r>
              <a:rPr sz="3600" spc="204" dirty="0">
                <a:solidFill>
                  <a:srgbClr val="143C69"/>
                </a:solidFill>
                <a:latin typeface="Calibri"/>
                <a:cs typeface="Calibri"/>
              </a:rPr>
              <a:t>WindSled </a:t>
            </a:r>
            <a:r>
              <a:rPr sz="3600" spc="195" dirty="0">
                <a:solidFill>
                  <a:srgbClr val="143C69"/>
                </a:solidFill>
                <a:latin typeface="Calibri"/>
                <a:cs typeface="Calibri"/>
              </a:rPr>
              <a:t>Circumnavigation</a:t>
            </a:r>
            <a:r>
              <a:rPr sz="3600" spc="-265" dirty="0">
                <a:solidFill>
                  <a:srgbClr val="143C69"/>
                </a:solidFill>
                <a:latin typeface="Calibri"/>
                <a:cs typeface="Calibri"/>
              </a:rPr>
              <a:t> </a:t>
            </a:r>
            <a:r>
              <a:rPr sz="3600" spc="125" dirty="0" smtClean="0">
                <a:solidFill>
                  <a:srgbClr val="143C69"/>
                </a:solidFill>
                <a:latin typeface="Calibri"/>
                <a:cs typeface="Calibri"/>
              </a:rPr>
              <a:t>201</a:t>
            </a:r>
            <a:r>
              <a:rPr lang="es-ES" sz="3600" spc="125" dirty="0" smtClean="0">
                <a:solidFill>
                  <a:srgbClr val="143C69"/>
                </a:solidFill>
                <a:latin typeface="Calibri"/>
                <a:cs typeface="Calibri"/>
              </a:rPr>
              <a:t>8</a:t>
            </a:r>
            <a:r>
              <a:rPr sz="3600" spc="125" dirty="0" smtClean="0">
                <a:solidFill>
                  <a:srgbClr val="143C69"/>
                </a:solidFill>
                <a:latin typeface="Calibri"/>
                <a:cs typeface="Calibri"/>
              </a:rPr>
              <a:t>-201</a:t>
            </a:r>
            <a:r>
              <a:rPr lang="es-ES" sz="3600" spc="125" dirty="0" smtClean="0">
                <a:solidFill>
                  <a:srgbClr val="143C69"/>
                </a:solidFill>
                <a:latin typeface="Calibri"/>
                <a:cs typeface="Calibri"/>
              </a:rPr>
              <a:t>9</a:t>
            </a:r>
            <a:endParaRPr sz="3600" dirty="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1300" y="694501"/>
            <a:ext cx="2985200" cy="1462708"/>
          </a:xfrm>
          <a:prstGeom prst="rect">
            <a:avLst/>
          </a:prstGeom>
        </p:spPr>
        <p:txBody>
          <a:bodyPr vert="horz" wrap="square" lIns="0" tIns="0" rIns="0" bIns="0" rtlCol="0">
            <a:spAutoFit/>
          </a:bodyPr>
          <a:lstStyle/>
          <a:p>
            <a:pPr marL="12700" marR="179070">
              <a:lnSpc>
                <a:spcPct val="143900"/>
              </a:lnSpc>
            </a:pPr>
            <a:r>
              <a:rPr sz="1100" spc="50" dirty="0" err="1" smtClean="0">
                <a:latin typeface="Calibri"/>
                <a:cs typeface="Calibri"/>
              </a:rPr>
              <a:t>Circu</a:t>
            </a:r>
            <a:r>
              <a:rPr lang="es-ES" sz="1100" spc="50" dirty="0" smtClean="0">
                <a:latin typeface="Calibri"/>
                <a:cs typeface="Calibri"/>
              </a:rPr>
              <a:t>m</a:t>
            </a:r>
            <a:r>
              <a:rPr sz="1100" spc="50" dirty="0" smtClean="0">
                <a:latin typeface="Calibri"/>
                <a:cs typeface="Calibri"/>
              </a:rPr>
              <a:t>navigating</a:t>
            </a:r>
            <a:r>
              <a:rPr sz="1100" spc="-35" dirty="0" smtClean="0">
                <a:latin typeface="Calibri"/>
                <a:cs typeface="Calibri"/>
              </a:rPr>
              <a:t> </a:t>
            </a:r>
            <a:r>
              <a:rPr lang="es-ES" sz="1100" spc="-35" dirty="0" smtClean="0">
                <a:latin typeface="Calibri"/>
                <a:cs typeface="Calibri"/>
              </a:rPr>
              <a:t> </a:t>
            </a:r>
            <a:r>
              <a:rPr sz="1100" spc="45" dirty="0" smtClean="0">
                <a:latin typeface="Calibri"/>
                <a:cs typeface="Calibri"/>
              </a:rPr>
              <a:t>Antarctica</a:t>
            </a:r>
            <a:r>
              <a:rPr sz="1100" spc="-35" dirty="0" smtClean="0">
                <a:latin typeface="Calibri"/>
                <a:cs typeface="Calibri"/>
              </a:rPr>
              <a:t> </a:t>
            </a:r>
            <a:r>
              <a:rPr sz="1100" spc="50" dirty="0">
                <a:latin typeface="Calibri"/>
                <a:cs typeface="Calibri"/>
              </a:rPr>
              <a:t>with</a:t>
            </a:r>
            <a:r>
              <a:rPr sz="1100" spc="-30" dirty="0">
                <a:latin typeface="Calibri"/>
                <a:cs typeface="Calibri"/>
              </a:rPr>
              <a:t> </a:t>
            </a:r>
            <a:r>
              <a:rPr sz="1100" spc="45" dirty="0">
                <a:latin typeface="Calibri"/>
                <a:cs typeface="Calibri"/>
              </a:rPr>
              <a:t>Windsled,  </a:t>
            </a:r>
            <a:r>
              <a:rPr sz="1100" spc="65" dirty="0">
                <a:latin typeface="Calibri"/>
                <a:cs typeface="Calibri"/>
              </a:rPr>
              <a:t>is</a:t>
            </a:r>
            <a:r>
              <a:rPr sz="1100" spc="-10" dirty="0">
                <a:latin typeface="Calibri"/>
                <a:cs typeface="Calibri"/>
              </a:rPr>
              <a:t> </a:t>
            </a:r>
            <a:r>
              <a:rPr sz="1100" spc="70" dirty="0">
                <a:latin typeface="Calibri"/>
                <a:cs typeface="Calibri"/>
              </a:rPr>
              <a:t>a</a:t>
            </a:r>
            <a:r>
              <a:rPr sz="1100" spc="-10" dirty="0">
                <a:latin typeface="Calibri"/>
                <a:cs typeface="Calibri"/>
              </a:rPr>
              <a:t> </a:t>
            </a:r>
            <a:r>
              <a:rPr sz="1100" spc="55" dirty="0">
                <a:latin typeface="Calibri"/>
                <a:cs typeface="Calibri"/>
              </a:rPr>
              <a:t>huge</a:t>
            </a:r>
            <a:r>
              <a:rPr sz="1100" spc="-10" dirty="0">
                <a:latin typeface="Calibri"/>
                <a:cs typeface="Calibri"/>
              </a:rPr>
              <a:t> </a:t>
            </a:r>
            <a:r>
              <a:rPr sz="1100" spc="50" dirty="0">
                <a:latin typeface="Calibri"/>
                <a:cs typeface="Calibri"/>
              </a:rPr>
              <a:t>geographical,</a:t>
            </a:r>
            <a:r>
              <a:rPr sz="1100" spc="-10" dirty="0">
                <a:latin typeface="Calibri"/>
                <a:cs typeface="Calibri"/>
              </a:rPr>
              <a:t> </a:t>
            </a:r>
            <a:r>
              <a:rPr sz="1100" spc="45" dirty="0">
                <a:latin typeface="Calibri"/>
                <a:cs typeface="Calibri"/>
              </a:rPr>
              <a:t>scientific</a:t>
            </a:r>
            <a:r>
              <a:rPr sz="1100" spc="-10" dirty="0">
                <a:latin typeface="Calibri"/>
                <a:cs typeface="Calibri"/>
              </a:rPr>
              <a:t> </a:t>
            </a:r>
            <a:r>
              <a:rPr sz="1100" spc="55" dirty="0">
                <a:latin typeface="Calibri"/>
                <a:cs typeface="Calibri"/>
              </a:rPr>
              <a:t>and</a:t>
            </a:r>
            <a:endParaRPr sz="1100" dirty="0">
              <a:latin typeface="Calibri"/>
              <a:cs typeface="Calibri"/>
            </a:endParaRPr>
          </a:p>
          <a:p>
            <a:pPr marL="12700" marR="5080">
              <a:lnSpc>
                <a:spcPct val="143900"/>
              </a:lnSpc>
            </a:pPr>
            <a:r>
              <a:rPr sz="1100" spc="50" dirty="0">
                <a:latin typeface="Calibri"/>
                <a:cs typeface="Calibri"/>
              </a:rPr>
              <a:t>conceptual</a:t>
            </a:r>
            <a:r>
              <a:rPr sz="1100" spc="-35" dirty="0">
                <a:latin typeface="Calibri"/>
                <a:cs typeface="Calibri"/>
              </a:rPr>
              <a:t> </a:t>
            </a:r>
            <a:r>
              <a:rPr sz="1100" spc="50" dirty="0">
                <a:latin typeface="Calibri"/>
                <a:cs typeface="Calibri"/>
              </a:rPr>
              <a:t>challenge.</a:t>
            </a:r>
            <a:r>
              <a:rPr sz="1100" spc="-35" dirty="0">
                <a:latin typeface="Calibri"/>
                <a:cs typeface="Calibri"/>
              </a:rPr>
              <a:t> </a:t>
            </a:r>
            <a:r>
              <a:rPr sz="1100" spc="60" dirty="0">
                <a:latin typeface="Calibri"/>
                <a:cs typeface="Calibri"/>
              </a:rPr>
              <a:t>The</a:t>
            </a:r>
            <a:r>
              <a:rPr sz="1100" spc="-25" dirty="0">
                <a:latin typeface="Calibri"/>
                <a:cs typeface="Calibri"/>
              </a:rPr>
              <a:t> </a:t>
            </a:r>
            <a:r>
              <a:rPr sz="1100" spc="55" dirty="0">
                <a:latin typeface="Calibri"/>
                <a:cs typeface="Calibri"/>
              </a:rPr>
              <a:t>technology</a:t>
            </a:r>
            <a:r>
              <a:rPr sz="1100" spc="-30" dirty="0">
                <a:latin typeface="Calibri"/>
                <a:cs typeface="Calibri"/>
              </a:rPr>
              <a:t> </a:t>
            </a:r>
            <a:r>
              <a:rPr sz="1100" spc="30" dirty="0">
                <a:latin typeface="Calibri"/>
                <a:cs typeface="Calibri"/>
              </a:rPr>
              <a:t>in</a:t>
            </a:r>
            <a:r>
              <a:rPr sz="1100" spc="-5" dirty="0">
                <a:latin typeface="Calibri"/>
                <a:cs typeface="Calibri"/>
              </a:rPr>
              <a:t> </a:t>
            </a:r>
            <a:r>
              <a:rPr sz="1100" spc="55" dirty="0">
                <a:latin typeface="Calibri"/>
                <a:cs typeface="Calibri"/>
              </a:rPr>
              <a:t>itself  </a:t>
            </a:r>
            <a:r>
              <a:rPr sz="1100" spc="45" dirty="0">
                <a:latin typeface="Calibri"/>
                <a:cs typeface="Calibri"/>
              </a:rPr>
              <a:t>involved </a:t>
            </a:r>
            <a:r>
              <a:rPr sz="1100" spc="65" dirty="0">
                <a:latin typeface="Calibri"/>
                <a:cs typeface="Calibri"/>
              </a:rPr>
              <a:t>is </a:t>
            </a:r>
            <a:r>
              <a:rPr sz="1100" spc="55" dirty="0">
                <a:latin typeface="Calibri"/>
                <a:cs typeface="Calibri"/>
              </a:rPr>
              <a:t>very </a:t>
            </a:r>
            <a:r>
              <a:rPr sz="1100" spc="45" dirty="0">
                <a:latin typeface="Calibri"/>
                <a:cs typeface="Calibri"/>
              </a:rPr>
              <a:t>simple, </a:t>
            </a:r>
            <a:r>
              <a:rPr sz="1100" spc="55" dirty="0">
                <a:latin typeface="Calibri"/>
                <a:cs typeface="Calibri"/>
              </a:rPr>
              <a:t>while </a:t>
            </a:r>
            <a:r>
              <a:rPr sz="1100" spc="40" dirty="0">
                <a:latin typeface="Calibri"/>
                <a:cs typeface="Calibri"/>
              </a:rPr>
              <a:t>the </a:t>
            </a:r>
            <a:r>
              <a:rPr sz="1100" spc="45" dirty="0">
                <a:latin typeface="Calibri"/>
                <a:cs typeface="Calibri"/>
              </a:rPr>
              <a:t>concept </a:t>
            </a:r>
            <a:r>
              <a:rPr sz="1100" spc="65" dirty="0">
                <a:latin typeface="Calibri"/>
                <a:cs typeface="Calibri"/>
              </a:rPr>
              <a:t>is  </a:t>
            </a:r>
            <a:r>
              <a:rPr sz="1100" spc="50" dirty="0">
                <a:latin typeface="Calibri"/>
                <a:cs typeface="Calibri"/>
              </a:rPr>
              <a:t>totally </a:t>
            </a:r>
            <a:r>
              <a:rPr sz="1100" spc="35" dirty="0">
                <a:latin typeface="Calibri"/>
                <a:cs typeface="Calibri"/>
              </a:rPr>
              <a:t>revolutionary, </a:t>
            </a:r>
            <a:r>
              <a:rPr sz="1100" spc="50" dirty="0">
                <a:latin typeface="Calibri"/>
                <a:cs typeface="Calibri"/>
              </a:rPr>
              <a:t>precisely </a:t>
            </a:r>
            <a:r>
              <a:rPr sz="1100" spc="60" dirty="0">
                <a:latin typeface="Calibri"/>
                <a:cs typeface="Calibri"/>
              </a:rPr>
              <a:t>because </a:t>
            </a:r>
            <a:r>
              <a:rPr sz="1100" spc="50" dirty="0">
                <a:latin typeface="Calibri"/>
                <a:cs typeface="Calibri"/>
              </a:rPr>
              <a:t>of </a:t>
            </a:r>
            <a:r>
              <a:rPr sz="1100" spc="55" dirty="0">
                <a:latin typeface="Calibri"/>
                <a:cs typeface="Calibri"/>
              </a:rPr>
              <a:t>its  </a:t>
            </a:r>
            <a:r>
              <a:rPr sz="1100" spc="40" dirty="0">
                <a:latin typeface="Calibri"/>
                <a:cs typeface="Calibri"/>
              </a:rPr>
              <a:t>incredible</a:t>
            </a:r>
            <a:r>
              <a:rPr sz="1100" spc="-70" dirty="0">
                <a:latin typeface="Calibri"/>
                <a:cs typeface="Calibri"/>
              </a:rPr>
              <a:t> </a:t>
            </a:r>
            <a:r>
              <a:rPr sz="1100" spc="40" dirty="0">
                <a:latin typeface="Calibri"/>
                <a:cs typeface="Calibri"/>
              </a:rPr>
              <a:t>simplicity.</a:t>
            </a:r>
            <a:endParaRPr sz="1100" dirty="0">
              <a:latin typeface="Calibri"/>
              <a:cs typeface="Calibri"/>
            </a:endParaRPr>
          </a:p>
        </p:txBody>
      </p:sp>
      <p:sp>
        <p:nvSpPr>
          <p:cNvPr id="3" name="object 3"/>
          <p:cNvSpPr txBox="1"/>
          <p:nvPr/>
        </p:nvSpPr>
        <p:spPr>
          <a:xfrm>
            <a:off x="761300" y="2383475"/>
            <a:ext cx="2767330" cy="2187575"/>
          </a:xfrm>
          <a:prstGeom prst="rect">
            <a:avLst/>
          </a:prstGeom>
        </p:spPr>
        <p:txBody>
          <a:bodyPr vert="horz" wrap="square" lIns="0" tIns="0" rIns="0" bIns="0" rtlCol="0">
            <a:spAutoFit/>
          </a:bodyPr>
          <a:lstStyle/>
          <a:p>
            <a:pPr marL="12700" marR="255904">
              <a:lnSpc>
                <a:spcPct val="143900"/>
              </a:lnSpc>
            </a:pPr>
            <a:r>
              <a:rPr sz="1100" spc="60" dirty="0">
                <a:latin typeface="Calibri"/>
                <a:cs typeface="Calibri"/>
              </a:rPr>
              <a:t>The goal </a:t>
            </a:r>
            <a:r>
              <a:rPr sz="1100" spc="50" dirty="0">
                <a:latin typeface="Calibri"/>
                <a:cs typeface="Calibri"/>
              </a:rPr>
              <a:t>of </a:t>
            </a:r>
            <a:r>
              <a:rPr sz="1100" spc="40" dirty="0">
                <a:latin typeface="Calibri"/>
                <a:cs typeface="Calibri"/>
              </a:rPr>
              <a:t>the expedition </a:t>
            </a:r>
            <a:r>
              <a:rPr sz="1100" spc="65" dirty="0">
                <a:latin typeface="Calibri"/>
                <a:cs typeface="Calibri"/>
              </a:rPr>
              <a:t>is </a:t>
            </a:r>
            <a:r>
              <a:rPr sz="1100" spc="35" dirty="0">
                <a:latin typeface="Calibri"/>
                <a:cs typeface="Calibri"/>
              </a:rPr>
              <a:t>to </a:t>
            </a:r>
            <a:r>
              <a:rPr sz="1100" spc="40" dirty="0">
                <a:latin typeface="Calibri"/>
                <a:cs typeface="Calibri"/>
              </a:rPr>
              <a:t>prove  </a:t>
            </a:r>
            <a:r>
              <a:rPr sz="1100" spc="50" dirty="0">
                <a:latin typeface="Calibri"/>
                <a:cs typeface="Calibri"/>
              </a:rPr>
              <a:t>with </a:t>
            </a:r>
            <a:r>
              <a:rPr sz="1100" spc="75" dirty="0">
                <a:latin typeface="Calibri"/>
                <a:cs typeface="Calibri"/>
              </a:rPr>
              <a:t>facts </a:t>
            </a:r>
            <a:r>
              <a:rPr sz="1100" spc="40" dirty="0">
                <a:latin typeface="Calibri"/>
                <a:cs typeface="Calibri"/>
              </a:rPr>
              <a:t>the </a:t>
            </a:r>
            <a:r>
              <a:rPr sz="1100" spc="45" dirty="0">
                <a:latin typeface="Calibri"/>
                <a:cs typeface="Calibri"/>
              </a:rPr>
              <a:t>potential </a:t>
            </a:r>
            <a:r>
              <a:rPr sz="1100" spc="50" dirty="0">
                <a:latin typeface="Calibri"/>
                <a:cs typeface="Calibri"/>
              </a:rPr>
              <a:t>of </a:t>
            </a:r>
            <a:r>
              <a:rPr sz="1100" spc="55" dirty="0">
                <a:latin typeface="Calibri"/>
                <a:cs typeface="Calibri"/>
              </a:rPr>
              <a:t>Windsled </a:t>
            </a:r>
            <a:r>
              <a:rPr sz="1100" spc="95" dirty="0">
                <a:latin typeface="Calibri"/>
                <a:cs typeface="Calibri"/>
              </a:rPr>
              <a:t>as  </a:t>
            </a:r>
            <a:r>
              <a:rPr sz="1100" spc="70" dirty="0">
                <a:latin typeface="Calibri"/>
                <a:cs typeface="Calibri"/>
              </a:rPr>
              <a:t>a</a:t>
            </a:r>
            <a:r>
              <a:rPr sz="1100" spc="-20" dirty="0">
                <a:latin typeface="Calibri"/>
                <a:cs typeface="Calibri"/>
              </a:rPr>
              <a:t> </a:t>
            </a:r>
            <a:r>
              <a:rPr sz="1100" spc="50" dirty="0">
                <a:latin typeface="Calibri"/>
                <a:cs typeface="Calibri"/>
              </a:rPr>
              <a:t>transportation</a:t>
            </a:r>
            <a:r>
              <a:rPr sz="1100" dirty="0">
                <a:latin typeface="Calibri"/>
                <a:cs typeface="Calibri"/>
              </a:rPr>
              <a:t> </a:t>
            </a:r>
            <a:r>
              <a:rPr sz="1100" spc="55" dirty="0">
                <a:latin typeface="Calibri"/>
                <a:cs typeface="Calibri"/>
              </a:rPr>
              <a:t>and</a:t>
            </a:r>
            <a:r>
              <a:rPr sz="1100" dirty="0">
                <a:latin typeface="Calibri"/>
                <a:cs typeface="Calibri"/>
              </a:rPr>
              <a:t> </a:t>
            </a:r>
            <a:r>
              <a:rPr sz="1100" spc="55" dirty="0">
                <a:latin typeface="Calibri"/>
                <a:cs typeface="Calibri"/>
              </a:rPr>
              <a:t>research</a:t>
            </a:r>
            <a:r>
              <a:rPr sz="1100" spc="-25" dirty="0">
                <a:latin typeface="Calibri"/>
                <a:cs typeface="Calibri"/>
              </a:rPr>
              <a:t> </a:t>
            </a:r>
            <a:r>
              <a:rPr sz="1100" spc="45" dirty="0">
                <a:latin typeface="Calibri"/>
                <a:cs typeface="Calibri"/>
              </a:rPr>
              <a:t>vehicle</a:t>
            </a:r>
            <a:r>
              <a:rPr sz="1100" dirty="0">
                <a:latin typeface="Calibri"/>
                <a:cs typeface="Calibri"/>
              </a:rPr>
              <a:t> </a:t>
            </a:r>
            <a:r>
              <a:rPr sz="1100" spc="30" dirty="0">
                <a:latin typeface="Calibri"/>
                <a:cs typeface="Calibri"/>
              </a:rPr>
              <a:t>in</a:t>
            </a:r>
            <a:endParaRPr sz="1100">
              <a:latin typeface="Calibri"/>
              <a:cs typeface="Calibri"/>
            </a:endParaRPr>
          </a:p>
          <a:p>
            <a:pPr marL="12700" marR="5080">
              <a:lnSpc>
                <a:spcPct val="143900"/>
              </a:lnSpc>
            </a:pPr>
            <a:r>
              <a:rPr sz="1100" spc="40" dirty="0">
                <a:latin typeface="Calibri"/>
                <a:cs typeface="Calibri"/>
              </a:rPr>
              <a:t>Antarctica, </a:t>
            </a:r>
            <a:r>
              <a:rPr sz="1100" spc="75" dirty="0">
                <a:latin typeface="Calibri"/>
                <a:cs typeface="Calibri"/>
              </a:rPr>
              <a:t>we </a:t>
            </a:r>
            <a:r>
              <a:rPr sz="1100" spc="40" dirty="0">
                <a:latin typeface="Calibri"/>
                <a:cs typeface="Calibri"/>
              </a:rPr>
              <a:t>believe </a:t>
            </a:r>
            <a:r>
              <a:rPr sz="1100" spc="60" dirty="0">
                <a:latin typeface="Calibri"/>
                <a:cs typeface="Calibri"/>
              </a:rPr>
              <a:t>windsled </a:t>
            </a:r>
            <a:r>
              <a:rPr sz="1100" spc="65" dirty="0">
                <a:latin typeface="Calibri"/>
                <a:cs typeface="Calibri"/>
              </a:rPr>
              <a:t>can </a:t>
            </a:r>
            <a:r>
              <a:rPr sz="1100" spc="55" dirty="0">
                <a:latin typeface="Calibri"/>
                <a:cs typeface="Calibri"/>
              </a:rPr>
              <a:t>have  </a:t>
            </a:r>
            <a:r>
              <a:rPr sz="1100" spc="60" dirty="0">
                <a:latin typeface="Calibri"/>
                <a:cs typeface="Calibri"/>
              </a:rPr>
              <a:t>an </a:t>
            </a:r>
            <a:r>
              <a:rPr sz="1100" spc="45" dirty="0">
                <a:latin typeface="Calibri"/>
                <a:cs typeface="Calibri"/>
              </a:rPr>
              <a:t>important </a:t>
            </a:r>
            <a:r>
              <a:rPr sz="1100" spc="40" dirty="0">
                <a:latin typeface="Calibri"/>
                <a:cs typeface="Calibri"/>
              </a:rPr>
              <a:t>role </a:t>
            </a:r>
            <a:r>
              <a:rPr sz="1100" spc="30" dirty="0">
                <a:latin typeface="Calibri"/>
                <a:cs typeface="Calibri"/>
              </a:rPr>
              <a:t>in </a:t>
            </a:r>
            <a:r>
              <a:rPr sz="1100" spc="40" dirty="0">
                <a:latin typeface="Calibri"/>
                <a:cs typeface="Calibri"/>
              </a:rPr>
              <a:t>the </a:t>
            </a:r>
            <a:r>
              <a:rPr sz="1100" spc="20" dirty="0">
                <a:latin typeface="Calibri"/>
                <a:cs typeface="Calibri"/>
              </a:rPr>
              <a:t>21st </a:t>
            </a:r>
            <a:r>
              <a:rPr sz="1100" spc="50" dirty="0">
                <a:latin typeface="Calibri"/>
                <a:cs typeface="Calibri"/>
              </a:rPr>
              <a:t>century </a:t>
            </a:r>
            <a:r>
              <a:rPr sz="1100" spc="55" dirty="0">
                <a:latin typeface="Calibri"/>
                <a:cs typeface="Calibri"/>
              </a:rPr>
              <a:t>data  </a:t>
            </a:r>
            <a:r>
              <a:rPr sz="1100" spc="50" dirty="0">
                <a:latin typeface="Calibri"/>
                <a:cs typeface="Calibri"/>
              </a:rPr>
              <a:t>gathering </a:t>
            </a:r>
            <a:r>
              <a:rPr sz="1100" spc="30" dirty="0">
                <a:latin typeface="Calibri"/>
                <a:cs typeface="Calibri"/>
              </a:rPr>
              <a:t>in </a:t>
            </a:r>
            <a:r>
              <a:rPr sz="1100" spc="35" dirty="0">
                <a:latin typeface="Calibri"/>
                <a:cs typeface="Calibri"/>
              </a:rPr>
              <a:t>Interior </a:t>
            </a:r>
            <a:r>
              <a:rPr sz="1100" spc="40" dirty="0">
                <a:latin typeface="Calibri"/>
                <a:cs typeface="Calibri"/>
              </a:rPr>
              <a:t>Antarctica, </a:t>
            </a:r>
            <a:r>
              <a:rPr sz="1100" spc="95" dirty="0">
                <a:latin typeface="Calibri"/>
                <a:cs typeface="Calibri"/>
              </a:rPr>
              <a:t>as </a:t>
            </a:r>
            <a:r>
              <a:rPr sz="1100" spc="20" dirty="0">
                <a:latin typeface="Calibri"/>
                <a:cs typeface="Calibri"/>
              </a:rPr>
              <a:t>it </a:t>
            </a:r>
            <a:r>
              <a:rPr sz="1100" spc="60" dirty="0">
                <a:latin typeface="Calibri"/>
                <a:cs typeface="Calibri"/>
              </a:rPr>
              <a:t>will  </a:t>
            </a:r>
            <a:r>
              <a:rPr sz="1100" spc="70" dirty="0">
                <a:latin typeface="Calibri"/>
                <a:cs typeface="Calibri"/>
              </a:rPr>
              <a:t>allow a new </a:t>
            </a:r>
            <a:r>
              <a:rPr sz="1100" spc="50" dirty="0">
                <a:latin typeface="Calibri"/>
                <a:cs typeface="Calibri"/>
              </a:rPr>
              <a:t>type of </a:t>
            </a:r>
            <a:r>
              <a:rPr sz="1100" spc="60" dirty="0">
                <a:latin typeface="Calibri"/>
                <a:cs typeface="Calibri"/>
              </a:rPr>
              <a:t>land </a:t>
            </a:r>
            <a:r>
              <a:rPr sz="1100" spc="65" dirty="0">
                <a:latin typeface="Calibri"/>
                <a:cs typeface="Calibri"/>
              </a:rPr>
              <a:t>traverses </a:t>
            </a:r>
            <a:r>
              <a:rPr sz="1100" spc="50" dirty="0">
                <a:latin typeface="Calibri"/>
                <a:cs typeface="Calibri"/>
              </a:rPr>
              <a:t>totally  </a:t>
            </a:r>
            <a:r>
              <a:rPr sz="1100" spc="35" dirty="0">
                <a:latin typeface="Calibri"/>
                <a:cs typeface="Calibri"/>
              </a:rPr>
              <a:t>different</a:t>
            </a:r>
            <a:r>
              <a:rPr sz="1100" spc="-20" dirty="0">
                <a:latin typeface="Calibri"/>
                <a:cs typeface="Calibri"/>
              </a:rPr>
              <a:t> </a:t>
            </a:r>
            <a:r>
              <a:rPr sz="1100" spc="35" dirty="0">
                <a:latin typeface="Calibri"/>
                <a:cs typeface="Calibri"/>
              </a:rPr>
              <a:t>to</a:t>
            </a:r>
            <a:r>
              <a:rPr sz="1100" spc="-20" dirty="0">
                <a:latin typeface="Calibri"/>
                <a:cs typeface="Calibri"/>
              </a:rPr>
              <a:t> </a:t>
            </a:r>
            <a:r>
              <a:rPr sz="1100" spc="40" dirty="0">
                <a:latin typeface="Calibri"/>
                <a:cs typeface="Calibri"/>
              </a:rPr>
              <a:t>the</a:t>
            </a:r>
            <a:r>
              <a:rPr sz="1100" dirty="0">
                <a:latin typeface="Calibri"/>
                <a:cs typeface="Calibri"/>
              </a:rPr>
              <a:t> </a:t>
            </a:r>
            <a:r>
              <a:rPr sz="1100" spc="55" dirty="0">
                <a:latin typeface="Calibri"/>
                <a:cs typeface="Calibri"/>
              </a:rPr>
              <a:t>concepts</a:t>
            </a:r>
            <a:r>
              <a:rPr sz="1100" dirty="0">
                <a:latin typeface="Calibri"/>
                <a:cs typeface="Calibri"/>
              </a:rPr>
              <a:t> </a:t>
            </a:r>
            <a:r>
              <a:rPr sz="1100" spc="65" dirty="0">
                <a:latin typeface="Calibri"/>
                <a:cs typeface="Calibri"/>
              </a:rPr>
              <a:t>now</a:t>
            </a:r>
            <a:r>
              <a:rPr sz="1100" spc="-25" dirty="0">
                <a:latin typeface="Calibri"/>
                <a:cs typeface="Calibri"/>
              </a:rPr>
              <a:t> </a:t>
            </a:r>
            <a:r>
              <a:rPr sz="1100" spc="45" dirty="0">
                <a:latin typeface="Calibri"/>
                <a:cs typeface="Calibri"/>
              </a:rPr>
              <a:t>existing,</a:t>
            </a:r>
            <a:r>
              <a:rPr sz="1100" dirty="0">
                <a:latin typeface="Calibri"/>
                <a:cs typeface="Calibri"/>
              </a:rPr>
              <a:t> </a:t>
            </a:r>
            <a:r>
              <a:rPr sz="1100" spc="35" dirty="0">
                <a:latin typeface="Calibri"/>
                <a:cs typeface="Calibri"/>
              </a:rPr>
              <a:t>light,  </a:t>
            </a:r>
            <a:r>
              <a:rPr sz="1100" spc="60" dirty="0">
                <a:latin typeface="Calibri"/>
                <a:cs typeface="Calibri"/>
              </a:rPr>
              <a:t>clean </a:t>
            </a:r>
            <a:r>
              <a:rPr sz="1100" spc="55" dirty="0">
                <a:latin typeface="Calibri"/>
                <a:cs typeface="Calibri"/>
              </a:rPr>
              <a:t>and</a:t>
            </a:r>
            <a:r>
              <a:rPr sz="1100" spc="-130" dirty="0">
                <a:latin typeface="Calibri"/>
                <a:cs typeface="Calibri"/>
              </a:rPr>
              <a:t> </a:t>
            </a:r>
            <a:r>
              <a:rPr sz="1100" spc="45" dirty="0">
                <a:latin typeface="Calibri"/>
                <a:cs typeface="Calibri"/>
              </a:rPr>
              <a:t>inexpensive.</a:t>
            </a:r>
            <a:endParaRPr sz="1100">
              <a:latin typeface="Calibri"/>
              <a:cs typeface="Calibri"/>
            </a:endParaRPr>
          </a:p>
        </p:txBody>
      </p:sp>
      <p:sp>
        <p:nvSpPr>
          <p:cNvPr id="4" name="object 4"/>
          <p:cNvSpPr txBox="1"/>
          <p:nvPr/>
        </p:nvSpPr>
        <p:spPr>
          <a:xfrm>
            <a:off x="761300" y="4796233"/>
            <a:ext cx="2693670" cy="1705610"/>
          </a:xfrm>
          <a:prstGeom prst="rect">
            <a:avLst/>
          </a:prstGeom>
        </p:spPr>
        <p:txBody>
          <a:bodyPr vert="horz" wrap="square" lIns="0" tIns="0" rIns="0" bIns="0" rtlCol="0">
            <a:spAutoFit/>
          </a:bodyPr>
          <a:lstStyle/>
          <a:p>
            <a:pPr marL="12700" marR="5080">
              <a:lnSpc>
                <a:spcPct val="143900"/>
              </a:lnSpc>
            </a:pPr>
            <a:r>
              <a:rPr sz="1100" spc="55" dirty="0">
                <a:latin typeface="Calibri"/>
                <a:cs typeface="Calibri"/>
              </a:rPr>
              <a:t>Any</a:t>
            </a:r>
            <a:r>
              <a:rPr sz="1100" spc="-30" dirty="0">
                <a:latin typeface="Calibri"/>
                <a:cs typeface="Calibri"/>
              </a:rPr>
              <a:t> </a:t>
            </a:r>
            <a:r>
              <a:rPr sz="1100" spc="60" dirty="0">
                <a:latin typeface="Calibri"/>
                <a:cs typeface="Calibri"/>
              </a:rPr>
              <a:t>possible</a:t>
            </a:r>
            <a:r>
              <a:rPr sz="1100" spc="-25" dirty="0">
                <a:latin typeface="Calibri"/>
                <a:cs typeface="Calibri"/>
              </a:rPr>
              <a:t> </a:t>
            </a:r>
            <a:r>
              <a:rPr sz="1100" spc="45" dirty="0">
                <a:latin typeface="Calibri"/>
                <a:cs typeface="Calibri"/>
              </a:rPr>
              <a:t>future</a:t>
            </a:r>
            <a:r>
              <a:rPr sz="1100" spc="-5" dirty="0">
                <a:latin typeface="Calibri"/>
                <a:cs typeface="Calibri"/>
              </a:rPr>
              <a:t> </a:t>
            </a:r>
            <a:r>
              <a:rPr sz="1100" spc="70" dirty="0">
                <a:latin typeface="Calibri"/>
                <a:cs typeface="Calibri"/>
              </a:rPr>
              <a:t>use</a:t>
            </a:r>
            <a:r>
              <a:rPr sz="1100" spc="-5" dirty="0">
                <a:latin typeface="Calibri"/>
                <a:cs typeface="Calibri"/>
              </a:rPr>
              <a:t> </a:t>
            </a:r>
            <a:r>
              <a:rPr sz="1100" spc="50" dirty="0">
                <a:latin typeface="Calibri"/>
                <a:cs typeface="Calibri"/>
              </a:rPr>
              <a:t>of</a:t>
            </a:r>
            <a:r>
              <a:rPr sz="1100" spc="-50" dirty="0">
                <a:latin typeface="Calibri"/>
                <a:cs typeface="Calibri"/>
              </a:rPr>
              <a:t> </a:t>
            </a:r>
            <a:r>
              <a:rPr sz="1100" spc="60" dirty="0">
                <a:latin typeface="Calibri"/>
                <a:cs typeface="Calibri"/>
              </a:rPr>
              <a:t>windsled</a:t>
            </a:r>
            <a:r>
              <a:rPr sz="1100" spc="-30" dirty="0">
                <a:latin typeface="Calibri"/>
                <a:cs typeface="Calibri"/>
              </a:rPr>
              <a:t> </a:t>
            </a:r>
            <a:r>
              <a:rPr sz="1100" spc="60" dirty="0">
                <a:latin typeface="Calibri"/>
                <a:cs typeface="Calibri"/>
              </a:rPr>
              <a:t>will</a:t>
            </a:r>
            <a:r>
              <a:rPr sz="1100" spc="-35" dirty="0">
                <a:latin typeface="Calibri"/>
                <a:cs typeface="Calibri"/>
              </a:rPr>
              <a:t> </a:t>
            </a:r>
            <a:r>
              <a:rPr sz="1100" spc="40" dirty="0">
                <a:latin typeface="Calibri"/>
                <a:cs typeface="Calibri"/>
              </a:rPr>
              <a:t>be  linked </a:t>
            </a:r>
            <a:r>
              <a:rPr sz="1100" spc="35" dirty="0">
                <a:latin typeface="Calibri"/>
                <a:cs typeface="Calibri"/>
              </a:rPr>
              <a:t>to </a:t>
            </a:r>
            <a:r>
              <a:rPr sz="1100" spc="40" dirty="0">
                <a:latin typeface="Calibri"/>
                <a:cs typeface="Calibri"/>
              </a:rPr>
              <a:t>the </a:t>
            </a:r>
            <a:r>
              <a:rPr sz="1100" spc="45" dirty="0">
                <a:latin typeface="Calibri"/>
                <a:cs typeface="Calibri"/>
              </a:rPr>
              <a:t>heavier </a:t>
            </a:r>
            <a:r>
              <a:rPr sz="1100" spc="60" dirty="0">
                <a:latin typeface="Calibri"/>
                <a:cs typeface="Calibri"/>
              </a:rPr>
              <a:t>logistics </a:t>
            </a:r>
            <a:r>
              <a:rPr sz="1100" spc="55" dirty="0">
                <a:latin typeface="Calibri"/>
                <a:cs typeface="Calibri"/>
              </a:rPr>
              <a:t>and </a:t>
            </a:r>
            <a:r>
              <a:rPr sz="1100" spc="80" dirty="0">
                <a:latin typeface="Calibri"/>
                <a:cs typeface="Calibri"/>
              </a:rPr>
              <a:t>bases  </a:t>
            </a:r>
            <a:r>
              <a:rPr sz="1100" spc="55" dirty="0">
                <a:latin typeface="Calibri"/>
                <a:cs typeface="Calibri"/>
              </a:rPr>
              <a:t>existing </a:t>
            </a:r>
            <a:r>
              <a:rPr sz="1100" spc="30" dirty="0">
                <a:latin typeface="Calibri"/>
                <a:cs typeface="Calibri"/>
              </a:rPr>
              <a:t>in </a:t>
            </a:r>
            <a:r>
              <a:rPr sz="1100" spc="55" dirty="0">
                <a:latin typeface="Calibri"/>
                <a:cs typeface="Calibri"/>
              </a:rPr>
              <a:t>its </a:t>
            </a:r>
            <a:r>
              <a:rPr sz="1100" spc="20" dirty="0">
                <a:latin typeface="Calibri"/>
                <a:cs typeface="Calibri"/>
              </a:rPr>
              <a:t>interior, </a:t>
            </a:r>
            <a:r>
              <a:rPr sz="1100" spc="45" dirty="0">
                <a:latin typeface="Calibri"/>
                <a:cs typeface="Calibri"/>
              </a:rPr>
              <a:t>for </a:t>
            </a:r>
            <a:r>
              <a:rPr sz="1100" spc="50" dirty="0">
                <a:latin typeface="Calibri"/>
                <a:cs typeface="Calibri"/>
              </a:rPr>
              <a:t>that </a:t>
            </a:r>
            <a:r>
              <a:rPr sz="1100" spc="60" dirty="0">
                <a:latin typeface="Calibri"/>
                <a:cs typeface="Calibri"/>
              </a:rPr>
              <a:t>reason </a:t>
            </a:r>
            <a:r>
              <a:rPr sz="1100" spc="40" dirty="0">
                <a:latin typeface="Calibri"/>
                <a:cs typeface="Calibri"/>
              </a:rPr>
              <a:t>the  </a:t>
            </a:r>
            <a:r>
              <a:rPr sz="1100" spc="35" dirty="0">
                <a:latin typeface="Calibri"/>
                <a:cs typeface="Calibri"/>
              </a:rPr>
              <a:t>route </a:t>
            </a:r>
            <a:r>
              <a:rPr sz="1100" spc="60" dirty="0">
                <a:latin typeface="Calibri"/>
                <a:cs typeface="Calibri"/>
              </a:rPr>
              <a:t>chosen will </a:t>
            </a:r>
            <a:r>
              <a:rPr sz="1100" spc="50" dirty="0">
                <a:latin typeface="Calibri"/>
                <a:cs typeface="Calibri"/>
              </a:rPr>
              <a:t>connect </a:t>
            </a:r>
            <a:r>
              <a:rPr sz="1100" spc="65" dirty="0">
                <a:latin typeface="Calibri"/>
                <a:cs typeface="Calibri"/>
              </a:rPr>
              <a:t>all </a:t>
            </a:r>
            <a:r>
              <a:rPr sz="1100" spc="45" dirty="0">
                <a:latin typeface="Calibri"/>
                <a:cs typeface="Calibri"/>
              </a:rPr>
              <a:t>scientific  </a:t>
            </a:r>
            <a:r>
              <a:rPr sz="1100" spc="80" dirty="0">
                <a:latin typeface="Calibri"/>
                <a:cs typeface="Calibri"/>
              </a:rPr>
              <a:t>bases</a:t>
            </a:r>
            <a:r>
              <a:rPr sz="1100" spc="-5" dirty="0">
                <a:latin typeface="Calibri"/>
                <a:cs typeface="Calibri"/>
              </a:rPr>
              <a:t> </a:t>
            </a:r>
            <a:r>
              <a:rPr sz="1100" spc="55" dirty="0">
                <a:latin typeface="Calibri"/>
                <a:cs typeface="Calibri"/>
              </a:rPr>
              <a:t>and</a:t>
            </a:r>
            <a:r>
              <a:rPr sz="1100" spc="-5" dirty="0">
                <a:latin typeface="Calibri"/>
                <a:cs typeface="Calibri"/>
              </a:rPr>
              <a:t> </a:t>
            </a:r>
            <a:r>
              <a:rPr sz="1100" spc="80" dirty="0">
                <a:latin typeface="Calibri"/>
                <a:cs typeface="Calibri"/>
              </a:rPr>
              <a:t>camps</a:t>
            </a:r>
            <a:r>
              <a:rPr sz="1100" spc="-5" dirty="0">
                <a:latin typeface="Calibri"/>
                <a:cs typeface="Calibri"/>
              </a:rPr>
              <a:t> </a:t>
            </a:r>
            <a:r>
              <a:rPr sz="1100" spc="55" dirty="0">
                <a:latin typeface="Calibri"/>
                <a:cs typeface="Calibri"/>
              </a:rPr>
              <a:t>existing</a:t>
            </a:r>
            <a:r>
              <a:rPr sz="1100" spc="-5" dirty="0">
                <a:latin typeface="Calibri"/>
                <a:cs typeface="Calibri"/>
              </a:rPr>
              <a:t> </a:t>
            </a:r>
            <a:r>
              <a:rPr sz="1100" spc="30" dirty="0">
                <a:latin typeface="Calibri"/>
                <a:cs typeface="Calibri"/>
              </a:rPr>
              <a:t>in</a:t>
            </a:r>
            <a:r>
              <a:rPr sz="1100" spc="-30" dirty="0">
                <a:latin typeface="Calibri"/>
                <a:cs typeface="Calibri"/>
              </a:rPr>
              <a:t> </a:t>
            </a:r>
            <a:r>
              <a:rPr sz="1100" spc="40" dirty="0">
                <a:latin typeface="Calibri"/>
                <a:cs typeface="Calibri"/>
              </a:rPr>
              <a:t>the</a:t>
            </a:r>
            <a:r>
              <a:rPr sz="1100" spc="-5" dirty="0">
                <a:latin typeface="Calibri"/>
                <a:cs typeface="Calibri"/>
              </a:rPr>
              <a:t> </a:t>
            </a:r>
            <a:r>
              <a:rPr sz="1100" spc="35" dirty="0">
                <a:latin typeface="Calibri"/>
                <a:cs typeface="Calibri"/>
              </a:rPr>
              <a:t>interior</a:t>
            </a:r>
            <a:r>
              <a:rPr sz="1100" spc="-30" dirty="0">
                <a:latin typeface="Calibri"/>
                <a:cs typeface="Calibri"/>
              </a:rPr>
              <a:t> </a:t>
            </a:r>
            <a:r>
              <a:rPr sz="1100" spc="50" dirty="0">
                <a:latin typeface="Calibri"/>
                <a:cs typeface="Calibri"/>
              </a:rPr>
              <a:t>of  </a:t>
            </a:r>
            <a:r>
              <a:rPr sz="1100" spc="40" dirty="0">
                <a:latin typeface="Calibri"/>
                <a:cs typeface="Calibri"/>
              </a:rPr>
              <a:t>Antarctica, </a:t>
            </a:r>
            <a:r>
              <a:rPr sz="1100" spc="55" dirty="0">
                <a:latin typeface="Calibri"/>
                <a:cs typeface="Calibri"/>
              </a:rPr>
              <a:t>South </a:t>
            </a:r>
            <a:r>
              <a:rPr sz="1100" spc="35" dirty="0">
                <a:latin typeface="Calibri"/>
                <a:cs typeface="Calibri"/>
              </a:rPr>
              <a:t>Pole, Concordia, Vostok,  </a:t>
            </a:r>
            <a:r>
              <a:rPr sz="1100" spc="50" dirty="0">
                <a:latin typeface="Calibri"/>
                <a:cs typeface="Calibri"/>
              </a:rPr>
              <a:t>Dome </a:t>
            </a:r>
            <a:r>
              <a:rPr sz="1100" spc="65" dirty="0">
                <a:latin typeface="Calibri"/>
                <a:cs typeface="Calibri"/>
              </a:rPr>
              <a:t>Argus </a:t>
            </a:r>
            <a:r>
              <a:rPr sz="1100" spc="35" dirty="0">
                <a:latin typeface="Calibri"/>
                <a:cs typeface="Calibri"/>
              </a:rPr>
              <a:t>(Kunlun), </a:t>
            </a:r>
            <a:r>
              <a:rPr sz="1100" spc="50" dirty="0">
                <a:latin typeface="Calibri"/>
                <a:cs typeface="Calibri"/>
              </a:rPr>
              <a:t>Dome </a:t>
            </a:r>
            <a:r>
              <a:rPr sz="1100" spc="15" dirty="0">
                <a:latin typeface="Calibri"/>
                <a:cs typeface="Calibri"/>
              </a:rPr>
              <a:t>Fuji.</a:t>
            </a:r>
            <a:r>
              <a:rPr sz="1100" spc="-20" dirty="0">
                <a:latin typeface="Calibri"/>
                <a:cs typeface="Calibri"/>
              </a:rPr>
              <a:t> </a:t>
            </a:r>
            <a:r>
              <a:rPr sz="1100" spc="45" dirty="0">
                <a:latin typeface="Calibri"/>
                <a:cs typeface="Calibri"/>
              </a:rPr>
              <a:t>And</a:t>
            </a:r>
            <a:endParaRPr sz="1100" dirty="0">
              <a:latin typeface="Calibri"/>
              <a:cs typeface="Calibri"/>
            </a:endParaRPr>
          </a:p>
        </p:txBody>
      </p:sp>
      <p:sp>
        <p:nvSpPr>
          <p:cNvPr id="5" name="object 5"/>
          <p:cNvSpPr txBox="1"/>
          <p:nvPr/>
        </p:nvSpPr>
        <p:spPr>
          <a:xfrm>
            <a:off x="3905250" y="693942"/>
            <a:ext cx="2837180" cy="740410"/>
          </a:xfrm>
          <a:prstGeom prst="rect">
            <a:avLst/>
          </a:prstGeom>
        </p:spPr>
        <p:txBody>
          <a:bodyPr vert="horz" wrap="square" lIns="0" tIns="0" rIns="0" bIns="0" rtlCol="0">
            <a:spAutoFit/>
          </a:bodyPr>
          <a:lstStyle/>
          <a:p>
            <a:pPr marL="12700" marR="5080">
              <a:lnSpc>
                <a:spcPct val="143900"/>
              </a:lnSpc>
            </a:pPr>
            <a:r>
              <a:rPr sz="1100" spc="60" dirty="0">
                <a:latin typeface="Calibri"/>
                <a:cs typeface="Calibri"/>
              </a:rPr>
              <a:t>starting</a:t>
            </a:r>
            <a:r>
              <a:rPr sz="1100" spc="-20" dirty="0">
                <a:latin typeface="Calibri"/>
                <a:cs typeface="Calibri"/>
              </a:rPr>
              <a:t> </a:t>
            </a:r>
            <a:r>
              <a:rPr sz="1100" spc="55" dirty="0">
                <a:latin typeface="Calibri"/>
                <a:cs typeface="Calibri"/>
              </a:rPr>
              <a:t>from</a:t>
            </a:r>
            <a:r>
              <a:rPr sz="1100" spc="-20" dirty="0">
                <a:latin typeface="Calibri"/>
                <a:cs typeface="Calibri"/>
              </a:rPr>
              <a:t> </a:t>
            </a:r>
            <a:r>
              <a:rPr sz="1100" spc="40" dirty="0">
                <a:latin typeface="Calibri"/>
                <a:cs typeface="Calibri"/>
              </a:rPr>
              <a:t>the</a:t>
            </a:r>
            <a:r>
              <a:rPr sz="1100" dirty="0">
                <a:latin typeface="Calibri"/>
                <a:cs typeface="Calibri"/>
              </a:rPr>
              <a:t> </a:t>
            </a:r>
            <a:r>
              <a:rPr sz="1100" spc="60" dirty="0">
                <a:latin typeface="Calibri"/>
                <a:cs typeface="Calibri"/>
              </a:rPr>
              <a:t>best</a:t>
            </a:r>
            <a:r>
              <a:rPr sz="1100" dirty="0">
                <a:latin typeface="Calibri"/>
                <a:cs typeface="Calibri"/>
              </a:rPr>
              <a:t> </a:t>
            </a:r>
            <a:r>
              <a:rPr sz="1100" spc="45" dirty="0">
                <a:latin typeface="Calibri"/>
                <a:cs typeface="Calibri"/>
              </a:rPr>
              <a:t>connected</a:t>
            </a:r>
            <a:r>
              <a:rPr sz="1100" dirty="0">
                <a:latin typeface="Calibri"/>
                <a:cs typeface="Calibri"/>
              </a:rPr>
              <a:t> </a:t>
            </a:r>
            <a:r>
              <a:rPr sz="1100" spc="55" dirty="0">
                <a:latin typeface="Calibri"/>
                <a:cs typeface="Calibri"/>
              </a:rPr>
              <a:t>and</a:t>
            </a:r>
            <a:r>
              <a:rPr sz="1100" dirty="0">
                <a:latin typeface="Calibri"/>
                <a:cs typeface="Calibri"/>
              </a:rPr>
              <a:t> </a:t>
            </a:r>
            <a:r>
              <a:rPr sz="1100" spc="60" dirty="0">
                <a:latin typeface="Calibri"/>
                <a:cs typeface="Calibri"/>
              </a:rPr>
              <a:t>easiest  </a:t>
            </a:r>
            <a:r>
              <a:rPr sz="1100" spc="80" dirty="0">
                <a:latin typeface="Calibri"/>
                <a:cs typeface="Calibri"/>
              </a:rPr>
              <a:t>access </a:t>
            </a:r>
            <a:r>
              <a:rPr sz="1100" spc="50" dirty="0">
                <a:latin typeface="Calibri"/>
                <a:cs typeface="Calibri"/>
              </a:rPr>
              <a:t>area </a:t>
            </a:r>
            <a:r>
              <a:rPr sz="1100" spc="35" dirty="0">
                <a:latin typeface="Calibri"/>
                <a:cs typeface="Calibri"/>
              </a:rPr>
              <a:t>to interior </a:t>
            </a:r>
            <a:r>
              <a:rPr sz="1100" spc="40" dirty="0">
                <a:latin typeface="Calibri"/>
                <a:cs typeface="Calibri"/>
              </a:rPr>
              <a:t>Antarctica, </a:t>
            </a:r>
            <a:r>
              <a:rPr sz="1100" spc="50" dirty="0">
                <a:latin typeface="Calibri"/>
                <a:cs typeface="Calibri"/>
              </a:rPr>
              <a:t>that </a:t>
            </a:r>
            <a:r>
              <a:rPr sz="1100" spc="65" dirty="0">
                <a:latin typeface="Calibri"/>
                <a:cs typeface="Calibri"/>
              </a:rPr>
              <a:t>is  </a:t>
            </a:r>
            <a:r>
              <a:rPr sz="1100" spc="45" dirty="0">
                <a:latin typeface="Calibri"/>
                <a:cs typeface="Calibri"/>
              </a:rPr>
              <a:t>Novo</a:t>
            </a:r>
            <a:r>
              <a:rPr sz="1100" spc="-105" dirty="0">
                <a:latin typeface="Calibri"/>
                <a:cs typeface="Calibri"/>
              </a:rPr>
              <a:t> </a:t>
            </a:r>
            <a:r>
              <a:rPr sz="1100" spc="30" dirty="0">
                <a:latin typeface="Calibri"/>
                <a:cs typeface="Calibri"/>
              </a:rPr>
              <a:t>Airport.</a:t>
            </a:r>
            <a:endParaRPr sz="1100">
              <a:latin typeface="Calibri"/>
              <a:cs typeface="Calibri"/>
            </a:endParaRPr>
          </a:p>
        </p:txBody>
      </p:sp>
      <p:sp>
        <p:nvSpPr>
          <p:cNvPr id="6" name="object 6"/>
          <p:cNvSpPr txBox="1"/>
          <p:nvPr/>
        </p:nvSpPr>
        <p:spPr>
          <a:xfrm>
            <a:off x="3905250" y="1659130"/>
            <a:ext cx="2674620" cy="1223010"/>
          </a:xfrm>
          <a:prstGeom prst="rect">
            <a:avLst/>
          </a:prstGeom>
        </p:spPr>
        <p:txBody>
          <a:bodyPr vert="horz" wrap="square" lIns="0" tIns="0" rIns="0" bIns="0" rtlCol="0">
            <a:spAutoFit/>
          </a:bodyPr>
          <a:lstStyle/>
          <a:p>
            <a:pPr marL="12700" marR="5080">
              <a:lnSpc>
                <a:spcPct val="143900"/>
              </a:lnSpc>
            </a:pPr>
            <a:r>
              <a:rPr sz="1100" spc="30" dirty="0">
                <a:latin typeface="Calibri"/>
                <a:cs typeface="Calibri"/>
              </a:rPr>
              <a:t>Our </a:t>
            </a:r>
            <a:r>
              <a:rPr sz="1100" spc="35" dirty="0">
                <a:latin typeface="Calibri"/>
                <a:cs typeface="Calibri"/>
              </a:rPr>
              <a:t>intention </a:t>
            </a:r>
            <a:r>
              <a:rPr sz="1100" spc="65" dirty="0">
                <a:latin typeface="Calibri"/>
                <a:cs typeface="Calibri"/>
              </a:rPr>
              <a:t>is </a:t>
            </a:r>
            <a:r>
              <a:rPr sz="1100" spc="50" dirty="0">
                <a:latin typeface="Calibri"/>
                <a:cs typeface="Calibri"/>
              </a:rPr>
              <a:t>that </a:t>
            </a:r>
            <a:r>
              <a:rPr sz="1100" spc="40" dirty="0">
                <a:latin typeface="Calibri"/>
                <a:cs typeface="Calibri"/>
              </a:rPr>
              <a:t>the expedition </a:t>
            </a:r>
            <a:r>
              <a:rPr sz="1100" spc="65" dirty="0">
                <a:latin typeface="Calibri"/>
                <a:cs typeface="Calibri"/>
              </a:rPr>
              <a:t>is </a:t>
            </a:r>
            <a:r>
              <a:rPr sz="1100" spc="40" dirty="0">
                <a:latin typeface="Calibri"/>
                <a:cs typeface="Calibri"/>
              </a:rPr>
              <a:t>the  </a:t>
            </a:r>
            <a:r>
              <a:rPr sz="1100" spc="45" dirty="0">
                <a:latin typeface="Calibri"/>
                <a:cs typeface="Calibri"/>
              </a:rPr>
              <a:t>foundation </a:t>
            </a:r>
            <a:r>
              <a:rPr sz="1100" spc="50" dirty="0">
                <a:latin typeface="Calibri"/>
                <a:cs typeface="Calibri"/>
              </a:rPr>
              <a:t>of </a:t>
            </a:r>
            <a:r>
              <a:rPr sz="1100" spc="70" dirty="0">
                <a:latin typeface="Calibri"/>
                <a:cs typeface="Calibri"/>
              </a:rPr>
              <a:t>a </a:t>
            </a:r>
            <a:r>
              <a:rPr sz="1100" spc="45" dirty="0">
                <a:latin typeface="Calibri"/>
                <a:cs typeface="Calibri"/>
              </a:rPr>
              <a:t>future scientific </a:t>
            </a:r>
            <a:r>
              <a:rPr sz="1100" spc="60" dirty="0">
                <a:latin typeface="Calibri"/>
                <a:cs typeface="Calibri"/>
              </a:rPr>
              <a:t>windsled  </a:t>
            </a:r>
            <a:r>
              <a:rPr sz="1100" spc="40" dirty="0">
                <a:latin typeface="Calibri"/>
                <a:cs typeface="Calibri"/>
              </a:rPr>
              <a:t>network,</a:t>
            </a:r>
            <a:r>
              <a:rPr sz="1100" spc="5" dirty="0">
                <a:latin typeface="Calibri"/>
                <a:cs typeface="Calibri"/>
              </a:rPr>
              <a:t> </a:t>
            </a:r>
            <a:r>
              <a:rPr sz="1100" spc="55" dirty="0">
                <a:latin typeface="Calibri"/>
                <a:cs typeface="Calibri"/>
              </a:rPr>
              <a:t>and</a:t>
            </a:r>
            <a:r>
              <a:rPr sz="1100" spc="-15"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experience</a:t>
            </a:r>
            <a:r>
              <a:rPr sz="1100" spc="5" dirty="0">
                <a:latin typeface="Calibri"/>
                <a:cs typeface="Calibri"/>
              </a:rPr>
              <a:t> </a:t>
            </a:r>
            <a:r>
              <a:rPr sz="1100" spc="55" dirty="0">
                <a:latin typeface="Calibri"/>
                <a:cs typeface="Calibri"/>
              </a:rPr>
              <a:t>and</a:t>
            </a:r>
            <a:r>
              <a:rPr sz="1100" spc="-15" dirty="0">
                <a:latin typeface="Calibri"/>
                <a:cs typeface="Calibri"/>
              </a:rPr>
              <a:t> </a:t>
            </a:r>
            <a:r>
              <a:rPr sz="1100" spc="40" dirty="0">
                <a:latin typeface="Calibri"/>
                <a:cs typeface="Calibri"/>
              </a:rPr>
              <a:t>the</a:t>
            </a:r>
            <a:r>
              <a:rPr sz="1100" spc="5" dirty="0">
                <a:latin typeface="Calibri"/>
                <a:cs typeface="Calibri"/>
              </a:rPr>
              <a:t> </a:t>
            </a:r>
            <a:r>
              <a:rPr sz="1100" spc="35" dirty="0">
                <a:latin typeface="Calibri"/>
                <a:cs typeface="Calibri"/>
              </a:rPr>
              <a:t>route  </a:t>
            </a:r>
            <a:r>
              <a:rPr sz="1100" spc="45" dirty="0">
                <a:latin typeface="Calibri"/>
                <a:cs typeface="Calibri"/>
              </a:rPr>
              <a:t>opening </a:t>
            </a:r>
            <a:r>
              <a:rPr sz="1100" spc="50" dirty="0">
                <a:latin typeface="Calibri"/>
                <a:cs typeface="Calibri"/>
              </a:rPr>
              <a:t>between </a:t>
            </a:r>
            <a:r>
              <a:rPr sz="1100" spc="80" dirty="0">
                <a:latin typeface="Calibri"/>
                <a:cs typeface="Calibri"/>
              </a:rPr>
              <a:t>bases </a:t>
            </a:r>
            <a:r>
              <a:rPr sz="1100" spc="60" dirty="0">
                <a:latin typeface="Calibri"/>
                <a:cs typeface="Calibri"/>
              </a:rPr>
              <a:t>will </a:t>
            </a:r>
            <a:r>
              <a:rPr sz="1100" spc="40" dirty="0">
                <a:latin typeface="Calibri"/>
                <a:cs typeface="Calibri"/>
              </a:rPr>
              <a:t>be </a:t>
            </a:r>
            <a:r>
              <a:rPr sz="1100" spc="50" dirty="0">
                <a:latin typeface="Calibri"/>
                <a:cs typeface="Calibri"/>
              </a:rPr>
              <a:t>vital </a:t>
            </a:r>
            <a:r>
              <a:rPr sz="1100" spc="45" dirty="0">
                <a:latin typeface="Calibri"/>
                <a:cs typeface="Calibri"/>
              </a:rPr>
              <a:t>for  </a:t>
            </a:r>
            <a:r>
              <a:rPr sz="1100" spc="50" dirty="0">
                <a:latin typeface="Calibri"/>
                <a:cs typeface="Calibri"/>
              </a:rPr>
              <a:t>further</a:t>
            </a:r>
            <a:r>
              <a:rPr sz="1100" spc="-30" dirty="0">
                <a:latin typeface="Calibri"/>
                <a:cs typeface="Calibri"/>
              </a:rPr>
              <a:t> </a:t>
            </a:r>
            <a:r>
              <a:rPr sz="1100" spc="55" dirty="0">
                <a:latin typeface="Calibri"/>
                <a:cs typeface="Calibri"/>
              </a:rPr>
              <a:t>developments</a:t>
            </a:r>
            <a:r>
              <a:rPr sz="1100" spc="-5" dirty="0">
                <a:latin typeface="Calibri"/>
                <a:cs typeface="Calibri"/>
              </a:rPr>
              <a:t> </a:t>
            </a:r>
            <a:r>
              <a:rPr sz="1100" spc="30" dirty="0">
                <a:latin typeface="Calibri"/>
                <a:cs typeface="Calibri"/>
              </a:rPr>
              <a:t>in</a:t>
            </a:r>
            <a:r>
              <a:rPr sz="1100" spc="-25" dirty="0">
                <a:latin typeface="Calibri"/>
                <a:cs typeface="Calibri"/>
              </a:rPr>
              <a:t> </a:t>
            </a:r>
            <a:r>
              <a:rPr sz="1100" spc="40" dirty="0">
                <a:latin typeface="Calibri"/>
                <a:cs typeface="Calibri"/>
              </a:rPr>
              <a:t>the</a:t>
            </a:r>
            <a:r>
              <a:rPr sz="1100" spc="-25" dirty="0">
                <a:latin typeface="Calibri"/>
                <a:cs typeface="Calibri"/>
              </a:rPr>
              <a:t> </a:t>
            </a:r>
            <a:r>
              <a:rPr sz="1100" spc="30" dirty="0">
                <a:latin typeface="Calibri"/>
                <a:cs typeface="Calibri"/>
              </a:rPr>
              <a:t>future.</a:t>
            </a:r>
            <a:endParaRPr sz="1100">
              <a:latin typeface="Calibri"/>
              <a:cs typeface="Calibri"/>
            </a:endParaRPr>
          </a:p>
        </p:txBody>
      </p:sp>
      <p:sp>
        <p:nvSpPr>
          <p:cNvPr id="7" name="object 7"/>
          <p:cNvSpPr txBox="1"/>
          <p:nvPr/>
        </p:nvSpPr>
        <p:spPr>
          <a:xfrm>
            <a:off x="3905250" y="3106841"/>
            <a:ext cx="2851785" cy="2428875"/>
          </a:xfrm>
          <a:prstGeom prst="rect">
            <a:avLst/>
          </a:prstGeom>
        </p:spPr>
        <p:txBody>
          <a:bodyPr vert="horz" wrap="square" lIns="0" tIns="0" rIns="0" bIns="0" rtlCol="0">
            <a:spAutoFit/>
          </a:bodyPr>
          <a:lstStyle/>
          <a:p>
            <a:pPr marL="12700" marR="5080">
              <a:lnSpc>
                <a:spcPct val="143900"/>
              </a:lnSpc>
            </a:pPr>
            <a:r>
              <a:rPr sz="1100" spc="30" dirty="0">
                <a:latin typeface="Calibri"/>
                <a:cs typeface="Calibri"/>
              </a:rPr>
              <a:t>At </a:t>
            </a:r>
            <a:r>
              <a:rPr sz="1100" spc="40" dirty="0">
                <a:latin typeface="Calibri"/>
                <a:cs typeface="Calibri"/>
              </a:rPr>
              <a:t>the </a:t>
            </a:r>
            <a:r>
              <a:rPr sz="1100" spc="80" dirty="0">
                <a:latin typeface="Calibri"/>
                <a:cs typeface="Calibri"/>
              </a:rPr>
              <a:t>same </a:t>
            </a:r>
            <a:r>
              <a:rPr sz="1100" spc="40" dirty="0">
                <a:latin typeface="Calibri"/>
                <a:cs typeface="Calibri"/>
              </a:rPr>
              <a:t>time </a:t>
            </a:r>
            <a:r>
              <a:rPr sz="1100" spc="75" dirty="0">
                <a:latin typeface="Calibri"/>
                <a:cs typeface="Calibri"/>
              </a:rPr>
              <a:t>we </a:t>
            </a:r>
            <a:r>
              <a:rPr sz="1100" spc="60" dirty="0">
                <a:latin typeface="Calibri"/>
                <a:cs typeface="Calibri"/>
              </a:rPr>
              <a:t>will test </a:t>
            </a:r>
            <a:r>
              <a:rPr sz="1100" spc="35" dirty="0">
                <a:latin typeface="Calibri"/>
                <a:cs typeface="Calibri"/>
              </a:rPr>
              <a:t>different  </a:t>
            </a:r>
            <a:r>
              <a:rPr sz="1100" spc="55" dirty="0">
                <a:latin typeface="Calibri"/>
                <a:cs typeface="Calibri"/>
              </a:rPr>
              <a:t>concepts</a:t>
            </a:r>
            <a:r>
              <a:rPr sz="1100" dirty="0">
                <a:latin typeface="Calibri"/>
                <a:cs typeface="Calibri"/>
              </a:rPr>
              <a:t> </a:t>
            </a:r>
            <a:r>
              <a:rPr sz="1100" spc="50" dirty="0">
                <a:latin typeface="Calibri"/>
                <a:cs typeface="Calibri"/>
              </a:rPr>
              <a:t>of</a:t>
            </a:r>
            <a:r>
              <a:rPr sz="1100" spc="-45" dirty="0">
                <a:latin typeface="Calibri"/>
                <a:cs typeface="Calibri"/>
              </a:rPr>
              <a:t> </a:t>
            </a:r>
            <a:r>
              <a:rPr sz="1100" spc="45" dirty="0">
                <a:latin typeface="Calibri"/>
                <a:cs typeface="Calibri"/>
              </a:rPr>
              <a:t>Windsled,</a:t>
            </a:r>
            <a:r>
              <a:rPr sz="1100" dirty="0">
                <a:latin typeface="Calibri"/>
                <a:cs typeface="Calibri"/>
              </a:rPr>
              <a:t> </a:t>
            </a:r>
            <a:r>
              <a:rPr sz="1100" spc="60" dirty="0">
                <a:latin typeface="Calibri"/>
                <a:cs typeface="Calibri"/>
              </a:rPr>
              <a:t>changing</a:t>
            </a:r>
            <a:r>
              <a:rPr sz="1100" spc="-20" dirty="0">
                <a:latin typeface="Calibri"/>
                <a:cs typeface="Calibri"/>
              </a:rPr>
              <a:t> </a:t>
            </a:r>
            <a:r>
              <a:rPr sz="1100" spc="40" dirty="0">
                <a:latin typeface="Calibri"/>
                <a:cs typeface="Calibri"/>
              </a:rPr>
              <a:t>the</a:t>
            </a:r>
            <a:r>
              <a:rPr sz="1100" dirty="0">
                <a:latin typeface="Calibri"/>
                <a:cs typeface="Calibri"/>
              </a:rPr>
              <a:t> </a:t>
            </a:r>
            <a:r>
              <a:rPr sz="1100" spc="40" dirty="0">
                <a:latin typeface="Calibri"/>
                <a:cs typeface="Calibri"/>
              </a:rPr>
              <a:t>capacity,  the </a:t>
            </a:r>
            <a:r>
              <a:rPr sz="1100" spc="45" dirty="0">
                <a:latin typeface="Calibri"/>
                <a:cs typeface="Calibri"/>
              </a:rPr>
              <a:t>lenghth, </a:t>
            </a:r>
            <a:r>
              <a:rPr sz="1100" spc="40" dirty="0">
                <a:latin typeface="Calibri"/>
                <a:cs typeface="Calibri"/>
              </a:rPr>
              <a:t>the </a:t>
            </a:r>
            <a:r>
              <a:rPr sz="1100" spc="45" dirty="0">
                <a:latin typeface="Calibri"/>
                <a:cs typeface="Calibri"/>
              </a:rPr>
              <a:t>payload, </a:t>
            </a:r>
            <a:r>
              <a:rPr sz="1100" spc="40" dirty="0">
                <a:latin typeface="Calibri"/>
                <a:cs typeface="Calibri"/>
              </a:rPr>
              <a:t>the </a:t>
            </a:r>
            <a:r>
              <a:rPr sz="1100" spc="45" dirty="0">
                <a:latin typeface="Calibri"/>
                <a:cs typeface="Calibri"/>
              </a:rPr>
              <a:t>purpose,  </a:t>
            </a:r>
            <a:r>
              <a:rPr sz="1100" spc="60" dirty="0">
                <a:latin typeface="Calibri"/>
                <a:cs typeface="Calibri"/>
              </a:rPr>
              <a:t>because </a:t>
            </a:r>
            <a:r>
              <a:rPr sz="1100" spc="55" dirty="0">
                <a:latin typeface="Calibri"/>
                <a:cs typeface="Calibri"/>
              </a:rPr>
              <a:t>Windsled </a:t>
            </a:r>
            <a:r>
              <a:rPr sz="1100" spc="65" dirty="0">
                <a:latin typeface="Calibri"/>
                <a:cs typeface="Calibri"/>
              </a:rPr>
              <a:t>is </a:t>
            </a:r>
            <a:r>
              <a:rPr sz="1100" spc="40" dirty="0">
                <a:latin typeface="Calibri"/>
                <a:cs typeface="Calibri"/>
              </a:rPr>
              <a:t>not </a:t>
            </a:r>
            <a:r>
              <a:rPr sz="1100" spc="60" dirty="0">
                <a:latin typeface="Calibri"/>
                <a:cs typeface="Calibri"/>
              </a:rPr>
              <a:t>something </a:t>
            </a:r>
            <a:r>
              <a:rPr sz="1100" spc="50" dirty="0">
                <a:latin typeface="Calibri"/>
                <a:cs typeface="Calibri"/>
              </a:rPr>
              <a:t>fix </a:t>
            </a:r>
            <a:r>
              <a:rPr sz="1100" spc="40" dirty="0">
                <a:latin typeface="Calibri"/>
                <a:cs typeface="Calibri"/>
              </a:rPr>
              <a:t>but  </a:t>
            </a:r>
            <a:r>
              <a:rPr sz="1100" spc="50" dirty="0">
                <a:latin typeface="Calibri"/>
                <a:cs typeface="Calibri"/>
              </a:rPr>
              <a:t>rather</a:t>
            </a:r>
            <a:r>
              <a:rPr sz="1100" spc="-30" dirty="0">
                <a:latin typeface="Calibri"/>
                <a:cs typeface="Calibri"/>
              </a:rPr>
              <a:t> </a:t>
            </a:r>
            <a:r>
              <a:rPr sz="1100" spc="70" dirty="0">
                <a:latin typeface="Calibri"/>
                <a:cs typeface="Calibri"/>
              </a:rPr>
              <a:t>a</a:t>
            </a:r>
            <a:r>
              <a:rPr sz="1100" spc="-30" dirty="0">
                <a:latin typeface="Calibri"/>
                <a:cs typeface="Calibri"/>
              </a:rPr>
              <a:t> </a:t>
            </a:r>
            <a:r>
              <a:rPr sz="1100" spc="55" dirty="0">
                <a:latin typeface="Calibri"/>
                <a:cs typeface="Calibri"/>
              </a:rPr>
              <a:t>very</a:t>
            </a:r>
            <a:r>
              <a:rPr sz="1100" spc="-55" dirty="0">
                <a:latin typeface="Calibri"/>
                <a:cs typeface="Calibri"/>
              </a:rPr>
              <a:t> </a:t>
            </a:r>
            <a:r>
              <a:rPr sz="1100" spc="55" dirty="0">
                <a:latin typeface="Calibri"/>
                <a:cs typeface="Calibri"/>
              </a:rPr>
              <a:t>versatile</a:t>
            </a:r>
            <a:r>
              <a:rPr sz="1100" spc="-5" dirty="0">
                <a:latin typeface="Calibri"/>
                <a:cs typeface="Calibri"/>
              </a:rPr>
              <a:t> </a:t>
            </a:r>
            <a:r>
              <a:rPr sz="1100" spc="35" dirty="0">
                <a:latin typeface="Calibri"/>
                <a:cs typeface="Calibri"/>
              </a:rPr>
              <a:t>concept,</a:t>
            </a:r>
            <a:r>
              <a:rPr sz="1100" spc="-25" dirty="0">
                <a:latin typeface="Calibri"/>
                <a:cs typeface="Calibri"/>
              </a:rPr>
              <a:t> </a:t>
            </a:r>
            <a:r>
              <a:rPr sz="1100" spc="40" dirty="0">
                <a:latin typeface="Calibri"/>
                <a:cs typeface="Calibri"/>
              </a:rPr>
              <a:t>there</a:t>
            </a:r>
            <a:r>
              <a:rPr sz="1100" spc="-5" dirty="0">
                <a:latin typeface="Calibri"/>
                <a:cs typeface="Calibri"/>
              </a:rPr>
              <a:t> </a:t>
            </a:r>
            <a:r>
              <a:rPr sz="1100" spc="45" dirty="0">
                <a:latin typeface="Calibri"/>
                <a:cs typeface="Calibri"/>
              </a:rPr>
              <a:t>are</a:t>
            </a:r>
            <a:r>
              <a:rPr sz="1100" spc="-25" dirty="0">
                <a:latin typeface="Calibri"/>
                <a:cs typeface="Calibri"/>
              </a:rPr>
              <a:t> </a:t>
            </a:r>
            <a:r>
              <a:rPr sz="1100" spc="45" dirty="0">
                <a:latin typeface="Calibri"/>
                <a:cs typeface="Calibri"/>
              </a:rPr>
              <a:t>four  </a:t>
            </a:r>
            <a:r>
              <a:rPr sz="1100" spc="35" dirty="0">
                <a:latin typeface="Calibri"/>
                <a:cs typeface="Calibri"/>
              </a:rPr>
              <a:t>different </a:t>
            </a:r>
            <a:r>
              <a:rPr sz="1100" spc="50" dirty="0">
                <a:latin typeface="Calibri"/>
                <a:cs typeface="Calibri"/>
              </a:rPr>
              <a:t>options of </a:t>
            </a:r>
            <a:r>
              <a:rPr sz="1100" spc="45" dirty="0">
                <a:latin typeface="Calibri"/>
                <a:cs typeface="Calibri"/>
              </a:rPr>
              <a:t>Windsled, </a:t>
            </a:r>
            <a:r>
              <a:rPr sz="1100" spc="55" dirty="0">
                <a:latin typeface="Calibri"/>
                <a:cs typeface="Calibri"/>
              </a:rPr>
              <a:t>each </a:t>
            </a:r>
            <a:r>
              <a:rPr sz="1100" spc="45" dirty="0">
                <a:latin typeface="Calibri"/>
                <a:cs typeface="Calibri"/>
              </a:rPr>
              <a:t>one </a:t>
            </a:r>
            <a:r>
              <a:rPr sz="1100" spc="50" dirty="0">
                <a:latin typeface="Calibri"/>
                <a:cs typeface="Calibri"/>
              </a:rPr>
              <a:t>with  </a:t>
            </a:r>
            <a:r>
              <a:rPr sz="1100" spc="35" dirty="0">
                <a:latin typeface="Calibri"/>
                <a:cs typeface="Calibri"/>
              </a:rPr>
              <a:t>different potentialities, </a:t>
            </a:r>
            <a:r>
              <a:rPr sz="1100" spc="55" dirty="0">
                <a:latin typeface="Calibri"/>
                <a:cs typeface="Calibri"/>
              </a:rPr>
              <a:t>and </a:t>
            </a:r>
            <a:r>
              <a:rPr sz="1100" spc="75" dirty="0">
                <a:latin typeface="Calibri"/>
                <a:cs typeface="Calibri"/>
              </a:rPr>
              <a:t>we </a:t>
            </a:r>
            <a:r>
              <a:rPr sz="1100" spc="60" dirty="0">
                <a:latin typeface="Calibri"/>
                <a:cs typeface="Calibri"/>
              </a:rPr>
              <a:t>plan </a:t>
            </a:r>
            <a:r>
              <a:rPr sz="1100" spc="35" dirty="0">
                <a:latin typeface="Calibri"/>
                <a:cs typeface="Calibri"/>
              </a:rPr>
              <a:t>to </a:t>
            </a:r>
            <a:r>
              <a:rPr sz="1100" spc="40" dirty="0">
                <a:latin typeface="Calibri"/>
                <a:cs typeface="Calibri"/>
              </a:rPr>
              <a:t>prove  </a:t>
            </a:r>
            <a:r>
              <a:rPr sz="1100" spc="65" dirty="0">
                <a:latin typeface="Calibri"/>
                <a:cs typeface="Calibri"/>
              </a:rPr>
              <a:t>all </a:t>
            </a:r>
            <a:r>
              <a:rPr sz="1100" spc="50" dirty="0">
                <a:latin typeface="Calibri"/>
                <a:cs typeface="Calibri"/>
              </a:rPr>
              <a:t>of </a:t>
            </a:r>
            <a:r>
              <a:rPr sz="1100" spc="35" dirty="0">
                <a:latin typeface="Calibri"/>
                <a:cs typeface="Calibri"/>
              </a:rPr>
              <a:t>them. </a:t>
            </a:r>
            <a:r>
              <a:rPr sz="1100" spc="45" dirty="0">
                <a:latin typeface="Calibri"/>
                <a:cs typeface="Calibri"/>
              </a:rPr>
              <a:t>Including </a:t>
            </a:r>
            <a:r>
              <a:rPr sz="1100" spc="40" dirty="0">
                <a:latin typeface="Calibri"/>
                <a:cs typeface="Calibri"/>
              </a:rPr>
              <a:t>the </a:t>
            </a:r>
            <a:r>
              <a:rPr sz="1100" spc="60" dirty="0">
                <a:latin typeface="Calibri"/>
                <a:cs typeface="Calibri"/>
              </a:rPr>
              <a:t>fact </a:t>
            </a:r>
            <a:r>
              <a:rPr sz="1100" spc="50" dirty="0">
                <a:latin typeface="Calibri"/>
                <a:cs typeface="Calibri"/>
              </a:rPr>
              <a:t>of </a:t>
            </a:r>
            <a:r>
              <a:rPr sz="1100" spc="40" dirty="0">
                <a:latin typeface="Calibri"/>
                <a:cs typeface="Calibri"/>
              </a:rPr>
              <a:t>dividing </a:t>
            </a:r>
            <a:r>
              <a:rPr sz="1100" spc="20" dirty="0">
                <a:latin typeface="Calibri"/>
                <a:cs typeface="Calibri"/>
              </a:rPr>
              <a:t>it  </a:t>
            </a:r>
            <a:r>
              <a:rPr sz="1100" spc="55" dirty="0">
                <a:latin typeface="Calibri"/>
                <a:cs typeface="Calibri"/>
              </a:rPr>
              <a:t>and make 2 </a:t>
            </a:r>
            <a:r>
              <a:rPr sz="1100" spc="60" dirty="0">
                <a:latin typeface="Calibri"/>
                <a:cs typeface="Calibri"/>
              </a:rPr>
              <a:t>simultaneous </a:t>
            </a:r>
            <a:r>
              <a:rPr sz="1100" spc="65" dirty="0">
                <a:latin typeface="Calibri"/>
                <a:cs typeface="Calibri"/>
              </a:rPr>
              <a:t>traverses </a:t>
            </a:r>
            <a:r>
              <a:rPr sz="1100" spc="50" dirty="0">
                <a:latin typeface="Calibri"/>
                <a:cs typeface="Calibri"/>
              </a:rPr>
              <a:t>with  </a:t>
            </a:r>
            <a:r>
              <a:rPr sz="1100" spc="35" dirty="0">
                <a:latin typeface="Calibri"/>
                <a:cs typeface="Calibri"/>
              </a:rPr>
              <a:t>different</a:t>
            </a:r>
            <a:r>
              <a:rPr sz="1100" spc="-60" dirty="0">
                <a:latin typeface="Calibri"/>
                <a:cs typeface="Calibri"/>
              </a:rPr>
              <a:t> </a:t>
            </a:r>
            <a:r>
              <a:rPr sz="1100" spc="55" dirty="0">
                <a:latin typeface="Calibri"/>
                <a:cs typeface="Calibri"/>
              </a:rPr>
              <a:t>goals.</a:t>
            </a:r>
            <a:endParaRPr sz="1100">
              <a:latin typeface="Calibri"/>
              <a:cs typeface="Calibri"/>
            </a:endParaRPr>
          </a:p>
        </p:txBody>
      </p:sp>
      <p:sp>
        <p:nvSpPr>
          <p:cNvPr id="8" name="object 8"/>
          <p:cNvSpPr/>
          <p:nvPr/>
        </p:nvSpPr>
        <p:spPr>
          <a:xfrm>
            <a:off x="7270318" y="810006"/>
            <a:ext cx="2647683" cy="197472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4788928"/>
            <a:ext cx="8318500" cy="1196975"/>
          </a:xfrm>
          <a:prstGeom prst="rect">
            <a:avLst/>
          </a:prstGeom>
        </p:spPr>
        <p:txBody>
          <a:bodyPr vert="horz" wrap="square" lIns="0" tIns="0" rIns="0" bIns="0" rtlCol="0">
            <a:spAutoFit/>
          </a:bodyPr>
          <a:lstStyle/>
          <a:p>
            <a:pPr marL="12700">
              <a:lnSpc>
                <a:spcPts val="5270"/>
              </a:lnSpc>
            </a:pPr>
            <a:r>
              <a:rPr sz="4700" b="1" spc="390" dirty="0">
                <a:solidFill>
                  <a:srgbClr val="143C69"/>
                </a:solidFill>
                <a:latin typeface="Calibri"/>
                <a:cs typeface="Calibri"/>
              </a:rPr>
              <a:t>THE</a:t>
            </a:r>
            <a:r>
              <a:rPr sz="4700" b="1" spc="-114" dirty="0">
                <a:solidFill>
                  <a:srgbClr val="143C69"/>
                </a:solidFill>
                <a:latin typeface="Calibri"/>
                <a:cs typeface="Calibri"/>
              </a:rPr>
              <a:t> </a:t>
            </a:r>
            <a:r>
              <a:rPr sz="4700" b="1" spc="285" dirty="0">
                <a:solidFill>
                  <a:srgbClr val="143C69"/>
                </a:solidFill>
                <a:latin typeface="Calibri"/>
                <a:cs typeface="Calibri"/>
              </a:rPr>
              <a:t>ROUTE</a:t>
            </a:r>
            <a:endParaRPr sz="4700">
              <a:latin typeface="Calibri"/>
              <a:cs typeface="Calibri"/>
            </a:endParaRPr>
          </a:p>
          <a:p>
            <a:pPr marL="12700">
              <a:lnSpc>
                <a:spcPts val="3950"/>
              </a:lnSpc>
            </a:pPr>
            <a:r>
              <a:rPr sz="3600" spc="215" dirty="0">
                <a:solidFill>
                  <a:srgbClr val="143C69"/>
                </a:solidFill>
                <a:latin typeface="Calibri"/>
                <a:cs typeface="Calibri"/>
              </a:rPr>
              <a:t>and</a:t>
            </a:r>
            <a:r>
              <a:rPr sz="3600" spc="-90" dirty="0">
                <a:solidFill>
                  <a:srgbClr val="143C69"/>
                </a:solidFill>
                <a:latin typeface="Calibri"/>
                <a:cs typeface="Calibri"/>
              </a:rPr>
              <a:t> </a:t>
            </a:r>
            <a:r>
              <a:rPr sz="3600" spc="180" dirty="0">
                <a:solidFill>
                  <a:srgbClr val="143C69"/>
                </a:solidFill>
                <a:latin typeface="Calibri"/>
                <a:cs typeface="Calibri"/>
              </a:rPr>
              <a:t>the</a:t>
            </a:r>
            <a:r>
              <a:rPr sz="3600" spc="-30" dirty="0">
                <a:solidFill>
                  <a:srgbClr val="143C69"/>
                </a:solidFill>
                <a:latin typeface="Calibri"/>
                <a:cs typeface="Calibri"/>
              </a:rPr>
              <a:t> </a:t>
            </a:r>
            <a:r>
              <a:rPr sz="3600" spc="165" dirty="0">
                <a:solidFill>
                  <a:srgbClr val="143C69"/>
                </a:solidFill>
                <a:latin typeface="Calibri"/>
                <a:cs typeface="Calibri"/>
              </a:rPr>
              <a:t>different</a:t>
            </a:r>
            <a:r>
              <a:rPr sz="3600" spc="-70" dirty="0">
                <a:solidFill>
                  <a:srgbClr val="143C69"/>
                </a:solidFill>
                <a:latin typeface="Calibri"/>
                <a:cs typeface="Calibri"/>
              </a:rPr>
              <a:t> </a:t>
            </a:r>
            <a:r>
              <a:rPr sz="3600" spc="210" dirty="0">
                <a:solidFill>
                  <a:srgbClr val="143C69"/>
                </a:solidFill>
                <a:latin typeface="Calibri"/>
                <a:cs typeface="Calibri"/>
              </a:rPr>
              <a:t>Windsled</a:t>
            </a:r>
            <a:r>
              <a:rPr sz="3600" spc="-30" dirty="0">
                <a:solidFill>
                  <a:srgbClr val="143C69"/>
                </a:solidFill>
                <a:latin typeface="Calibri"/>
                <a:cs typeface="Calibri"/>
              </a:rPr>
              <a:t> </a:t>
            </a:r>
            <a:r>
              <a:rPr sz="3600" spc="240" dirty="0">
                <a:solidFill>
                  <a:srgbClr val="143C69"/>
                </a:solidFill>
                <a:latin typeface="Calibri"/>
                <a:cs typeface="Calibri"/>
              </a:rPr>
              <a:t>models</a:t>
            </a:r>
            <a:r>
              <a:rPr sz="3600" spc="-30" dirty="0">
                <a:solidFill>
                  <a:srgbClr val="143C69"/>
                </a:solidFill>
                <a:latin typeface="Calibri"/>
                <a:cs typeface="Calibri"/>
              </a:rPr>
              <a:t> </a:t>
            </a:r>
            <a:r>
              <a:rPr sz="3600" spc="229" dirty="0">
                <a:solidFill>
                  <a:srgbClr val="143C69"/>
                </a:solidFill>
                <a:latin typeface="Calibri"/>
                <a:cs typeface="Calibri"/>
              </a:rPr>
              <a:t>used</a:t>
            </a:r>
            <a:endParaRPr sz="36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27293" y="1386662"/>
            <a:ext cx="3718560" cy="1670050"/>
          </a:xfrm>
          <a:prstGeom prst="rect">
            <a:avLst/>
          </a:prstGeom>
        </p:spPr>
        <p:txBody>
          <a:bodyPr vert="horz" wrap="square" lIns="0" tIns="0" rIns="0" bIns="0" rtlCol="0">
            <a:spAutoFit/>
          </a:bodyPr>
          <a:lstStyle/>
          <a:p>
            <a:pPr marL="12700">
              <a:lnSpc>
                <a:spcPct val="100000"/>
              </a:lnSpc>
            </a:pPr>
            <a:r>
              <a:rPr sz="1400" b="1" spc="85" dirty="0">
                <a:solidFill>
                  <a:srgbClr val="CD1719"/>
                </a:solidFill>
                <a:latin typeface="Calibri"/>
                <a:cs typeface="Calibri"/>
              </a:rPr>
              <a:t>ROUTE</a:t>
            </a:r>
            <a:r>
              <a:rPr sz="1400" b="1" spc="-35" dirty="0">
                <a:solidFill>
                  <a:srgbClr val="CD1719"/>
                </a:solidFill>
                <a:latin typeface="Calibri"/>
                <a:cs typeface="Calibri"/>
              </a:rPr>
              <a:t> </a:t>
            </a:r>
            <a:r>
              <a:rPr sz="1400" b="1" spc="-70" dirty="0">
                <a:solidFill>
                  <a:srgbClr val="CD1719"/>
                </a:solidFill>
                <a:latin typeface="Calibri"/>
                <a:cs typeface="Calibri"/>
              </a:rPr>
              <a:t>1:</a:t>
            </a:r>
            <a:r>
              <a:rPr sz="1400" b="1" spc="-35" dirty="0">
                <a:solidFill>
                  <a:srgbClr val="CD1719"/>
                </a:solidFill>
                <a:latin typeface="Calibri"/>
                <a:cs typeface="Calibri"/>
              </a:rPr>
              <a:t> </a:t>
            </a:r>
            <a:r>
              <a:rPr sz="1400" b="1" spc="85" dirty="0">
                <a:solidFill>
                  <a:srgbClr val="CD1719"/>
                </a:solidFill>
                <a:latin typeface="Calibri"/>
                <a:cs typeface="Calibri"/>
              </a:rPr>
              <a:t>Circumnavigation</a:t>
            </a:r>
            <a:r>
              <a:rPr sz="1400" b="1" spc="-35" dirty="0">
                <a:solidFill>
                  <a:srgbClr val="CD1719"/>
                </a:solidFill>
                <a:latin typeface="Calibri"/>
                <a:cs typeface="Calibri"/>
              </a:rPr>
              <a:t> </a:t>
            </a:r>
            <a:r>
              <a:rPr sz="1400" b="1" spc="90" dirty="0">
                <a:solidFill>
                  <a:srgbClr val="CD1719"/>
                </a:solidFill>
                <a:latin typeface="Calibri"/>
                <a:cs typeface="Calibri"/>
              </a:rPr>
              <a:t>of</a:t>
            </a:r>
            <a:r>
              <a:rPr sz="1400" b="1" spc="-90" dirty="0">
                <a:solidFill>
                  <a:srgbClr val="CD1719"/>
                </a:solidFill>
                <a:latin typeface="Calibri"/>
                <a:cs typeface="Calibri"/>
              </a:rPr>
              <a:t> </a:t>
            </a:r>
            <a:r>
              <a:rPr sz="1400" b="1" spc="80" dirty="0">
                <a:solidFill>
                  <a:srgbClr val="CD1719"/>
                </a:solidFill>
                <a:latin typeface="Calibri"/>
                <a:cs typeface="Calibri"/>
              </a:rPr>
              <a:t>Antarctica.</a:t>
            </a:r>
            <a:endParaRPr sz="1400" dirty="0">
              <a:latin typeface="Calibri"/>
              <a:cs typeface="Calibri"/>
            </a:endParaRPr>
          </a:p>
          <a:p>
            <a:pPr marL="12700">
              <a:lnSpc>
                <a:spcPct val="100000"/>
              </a:lnSpc>
              <a:spcBef>
                <a:spcPts val="520"/>
              </a:spcBef>
            </a:pPr>
            <a:r>
              <a:rPr sz="1100" spc="55" dirty="0">
                <a:latin typeface="Calibri"/>
                <a:cs typeface="Calibri"/>
              </a:rPr>
              <a:t>Estimated </a:t>
            </a:r>
            <a:r>
              <a:rPr sz="1100" spc="45" dirty="0">
                <a:latin typeface="Calibri"/>
                <a:cs typeface="Calibri"/>
              </a:rPr>
              <a:t>Distance: </a:t>
            </a:r>
            <a:r>
              <a:rPr sz="1100" spc="55" dirty="0">
                <a:latin typeface="Calibri"/>
                <a:cs typeface="Calibri"/>
              </a:rPr>
              <a:t>7500</a:t>
            </a:r>
            <a:r>
              <a:rPr sz="1100" spc="-150" dirty="0">
                <a:latin typeface="Calibri"/>
                <a:cs typeface="Calibri"/>
              </a:rPr>
              <a:t> </a:t>
            </a:r>
            <a:r>
              <a:rPr sz="1100" spc="30" dirty="0">
                <a:latin typeface="Calibri"/>
                <a:cs typeface="Calibri"/>
              </a:rPr>
              <a:t>km.</a:t>
            </a:r>
            <a:endParaRPr sz="1100" dirty="0">
              <a:latin typeface="Calibri"/>
              <a:cs typeface="Calibri"/>
            </a:endParaRPr>
          </a:p>
          <a:p>
            <a:pPr marL="12700" marR="5080">
              <a:lnSpc>
                <a:spcPct val="143900"/>
              </a:lnSpc>
            </a:pPr>
            <a:r>
              <a:rPr sz="1100" spc="45" dirty="0">
                <a:latin typeface="Calibri"/>
                <a:cs typeface="Calibri"/>
              </a:rPr>
              <a:t>Departure </a:t>
            </a:r>
            <a:r>
              <a:rPr sz="1100" spc="35" dirty="0">
                <a:latin typeface="Calibri"/>
                <a:cs typeface="Calibri"/>
              </a:rPr>
              <a:t>Europe. </a:t>
            </a:r>
            <a:r>
              <a:rPr sz="1100" spc="40" dirty="0">
                <a:latin typeface="Calibri"/>
                <a:cs typeface="Calibri"/>
              </a:rPr>
              <a:t>October </a:t>
            </a:r>
            <a:r>
              <a:rPr sz="1100" spc="35" dirty="0">
                <a:latin typeface="Calibri"/>
                <a:cs typeface="Calibri"/>
              </a:rPr>
              <a:t>30. </a:t>
            </a:r>
            <a:r>
              <a:rPr sz="1100" spc="55" dirty="0">
                <a:latin typeface="Calibri"/>
                <a:cs typeface="Calibri"/>
              </a:rPr>
              <a:t>Flight </a:t>
            </a:r>
            <a:r>
              <a:rPr sz="1100" spc="35" dirty="0">
                <a:latin typeface="Calibri"/>
                <a:cs typeface="Calibri"/>
              </a:rPr>
              <a:t>to </a:t>
            </a:r>
            <a:r>
              <a:rPr sz="1100" spc="30" dirty="0">
                <a:latin typeface="Calibri"/>
                <a:cs typeface="Calibri"/>
              </a:rPr>
              <a:t>Novo. </a:t>
            </a:r>
            <a:r>
              <a:rPr sz="1100" spc="50" dirty="0">
                <a:latin typeface="Calibri"/>
                <a:cs typeface="Calibri"/>
              </a:rPr>
              <a:t>November</a:t>
            </a:r>
            <a:r>
              <a:rPr sz="1100" spc="-105" dirty="0">
                <a:latin typeface="Calibri"/>
                <a:cs typeface="Calibri"/>
              </a:rPr>
              <a:t> </a:t>
            </a:r>
            <a:r>
              <a:rPr sz="1100" spc="35" dirty="0">
                <a:latin typeface="Calibri"/>
                <a:cs typeface="Calibri"/>
              </a:rPr>
              <a:t>4.  </a:t>
            </a:r>
            <a:r>
              <a:rPr sz="1100" spc="40" dirty="0">
                <a:latin typeface="Calibri"/>
                <a:cs typeface="Calibri"/>
              </a:rPr>
              <a:t>Start. </a:t>
            </a:r>
            <a:r>
              <a:rPr sz="1100" spc="50" dirty="0">
                <a:latin typeface="Calibri"/>
                <a:cs typeface="Calibri"/>
              </a:rPr>
              <a:t>November </a:t>
            </a:r>
            <a:r>
              <a:rPr sz="1100" spc="15" dirty="0">
                <a:latin typeface="Calibri"/>
                <a:cs typeface="Calibri"/>
              </a:rPr>
              <a:t>6,</a:t>
            </a:r>
            <a:r>
              <a:rPr sz="1100" spc="-150" dirty="0">
                <a:latin typeface="Calibri"/>
                <a:cs typeface="Calibri"/>
              </a:rPr>
              <a:t> </a:t>
            </a:r>
            <a:r>
              <a:rPr sz="1100" spc="5" dirty="0">
                <a:latin typeface="Calibri"/>
                <a:cs typeface="Calibri"/>
              </a:rPr>
              <a:t>2017</a:t>
            </a:r>
            <a:endParaRPr sz="1100" dirty="0">
              <a:latin typeface="Calibri"/>
              <a:cs typeface="Calibri"/>
            </a:endParaRPr>
          </a:p>
          <a:p>
            <a:pPr marL="12700" marR="126364">
              <a:lnSpc>
                <a:spcPct val="143900"/>
              </a:lnSpc>
            </a:pPr>
            <a:r>
              <a:rPr sz="1100" spc="55" dirty="0">
                <a:latin typeface="Calibri"/>
                <a:cs typeface="Calibri"/>
              </a:rPr>
              <a:t>Estimated</a:t>
            </a:r>
            <a:r>
              <a:rPr sz="1100" dirty="0">
                <a:latin typeface="Calibri"/>
                <a:cs typeface="Calibri"/>
              </a:rPr>
              <a:t> </a:t>
            </a:r>
            <a:r>
              <a:rPr sz="1100" spc="40" dirty="0">
                <a:latin typeface="Calibri"/>
                <a:cs typeface="Calibri"/>
              </a:rPr>
              <a:t>pick</a:t>
            </a:r>
            <a:r>
              <a:rPr sz="1100" spc="-15" dirty="0">
                <a:latin typeface="Calibri"/>
                <a:cs typeface="Calibri"/>
              </a:rPr>
              <a:t> </a:t>
            </a:r>
            <a:r>
              <a:rPr sz="1100" spc="45" dirty="0">
                <a:latin typeface="Calibri"/>
                <a:cs typeface="Calibri"/>
              </a:rPr>
              <a:t>up</a:t>
            </a:r>
            <a:r>
              <a:rPr sz="1100" spc="-20" dirty="0">
                <a:latin typeface="Calibri"/>
                <a:cs typeface="Calibri"/>
              </a:rPr>
              <a:t> </a:t>
            </a:r>
            <a:r>
              <a:rPr sz="1100" spc="55" dirty="0">
                <a:latin typeface="Calibri"/>
                <a:cs typeface="Calibri"/>
              </a:rPr>
              <a:t>from</a:t>
            </a:r>
            <a:r>
              <a:rPr sz="1100" dirty="0">
                <a:latin typeface="Calibri"/>
                <a:cs typeface="Calibri"/>
              </a:rPr>
              <a:t> </a:t>
            </a:r>
            <a:r>
              <a:rPr sz="1100" spc="80" dirty="0">
                <a:latin typeface="Calibri"/>
                <a:cs typeface="Calibri"/>
              </a:rPr>
              <a:t>same</a:t>
            </a:r>
            <a:r>
              <a:rPr sz="1100" dirty="0">
                <a:latin typeface="Calibri"/>
                <a:cs typeface="Calibri"/>
              </a:rPr>
              <a:t> </a:t>
            </a:r>
            <a:r>
              <a:rPr sz="1100" spc="55" dirty="0">
                <a:latin typeface="Calibri"/>
                <a:cs typeface="Calibri"/>
              </a:rPr>
              <a:t>place</a:t>
            </a:r>
            <a:r>
              <a:rPr sz="1100" dirty="0">
                <a:latin typeface="Calibri"/>
                <a:cs typeface="Calibri"/>
              </a:rPr>
              <a:t> </a:t>
            </a:r>
            <a:r>
              <a:rPr sz="1100" spc="45" dirty="0">
                <a:latin typeface="Calibri"/>
                <a:cs typeface="Calibri"/>
              </a:rPr>
              <a:t>.February</a:t>
            </a:r>
            <a:r>
              <a:rPr sz="1100" spc="-25" dirty="0">
                <a:latin typeface="Calibri"/>
                <a:cs typeface="Calibri"/>
              </a:rPr>
              <a:t> </a:t>
            </a:r>
            <a:r>
              <a:rPr sz="1100" spc="40" dirty="0">
                <a:latin typeface="Calibri"/>
                <a:cs typeface="Calibri"/>
              </a:rPr>
              <a:t>20,</a:t>
            </a:r>
            <a:r>
              <a:rPr sz="1100" dirty="0">
                <a:latin typeface="Calibri"/>
                <a:cs typeface="Calibri"/>
              </a:rPr>
              <a:t>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r>
              <a:rPr sz="1100" spc="-30" dirty="0" smtClean="0">
                <a:latin typeface="Calibri"/>
                <a:cs typeface="Calibri"/>
              </a:rPr>
              <a:t> </a:t>
            </a:r>
            <a:r>
              <a:rPr sz="1100" spc="5" dirty="0">
                <a:latin typeface="Calibri"/>
                <a:cs typeface="Calibri"/>
              </a:rPr>
              <a:t>To  </a:t>
            </a:r>
            <a:r>
              <a:rPr sz="1100" spc="35" dirty="0">
                <a:latin typeface="Calibri"/>
                <a:cs typeface="Calibri"/>
              </a:rPr>
              <a:t>Europe, </a:t>
            </a:r>
            <a:r>
              <a:rPr sz="1100" spc="40" dirty="0">
                <a:latin typeface="Calibri"/>
                <a:cs typeface="Calibri"/>
              </a:rPr>
              <a:t>February, </a:t>
            </a:r>
            <a:r>
              <a:rPr sz="1100" spc="30" dirty="0">
                <a:latin typeface="Calibri"/>
                <a:cs typeface="Calibri"/>
              </a:rPr>
              <a:t>26.</a:t>
            </a:r>
            <a:r>
              <a:rPr sz="1100" spc="-150" dirty="0">
                <a:latin typeface="Calibri"/>
                <a:cs typeface="Calibri"/>
              </a:rPr>
              <a:t>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endParaRPr sz="1100" dirty="0">
              <a:latin typeface="Calibri"/>
              <a:cs typeface="Calibri"/>
            </a:endParaRPr>
          </a:p>
          <a:p>
            <a:pPr marL="12700">
              <a:lnSpc>
                <a:spcPct val="100000"/>
              </a:lnSpc>
              <a:spcBef>
                <a:spcPts val="580"/>
              </a:spcBef>
            </a:pPr>
            <a:r>
              <a:rPr sz="1100" spc="40" dirty="0">
                <a:latin typeface="Calibri"/>
                <a:cs typeface="Calibri"/>
              </a:rPr>
              <a:t>A</a:t>
            </a:r>
            <a:r>
              <a:rPr sz="1100" spc="-55" dirty="0">
                <a:latin typeface="Calibri"/>
                <a:cs typeface="Calibri"/>
              </a:rPr>
              <a:t> </a:t>
            </a:r>
            <a:r>
              <a:rPr sz="1100" spc="45" dirty="0">
                <a:latin typeface="Calibri"/>
                <a:cs typeface="Calibri"/>
              </a:rPr>
              <a:t>total</a:t>
            </a:r>
            <a:r>
              <a:rPr sz="1100" spc="-35" dirty="0">
                <a:latin typeface="Calibri"/>
                <a:cs typeface="Calibri"/>
              </a:rPr>
              <a:t> </a:t>
            </a:r>
            <a:r>
              <a:rPr sz="1100" spc="50" dirty="0">
                <a:latin typeface="Calibri"/>
                <a:cs typeface="Calibri"/>
              </a:rPr>
              <a:t>of</a:t>
            </a:r>
            <a:r>
              <a:rPr sz="1100" spc="-30" dirty="0">
                <a:latin typeface="Calibri"/>
                <a:cs typeface="Calibri"/>
              </a:rPr>
              <a:t> </a:t>
            </a:r>
            <a:r>
              <a:rPr sz="1100" spc="-5" dirty="0">
                <a:latin typeface="Calibri"/>
                <a:cs typeface="Calibri"/>
              </a:rPr>
              <a:t>105 </a:t>
            </a:r>
            <a:r>
              <a:rPr sz="1100" spc="80" dirty="0">
                <a:latin typeface="Calibri"/>
                <a:cs typeface="Calibri"/>
              </a:rPr>
              <a:t>days</a:t>
            </a:r>
            <a:r>
              <a:rPr sz="1100" spc="225" dirty="0">
                <a:latin typeface="Calibri"/>
                <a:cs typeface="Calibri"/>
              </a:rPr>
              <a:t> </a:t>
            </a:r>
            <a:r>
              <a:rPr sz="1100" spc="50" dirty="0">
                <a:latin typeface="Calibri"/>
                <a:cs typeface="Calibri"/>
              </a:rPr>
              <a:t>traverse,</a:t>
            </a:r>
            <a:r>
              <a:rPr sz="1100" spc="-5" dirty="0">
                <a:latin typeface="Calibri"/>
                <a:cs typeface="Calibri"/>
              </a:rPr>
              <a:t> </a:t>
            </a:r>
            <a:r>
              <a:rPr sz="1100" spc="45" dirty="0">
                <a:latin typeface="Calibri"/>
                <a:cs typeface="Calibri"/>
              </a:rPr>
              <a:t>carried</a:t>
            </a:r>
            <a:r>
              <a:rPr sz="1100" spc="-5" dirty="0">
                <a:latin typeface="Calibri"/>
                <a:cs typeface="Calibri"/>
              </a:rPr>
              <a:t> </a:t>
            </a:r>
            <a:r>
              <a:rPr sz="1100" spc="40" dirty="0">
                <a:latin typeface="Calibri"/>
                <a:cs typeface="Calibri"/>
              </a:rPr>
              <a:t>out</a:t>
            </a:r>
            <a:r>
              <a:rPr sz="1100" spc="-5" dirty="0">
                <a:latin typeface="Calibri"/>
                <a:cs typeface="Calibri"/>
              </a:rPr>
              <a:t> </a:t>
            </a:r>
            <a:r>
              <a:rPr sz="1100" spc="55" dirty="0">
                <a:latin typeface="Calibri"/>
                <a:cs typeface="Calibri"/>
              </a:rPr>
              <a:t>by</a:t>
            </a:r>
            <a:r>
              <a:rPr sz="1100" spc="-30" dirty="0">
                <a:latin typeface="Calibri"/>
                <a:cs typeface="Calibri"/>
              </a:rPr>
              <a:t> </a:t>
            </a:r>
            <a:r>
              <a:rPr sz="1100" spc="110" dirty="0">
                <a:latin typeface="Calibri"/>
                <a:cs typeface="Calibri"/>
              </a:rPr>
              <a:t>4</a:t>
            </a:r>
            <a:r>
              <a:rPr sz="1100" spc="-5" dirty="0">
                <a:latin typeface="Calibri"/>
                <a:cs typeface="Calibri"/>
              </a:rPr>
              <a:t> </a:t>
            </a:r>
            <a:r>
              <a:rPr sz="1100" spc="55" dirty="0">
                <a:latin typeface="Calibri"/>
                <a:cs typeface="Calibri"/>
              </a:rPr>
              <a:t>persons.</a:t>
            </a:r>
            <a:endParaRPr sz="1100" dirty="0">
              <a:latin typeface="Calibri"/>
              <a:cs typeface="Calibri"/>
            </a:endParaRPr>
          </a:p>
        </p:txBody>
      </p:sp>
      <p:sp>
        <p:nvSpPr>
          <p:cNvPr id="3" name="object 3"/>
          <p:cNvSpPr txBox="1"/>
          <p:nvPr/>
        </p:nvSpPr>
        <p:spPr>
          <a:xfrm>
            <a:off x="751149" y="684148"/>
            <a:ext cx="8797290" cy="201295"/>
          </a:xfrm>
          <a:prstGeom prst="rect">
            <a:avLst/>
          </a:prstGeom>
        </p:spPr>
        <p:txBody>
          <a:bodyPr vert="horz" wrap="square" lIns="0" tIns="0" rIns="0" bIns="0" rtlCol="0">
            <a:spAutoFit/>
          </a:bodyPr>
          <a:lstStyle/>
          <a:p>
            <a:pPr marL="12700">
              <a:lnSpc>
                <a:spcPct val="100000"/>
              </a:lnSpc>
            </a:pPr>
            <a:r>
              <a:rPr sz="1200" b="1" spc="70" dirty="0">
                <a:latin typeface="Calibri"/>
                <a:cs typeface="Calibri"/>
              </a:rPr>
              <a:t>Two</a:t>
            </a:r>
            <a:r>
              <a:rPr sz="1200" b="1" spc="-10" dirty="0">
                <a:latin typeface="Calibri"/>
                <a:cs typeface="Calibri"/>
              </a:rPr>
              <a:t> </a:t>
            </a:r>
            <a:r>
              <a:rPr sz="1200" b="1" spc="65" dirty="0">
                <a:latin typeface="Calibri"/>
                <a:cs typeface="Calibri"/>
              </a:rPr>
              <a:t>different</a:t>
            </a:r>
            <a:r>
              <a:rPr sz="1200" b="1" spc="-10" dirty="0">
                <a:latin typeface="Calibri"/>
                <a:cs typeface="Calibri"/>
              </a:rPr>
              <a:t> </a:t>
            </a:r>
            <a:r>
              <a:rPr sz="1200" b="1" spc="80" dirty="0">
                <a:latin typeface="Calibri"/>
                <a:cs typeface="Calibri"/>
              </a:rPr>
              <a:t>complementary</a:t>
            </a:r>
            <a:r>
              <a:rPr sz="1200" b="1" spc="-35" dirty="0">
                <a:latin typeface="Calibri"/>
                <a:cs typeface="Calibri"/>
              </a:rPr>
              <a:t> </a:t>
            </a:r>
            <a:r>
              <a:rPr sz="1200" b="1" spc="85" dirty="0">
                <a:latin typeface="Calibri"/>
                <a:cs typeface="Calibri"/>
              </a:rPr>
              <a:t>separate</a:t>
            </a:r>
            <a:r>
              <a:rPr sz="1200" b="1" spc="-10" dirty="0">
                <a:latin typeface="Calibri"/>
                <a:cs typeface="Calibri"/>
              </a:rPr>
              <a:t> </a:t>
            </a:r>
            <a:r>
              <a:rPr sz="1200" b="1" spc="80" dirty="0">
                <a:latin typeface="Calibri"/>
                <a:cs typeface="Calibri"/>
              </a:rPr>
              <a:t>routes</a:t>
            </a:r>
            <a:r>
              <a:rPr sz="1200" b="1" spc="-30" dirty="0">
                <a:latin typeface="Calibri"/>
                <a:cs typeface="Calibri"/>
              </a:rPr>
              <a:t> </a:t>
            </a:r>
            <a:r>
              <a:rPr sz="1200" b="1" spc="85" dirty="0">
                <a:latin typeface="Calibri"/>
                <a:cs typeface="Calibri"/>
              </a:rPr>
              <a:t>will</a:t>
            </a:r>
            <a:r>
              <a:rPr sz="1200" b="1" spc="-35" dirty="0">
                <a:latin typeface="Calibri"/>
                <a:cs typeface="Calibri"/>
              </a:rPr>
              <a:t> </a:t>
            </a:r>
            <a:r>
              <a:rPr sz="1200" b="1" spc="65" dirty="0">
                <a:latin typeface="Calibri"/>
                <a:cs typeface="Calibri"/>
              </a:rPr>
              <a:t>be</a:t>
            </a:r>
            <a:r>
              <a:rPr sz="1200" b="1" spc="-10" dirty="0">
                <a:latin typeface="Calibri"/>
                <a:cs typeface="Calibri"/>
              </a:rPr>
              <a:t> </a:t>
            </a:r>
            <a:r>
              <a:rPr sz="1200" b="1" spc="65" dirty="0">
                <a:latin typeface="Calibri"/>
                <a:cs typeface="Calibri"/>
              </a:rPr>
              <a:t>done</a:t>
            </a:r>
            <a:r>
              <a:rPr sz="1200" b="1" spc="-10" dirty="0">
                <a:latin typeface="Calibri"/>
                <a:cs typeface="Calibri"/>
              </a:rPr>
              <a:t> </a:t>
            </a:r>
            <a:r>
              <a:rPr sz="1200" b="1" spc="80" dirty="0">
                <a:latin typeface="Calibri"/>
                <a:cs typeface="Calibri"/>
              </a:rPr>
              <a:t>each</a:t>
            </a:r>
            <a:r>
              <a:rPr sz="1200" b="1" spc="-10" dirty="0">
                <a:latin typeface="Calibri"/>
                <a:cs typeface="Calibri"/>
              </a:rPr>
              <a:t> </a:t>
            </a:r>
            <a:r>
              <a:rPr sz="1200" b="1" spc="65" dirty="0">
                <a:latin typeface="Calibri"/>
                <a:cs typeface="Calibri"/>
              </a:rPr>
              <a:t>one</a:t>
            </a:r>
            <a:r>
              <a:rPr sz="1200" b="1" spc="-10" dirty="0">
                <a:latin typeface="Calibri"/>
                <a:cs typeface="Calibri"/>
              </a:rPr>
              <a:t> </a:t>
            </a:r>
            <a:r>
              <a:rPr sz="1200" b="1" spc="75" dirty="0">
                <a:latin typeface="Calibri"/>
                <a:cs typeface="Calibri"/>
              </a:rPr>
              <a:t>involving</a:t>
            </a:r>
            <a:r>
              <a:rPr sz="1200" b="1" spc="-10" dirty="0">
                <a:latin typeface="Calibri"/>
                <a:cs typeface="Calibri"/>
              </a:rPr>
              <a:t> </a:t>
            </a:r>
            <a:r>
              <a:rPr sz="1200" b="1" spc="65" dirty="0">
                <a:latin typeface="Calibri"/>
                <a:cs typeface="Calibri"/>
              </a:rPr>
              <a:t>different</a:t>
            </a:r>
            <a:r>
              <a:rPr sz="1200" b="1" spc="-10" dirty="0">
                <a:latin typeface="Calibri"/>
                <a:cs typeface="Calibri"/>
              </a:rPr>
              <a:t> </a:t>
            </a:r>
            <a:r>
              <a:rPr sz="1200" b="1" spc="70" dirty="0">
                <a:latin typeface="Calibri"/>
                <a:cs typeface="Calibri"/>
              </a:rPr>
              <a:t>number</a:t>
            </a:r>
            <a:r>
              <a:rPr sz="1200" b="1" spc="-30" dirty="0">
                <a:latin typeface="Calibri"/>
                <a:cs typeface="Calibri"/>
              </a:rPr>
              <a:t> </a:t>
            </a:r>
            <a:r>
              <a:rPr sz="1200" b="1" spc="75" dirty="0">
                <a:latin typeface="Calibri"/>
                <a:cs typeface="Calibri"/>
              </a:rPr>
              <a:t>of</a:t>
            </a:r>
            <a:r>
              <a:rPr sz="1200" b="1" spc="-30" dirty="0">
                <a:latin typeface="Calibri"/>
                <a:cs typeface="Calibri"/>
              </a:rPr>
              <a:t> </a:t>
            </a:r>
            <a:r>
              <a:rPr sz="1200" b="1" spc="60" dirty="0">
                <a:latin typeface="Calibri"/>
                <a:cs typeface="Calibri"/>
              </a:rPr>
              <a:t>people,</a:t>
            </a:r>
            <a:r>
              <a:rPr sz="1200" b="1" spc="-10" dirty="0">
                <a:latin typeface="Calibri"/>
                <a:cs typeface="Calibri"/>
              </a:rPr>
              <a:t> </a:t>
            </a:r>
            <a:r>
              <a:rPr sz="1200" b="1" spc="105" dirty="0">
                <a:latin typeface="Calibri"/>
                <a:cs typeface="Calibri"/>
              </a:rPr>
              <a:t>sleds</a:t>
            </a:r>
            <a:r>
              <a:rPr sz="1200" b="1" spc="-10" dirty="0">
                <a:latin typeface="Calibri"/>
                <a:cs typeface="Calibri"/>
              </a:rPr>
              <a:t> </a:t>
            </a:r>
            <a:r>
              <a:rPr sz="1200" b="1" spc="75" dirty="0">
                <a:latin typeface="Calibri"/>
                <a:cs typeface="Calibri"/>
              </a:rPr>
              <a:t>and</a:t>
            </a:r>
            <a:r>
              <a:rPr sz="1200" b="1" spc="-10" dirty="0">
                <a:latin typeface="Calibri"/>
                <a:cs typeface="Calibri"/>
              </a:rPr>
              <a:t> </a:t>
            </a:r>
            <a:r>
              <a:rPr sz="1200" b="1" spc="70" dirty="0">
                <a:latin typeface="Calibri"/>
                <a:cs typeface="Calibri"/>
              </a:rPr>
              <a:t>cargo.</a:t>
            </a:r>
            <a:endParaRPr sz="1200">
              <a:latin typeface="Calibri"/>
              <a:cs typeface="Calibri"/>
            </a:endParaRPr>
          </a:p>
        </p:txBody>
      </p:sp>
      <p:sp>
        <p:nvSpPr>
          <p:cNvPr id="4" name="object 4"/>
          <p:cNvSpPr txBox="1"/>
          <p:nvPr/>
        </p:nvSpPr>
        <p:spPr>
          <a:xfrm>
            <a:off x="5927306" y="3729659"/>
            <a:ext cx="3797300" cy="1670050"/>
          </a:xfrm>
          <a:prstGeom prst="rect">
            <a:avLst/>
          </a:prstGeom>
        </p:spPr>
        <p:txBody>
          <a:bodyPr vert="horz" wrap="square" lIns="0" tIns="0" rIns="0" bIns="0" rtlCol="0">
            <a:spAutoFit/>
          </a:bodyPr>
          <a:lstStyle/>
          <a:p>
            <a:pPr marL="12700">
              <a:lnSpc>
                <a:spcPct val="100000"/>
              </a:lnSpc>
            </a:pPr>
            <a:r>
              <a:rPr sz="1400" b="1" spc="85" dirty="0">
                <a:solidFill>
                  <a:srgbClr val="009CDC"/>
                </a:solidFill>
                <a:latin typeface="Calibri"/>
                <a:cs typeface="Calibri"/>
              </a:rPr>
              <a:t>ROUTE </a:t>
            </a:r>
            <a:r>
              <a:rPr sz="1400" b="1" spc="35" dirty="0">
                <a:solidFill>
                  <a:srgbClr val="009CDC"/>
                </a:solidFill>
                <a:latin typeface="Calibri"/>
                <a:cs typeface="Calibri"/>
              </a:rPr>
              <a:t>2: </a:t>
            </a:r>
            <a:r>
              <a:rPr sz="1400" b="1" spc="90" dirty="0">
                <a:solidFill>
                  <a:srgbClr val="009CDC"/>
                </a:solidFill>
                <a:latin typeface="Calibri"/>
                <a:cs typeface="Calibri"/>
              </a:rPr>
              <a:t>South</a:t>
            </a:r>
            <a:r>
              <a:rPr sz="1400" b="1" spc="-160" dirty="0">
                <a:solidFill>
                  <a:srgbClr val="009CDC"/>
                </a:solidFill>
                <a:latin typeface="Calibri"/>
                <a:cs typeface="Calibri"/>
              </a:rPr>
              <a:t> </a:t>
            </a:r>
            <a:r>
              <a:rPr sz="1400" b="1" spc="80" dirty="0">
                <a:solidFill>
                  <a:srgbClr val="009CDC"/>
                </a:solidFill>
                <a:latin typeface="Calibri"/>
                <a:cs typeface="Calibri"/>
              </a:rPr>
              <a:t>Pole-Vostok-Concordia.</a:t>
            </a:r>
            <a:endParaRPr sz="1400" dirty="0">
              <a:latin typeface="Calibri"/>
              <a:cs typeface="Calibri"/>
            </a:endParaRPr>
          </a:p>
          <a:p>
            <a:pPr marL="12700" marR="1946910">
              <a:lnSpc>
                <a:spcPts val="1900"/>
              </a:lnSpc>
              <a:spcBef>
                <a:spcPts val="100"/>
              </a:spcBef>
            </a:pPr>
            <a:r>
              <a:rPr sz="1100" spc="25" dirty="0">
                <a:latin typeface="Calibri"/>
                <a:cs typeface="Calibri"/>
              </a:rPr>
              <a:t>In </a:t>
            </a:r>
            <a:r>
              <a:rPr sz="1100" spc="70" dirty="0">
                <a:latin typeface="Calibri"/>
                <a:cs typeface="Calibri"/>
              </a:rPr>
              <a:t>a </a:t>
            </a:r>
            <a:r>
              <a:rPr sz="1100" spc="55" dirty="0">
                <a:latin typeface="Calibri"/>
                <a:cs typeface="Calibri"/>
              </a:rPr>
              <a:t>parallel </a:t>
            </a:r>
            <a:r>
              <a:rPr sz="1100" spc="50" dirty="0">
                <a:latin typeface="Calibri"/>
                <a:cs typeface="Calibri"/>
              </a:rPr>
              <a:t>windsled.  </a:t>
            </a:r>
            <a:r>
              <a:rPr sz="1100" spc="55" dirty="0">
                <a:latin typeface="Calibri"/>
                <a:cs typeface="Calibri"/>
              </a:rPr>
              <a:t>Estimated </a:t>
            </a:r>
            <a:r>
              <a:rPr sz="1100" spc="45" dirty="0">
                <a:latin typeface="Calibri"/>
                <a:cs typeface="Calibri"/>
              </a:rPr>
              <a:t>Distance: </a:t>
            </a:r>
            <a:r>
              <a:rPr sz="1100" spc="85" dirty="0">
                <a:latin typeface="Calibri"/>
                <a:cs typeface="Calibri"/>
              </a:rPr>
              <a:t>2000</a:t>
            </a:r>
            <a:r>
              <a:rPr sz="1100" spc="-150" dirty="0">
                <a:latin typeface="Calibri"/>
                <a:cs typeface="Calibri"/>
              </a:rPr>
              <a:t> </a:t>
            </a:r>
            <a:r>
              <a:rPr sz="1100" spc="65" dirty="0">
                <a:latin typeface="Calibri"/>
                <a:cs typeface="Calibri"/>
              </a:rPr>
              <a:t>km</a:t>
            </a:r>
            <a:endParaRPr sz="1100" dirty="0">
              <a:latin typeface="Calibri"/>
              <a:cs typeface="Calibri"/>
            </a:endParaRPr>
          </a:p>
          <a:p>
            <a:pPr marL="12700" marR="5080">
              <a:lnSpc>
                <a:spcPts val="1900"/>
              </a:lnSpc>
            </a:pPr>
            <a:r>
              <a:rPr sz="1100" spc="55" dirty="0">
                <a:latin typeface="Calibri"/>
                <a:cs typeface="Calibri"/>
              </a:rPr>
              <a:t>Estimated</a:t>
            </a:r>
            <a:r>
              <a:rPr sz="1100" spc="-5" dirty="0">
                <a:latin typeface="Calibri"/>
                <a:cs typeface="Calibri"/>
              </a:rPr>
              <a:t> </a:t>
            </a:r>
            <a:r>
              <a:rPr sz="1100" spc="45" dirty="0">
                <a:latin typeface="Calibri"/>
                <a:cs typeface="Calibri"/>
              </a:rPr>
              <a:t>Departure</a:t>
            </a:r>
            <a:r>
              <a:rPr sz="1100" spc="-5" dirty="0">
                <a:latin typeface="Calibri"/>
                <a:cs typeface="Calibri"/>
              </a:rPr>
              <a:t> </a:t>
            </a:r>
            <a:r>
              <a:rPr sz="1100" spc="35" dirty="0">
                <a:latin typeface="Calibri"/>
                <a:cs typeface="Calibri"/>
              </a:rPr>
              <a:t>Europe.</a:t>
            </a:r>
            <a:r>
              <a:rPr sz="1100" spc="-5" dirty="0">
                <a:latin typeface="Calibri"/>
                <a:cs typeface="Calibri"/>
              </a:rPr>
              <a:t> </a:t>
            </a:r>
            <a:r>
              <a:rPr sz="1100" spc="40" dirty="0">
                <a:latin typeface="Calibri"/>
                <a:cs typeface="Calibri"/>
              </a:rPr>
              <a:t>25</a:t>
            </a:r>
            <a:r>
              <a:rPr sz="1100" spc="-5" dirty="0">
                <a:latin typeface="Calibri"/>
                <a:cs typeface="Calibri"/>
              </a:rPr>
              <a:t> </a:t>
            </a:r>
            <a:r>
              <a:rPr sz="1100" spc="35" dirty="0">
                <a:latin typeface="Calibri"/>
                <a:cs typeface="Calibri"/>
              </a:rPr>
              <a:t>November.</a:t>
            </a:r>
            <a:r>
              <a:rPr sz="1100" spc="-5" dirty="0">
                <a:latin typeface="Calibri"/>
                <a:cs typeface="Calibri"/>
              </a:rPr>
              <a:t> </a:t>
            </a:r>
            <a:r>
              <a:rPr sz="1100" spc="45" dirty="0">
                <a:latin typeface="Calibri"/>
                <a:cs typeface="Calibri"/>
              </a:rPr>
              <a:t>Departure</a:t>
            </a:r>
            <a:r>
              <a:rPr sz="1100" spc="-5" dirty="0">
                <a:latin typeface="Calibri"/>
                <a:cs typeface="Calibri"/>
              </a:rPr>
              <a:t> </a:t>
            </a:r>
            <a:r>
              <a:rPr sz="1100" spc="55" dirty="0">
                <a:latin typeface="Calibri"/>
                <a:cs typeface="Calibri"/>
              </a:rPr>
              <a:t>South  </a:t>
            </a:r>
            <a:r>
              <a:rPr sz="1100" spc="35" dirty="0">
                <a:latin typeface="Calibri"/>
                <a:cs typeface="Calibri"/>
              </a:rPr>
              <a:t>Pole. </a:t>
            </a:r>
            <a:r>
              <a:rPr sz="1100" spc="50" dirty="0">
                <a:latin typeface="Calibri"/>
                <a:cs typeface="Calibri"/>
              </a:rPr>
              <a:t>December</a:t>
            </a:r>
            <a:r>
              <a:rPr sz="1100" spc="-120" dirty="0">
                <a:latin typeface="Calibri"/>
                <a:cs typeface="Calibri"/>
              </a:rPr>
              <a:t> </a:t>
            </a:r>
            <a:r>
              <a:rPr sz="1100" dirty="0" smtClean="0">
                <a:latin typeface="Calibri"/>
                <a:cs typeface="Calibri"/>
              </a:rPr>
              <a:t>5.201</a:t>
            </a:r>
            <a:r>
              <a:rPr lang="es-ES" sz="1100" dirty="0" smtClean="0">
                <a:latin typeface="Calibri"/>
                <a:cs typeface="Calibri"/>
              </a:rPr>
              <a:t>8</a:t>
            </a:r>
            <a:endParaRPr sz="1100" dirty="0">
              <a:latin typeface="Calibri"/>
              <a:cs typeface="Calibri"/>
            </a:endParaRPr>
          </a:p>
          <a:p>
            <a:pPr marL="12700" marR="138430">
              <a:lnSpc>
                <a:spcPts val="1900"/>
              </a:lnSpc>
            </a:pPr>
            <a:r>
              <a:rPr sz="1100" spc="55" dirty="0">
                <a:latin typeface="Calibri"/>
                <a:cs typeface="Calibri"/>
              </a:rPr>
              <a:t>Estimated</a:t>
            </a:r>
            <a:r>
              <a:rPr sz="1100" spc="-35" dirty="0">
                <a:latin typeface="Calibri"/>
                <a:cs typeface="Calibri"/>
              </a:rPr>
              <a:t> </a:t>
            </a:r>
            <a:r>
              <a:rPr sz="1100" spc="50" dirty="0">
                <a:latin typeface="Calibri"/>
                <a:cs typeface="Calibri"/>
              </a:rPr>
              <a:t>Arrival</a:t>
            </a:r>
            <a:r>
              <a:rPr sz="1100" spc="-55" dirty="0">
                <a:latin typeface="Calibri"/>
                <a:cs typeface="Calibri"/>
              </a:rPr>
              <a:t> </a:t>
            </a:r>
            <a:r>
              <a:rPr sz="1100" spc="35" dirty="0">
                <a:latin typeface="Calibri"/>
                <a:cs typeface="Calibri"/>
              </a:rPr>
              <a:t>to</a:t>
            </a:r>
            <a:r>
              <a:rPr sz="1100" spc="-5" dirty="0">
                <a:latin typeface="Calibri"/>
                <a:cs typeface="Calibri"/>
              </a:rPr>
              <a:t> </a:t>
            </a:r>
            <a:r>
              <a:rPr sz="1100" spc="35" dirty="0">
                <a:latin typeface="Calibri"/>
                <a:cs typeface="Calibri"/>
              </a:rPr>
              <a:t>Concordia.</a:t>
            </a:r>
            <a:r>
              <a:rPr sz="1100" spc="-30" dirty="0">
                <a:latin typeface="Calibri"/>
                <a:cs typeface="Calibri"/>
              </a:rPr>
              <a:t> </a:t>
            </a:r>
            <a:r>
              <a:rPr sz="1100" spc="55" dirty="0">
                <a:latin typeface="Calibri"/>
                <a:cs typeface="Calibri"/>
              </a:rPr>
              <a:t>January</a:t>
            </a:r>
            <a:r>
              <a:rPr sz="1100" spc="-30" dirty="0">
                <a:latin typeface="Calibri"/>
                <a:cs typeface="Calibri"/>
              </a:rPr>
              <a:t> </a:t>
            </a:r>
            <a:r>
              <a:rPr sz="1100" spc="15" dirty="0">
                <a:latin typeface="Calibri"/>
                <a:cs typeface="Calibri"/>
              </a:rPr>
              <a:t>25.</a:t>
            </a:r>
            <a:r>
              <a:rPr sz="1100" spc="-35" dirty="0">
                <a:latin typeface="Calibri"/>
                <a:cs typeface="Calibri"/>
              </a:rPr>
              <a:t> </a:t>
            </a:r>
            <a:r>
              <a:rPr sz="1100" spc="5" dirty="0">
                <a:latin typeface="Calibri"/>
                <a:cs typeface="Calibri"/>
              </a:rPr>
              <a:t>To</a:t>
            </a:r>
            <a:r>
              <a:rPr sz="1100" spc="-5" dirty="0">
                <a:latin typeface="Calibri"/>
                <a:cs typeface="Calibri"/>
              </a:rPr>
              <a:t> </a:t>
            </a:r>
            <a:r>
              <a:rPr sz="1100" spc="35" dirty="0">
                <a:latin typeface="Calibri"/>
                <a:cs typeface="Calibri"/>
              </a:rPr>
              <a:t>Europe.</a:t>
            </a:r>
            <a:r>
              <a:rPr sz="1100" spc="-5" dirty="0">
                <a:latin typeface="Calibri"/>
                <a:cs typeface="Calibri"/>
              </a:rPr>
              <a:t> </a:t>
            </a:r>
            <a:r>
              <a:rPr sz="1100" spc="60" dirty="0">
                <a:latin typeface="Calibri"/>
                <a:cs typeface="Calibri"/>
              </a:rPr>
              <a:t>Late  </a:t>
            </a:r>
            <a:r>
              <a:rPr sz="1100" spc="40" dirty="0">
                <a:latin typeface="Calibri"/>
                <a:cs typeface="Calibri"/>
              </a:rPr>
              <a:t>February.</a:t>
            </a:r>
            <a:r>
              <a:rPr sz="1100" spc="-90" dirty="0">
                <a:latin typeface="Calibri"/>
                <a:cs typeface="Calibri"/>
              </a:rPr>
              <a:t>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endParaRPr sz="1100" dirty="0">
              <a:latin typeface="Calibri"/>
              <a:cs typeface="Calibri"/>
            </a:endParaRPr>
          </a:p>
        </p:txBody>
      </p:sp>
      <p:sp>
        <p:nvSpPr>
          <p:cNvPr id="5" name="object 5"/>
          <p:cNvSpPr/>
          <p:nvPr/>
        </p:nvSpPr>
        <p:spPr>
          <a:xfrm>
            <a:off x="791997" y="1332001"/>
            <a:ext cx="4836439" cy="483132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687958"/>
            <a:ext cx="9033510" cy="185420"/>
          </a:xfrm>
          <a:prstGeom prst="rect">
            <a:avLst/>
          </a:prstGeom>
        </p:spPr>
        <p:txBody>
          <a:bodyPr vert="horz" wrap="square" lIns="0" tIns="0" rIns="0" bIns="0" rtlCol="0">
            <a:spAutoFit/>
          </a:bodyPr>
          <a:lstStyle/>
          <a:p>
            <a:pPr marL="12700">
              <a:lnSpc>
                <a:spcPct val="100000"/>
              </a:lnSpc>
            </a:pPr>
            <a:r>
              <a:rPr sz="1100" b="1" spc="80" dirty="0">
                <a:latin typeface="Calibri"/>
                <a:cs typeface="Calibri"/>
              </a:rPr>
              <a:t>The</a:t>
            </a:r>
            <a:r>
              <a:rPr sz="1100" b="1" spc="-5" dirty="0">
                <a:latin typeface="Calibri"/>
                <a:cs typeface="Calibri"/>
              </a:rPr>
              <a:t> </a:t>
            </a:r>
            <a:r>
              <a:rPr sz="1100" b="1" spc="75" dirty="0">
                <a:latin typeface="Calibri"/>
                <a:cs typeface="Calibri"/>
              </a:rPr>
              <a:t>reason</a:t>
            </a:r>
            <a:r>
              <a:rPr sz="1100" b="1" spc="-25" dirty="0">
                <a:latin typeface="Calibri"/>
                <a:cs typeface="Calibri"/>
              </a:rPr>
              <a:t> </a:t>
            </a:r>
            <a:r>
              <a:rPr sz="1100" b="1" spc="70" dirty="0">
                <a:latin typeface="Calibri"/>
                <a:cs typeface="Calibri"/>
              </a:rPr>
              <a:t>for</a:t>
            </a:r>
            <a:r>
              <a:rPr sz="1100" b="1" spc="-50" dirty="0">
                <a:latin typeface="Calibri"/>
                <a:cs typeface="Calibri"/>
              </a:rPr>
              <a:t> </a:t>
            </a:r>
            <a:r>
              <a:rPr sz="1100" b="1" spc="70" dirty="0">
                <a:latin typeface="Calibri"/>
                <a:cs typeface="Calibri"/>
              </a:rPr>
              <a:t>that</a:t>
            </a:r>
            <a:r>
              <a:rPr sz="1100" b="1" spc="-5" dirty="0">
                <a:latin typeface="Calibri"/>
                <a:cs typeface="Calibri"/>
              </a:rPr>
              <a:t> </a:t>
            </a:r>
            <a:r>
              <a:rPr sz="1100" b="1" spc="85" dirty="0">
                <a:latin typeface="Calibri"/>
                <a:cs typeface="Calibri"/>
              </a:rPr>
              <a:t>is</a:t>
            </a:r>
            <a:r>
              <a:rPr sz="1100" b="1" spc="-25" dirty="0">
                <a:latin typeface="Calibri"/>
                <a:cs typeface="Calibri"/>
              </a:rPr>
              <a:t> </a:t>
            </a:r>
            <a:r>
              <a:rPr sz="1100" b="1" spc="70" dirty="0">
                <a:latin typeface="Calibri"/>
                <a:cs typeface="Calibri"/>
              </a:rPr>
              <a:t>that</a:t>
            </a:r>
            <a:r>
              <a:rPr sz="1100" b="1" spc="-30" dirty="0">
                <a:latin typeface="Calibri"/>
                <a:cs typeface="Calibri"/>
              </a:rPr>
              <a:t> </a:t>
            </a:r>
            <a:r>
              <a:rPr sz="1100" b="1" spc="80" dirty="0">
                <a:latin typeface="Calibri"/>
                <a:cs typeface="Calibri"/>
              </a:rPr>
              <a:t>we</a:t>
            </a:r>
            <a:r>
              <a:rPr sz="1100" b="1" spc="-30" dirty="0">
                <a:latin typeface="Calibri"/>
                <a:cs typeface="Calibri"/>
              </a:rPr>
              <a:t> </a:t>
            </a:r>
            <a:r>
              <a:rPr sz="1100" b="1" spc="80" dirty="0">
                <a:latin typeface="Calibri"/>
                <a:cs typeface="Calibri"/>
              </a:rPr>
              <a:t>will</a:t>
            </a:r>
            <a:r>
              <a:rPr sz="1100" b="1" spc="-50" dirty="0">
                <a:latin typeface="Calibri"/>
                <a:cs typeface="Calibri"/>
              </a:rPr>
              <a:t> </a:t>
            </a:r>
            <a:r>
              <a:rPr sz="1100" b="1" spc="85" dirty="0">
                <a:latin typeface="Calibri"/>
                <a:cs typeface="Calibri"/>
              </a:rPr>
              <a:t>test</a:t>
            </a:r>
            <a:r>
              <a:rPr sz="1100" b="1" spc="-5" dirty="0">
                <a:latin typeface="Calibri"/>
                <a:cs typeface="Calibri"/>
              </a:rPr>
              <a:t> </a:t>
            </a:r>
            <a:r>
              <a:rPr sz="1100" b="1" spc="85" dirty="0">
                <a:latin typeface="Calibri"/>
                <a:cs typeface="Calibri"/>
              </a:rPr>
              <a:t>all</a:t>
            </a:r>
            <a:r>
              <a:rPr sz="1100" b="1" spc="-30" dirty="0">
                <a:latin typeface="Calibri"/>
                <a:cs typeface="Calibri"/>
              </a:rPr>
              <a:t> </a:t>
            </a:r>
            <a:r>
              <a:rPr sz="1100" b="1" spc="140" dirty="0">
                <a:latin typeface="Calibri"/>
                <a:cs typeface="Calibri"/>
              </a:rPr>
              <a:t>4</a:t>
            </a:r>
            <a:r>
              <a:rPr sz="1100" b="1" spc="-5" dirty="0">
                <a:latin typeface="Calibri"/>
                <a:cs typeface="Calibri"/>
              </a:rPr>
              <a:t> </a:t>
            </a:r>
            <a:r>
              <a:rPr sz="1100" b="1" spc="60" dirty="0">
                <a:latin typeface="Calibri"/>
                <a:cs typeface="Calibri"/>
              </a:rPr>
              <a:t>different</a:t>
            </a:r>
            <a:r>
              <a:rPr sz="1100" b="1" spc="-5" dirty="0">
                <a:latin typeface="Calibri"/>
                <a:cs typeface="Calibri"/>
              </a:rPr>
              <a:t> </a:t>
            </a:r>
            <a:r>
              <a:rPr sz="1100" b="1" spc="70" dirty="0">
                <a:latin typeface="Calibri"/>
                <a:cs typeface="Calibri"/>
              </a:rPr>
              <a:t>configurations</a:t>
            </a:r>
            <a:r>
              <a:rPr sz="1100" b="1" spc="-5" dirty="0">
                <a:latin typeface="Calibri"/>
                <a:cs typeface="Calibri"/>
              </a:rPr>
              <a:t> </a:t>
            </a:r>
            <a:r>
              <a:rPr sz="1100" b="1" spc="70" dirty="0">
                <a:latin typeface="Calibri"/>
                <a:cs typeface="Calibri"/>
              </a:rPr>
              <a:t>of</a:t>
            </a:r>
            <a:r>
              <a:rPr sz="1100" b="1" spc="-50" dirty="0">
                <a:latin typeface="Calibri"/>
                <a:cs typeface="Calibri"/>
              </a:rPr>
              <a:t> </a:t>
            </a:r>
            <a:r>
              <a:rPr sz="1100" b="1" spc="75" dirty="0">
                <a:latin typeface="Calibri"/>
                <a:cs typeface="Calibri"/>
              </a:rPr>
              <a:t>windsled</a:t>
            </a:r>
            <a:r>
              <a:rPr sz="1100" b="1" spc="-25" dirty="0">
                <a:latin typeface="Calibri"/>
                <a:cs typeface="Calibri"/>
              </a:rPr>
              <a:t> </a:t>
            </a:r>
            <a:r>
              <a:rPr sz="1100" b="1" spc="70" dirty="0">
                <a:latin typeface="Calibri"/>
                <a:cs typeface="Calibri"/>
              </a:rPr>
              <a:t>for</a:t>
            </a:r>
            <a:r>
              <a:rPr sz="1100" b="1" spc="-30" dirty="0">
                <a:latin typeface="Calibri"/>
                <a:cs typeface="Calibri"/>
              </a:rPr>
              <a:t> </a:t>
            </a:r>
            <a:r>
              <a:rPr sz="1100" b="1" spc="140" dirty="0">
                <a:latin typeface="Calibri"/>
                <a:cs typeface="Calibri"/>
              </a:rPr>
              <a:t>4</a:t>
            </a:r>
            <a:r>
              <a:rPr sz="1100" b="1" spc="-5" dirty="0">
                <a:latin typeface="Calibri"/>
                <a:cs typeface="Calibri"/>
              </a:rPr>
              <a:t> </a:t>
            </a:r>
            <a:r>
              <a:rPr sz="1100" b="1" spc="60" dirty="0">
                <a:latin typeface="Calibri"/>
                <a:cs typeface="Calibri"/>
              </a:rPr>
              <a:t>different</a:t>
            </a:r>
            <a:r>
              <a:rPr sz="1100" b="1" spc="-5" dirty="0">
                <a:latin typeface="Calibri"/>
                <a:cs typeface="Calibri"/>
              </a:rPr>
              <a:t> </a:t>
            </a:r>
            <a:r>
              <a:rPr sz="1100" b="1" spc="65" dirty="0">
                <a:latin typeface="Calibri"/>
                <a:cs typeface="Calibri"/>
              </a:rPr>
              <a:t>requirements</a:t>
            </a:r>
            <a:r>
              <a:rPr sz="1100" b="1" spc="-5" dirty="0">
                <a:latin typeface="Calibri"/>
                <a:cs typeface="Calibri"/>
              </a:rPr>
              <a:t> </a:t>
            </a:r>
            <a:r>
              <a:rPr sz="1100" b="1" spc="70" dirty="0">
                <a:latin typeface="Calibri"/>
                <a:cs typeface="Calibri"/>
              </a:rPr>
              <a:t>and</a:t>
            </a:r>
            <a:r>
              <a:rPr sz="1100" b="1" spc="-5" dirty="0">
                <a:latin typeface="Calibri"/>
                <a:cs typeface="Calibri"/>
              </a:rPr>
              <a:t> </a:t>
            </a:r>
            <a:r>
              <a:rPr sz="1100" b="1" spc="60" dirty="0">
                <a:latin typeface="Calibri"/>
                <a:cs typeface="Calibri"/>
              </a:rPr>
              <a:t>needs,</a:t>
            </a:r>
            <a:r>
              <a:rPr sz="1100" b="1" spc="-30" dirty="0">
                <a:latin typeface="Calibri"/>
                <a:cs typeface="Calibri"/>
              </a:rPr>
              <a:t> </a:t>
            </a:r>
            <a:r>
              <a:rPr sz="1100" b="1" spc="80" dirty="0">
                <a:latin typeface="Calibri"/>
                <a:cs typeface="Calibri"/>
              </a:rPr>
              <a:t>we</a:t>
            </a:r>
            <a:r>
              <a:rPr sz="1100" b="1" spc="-30" dirty="0">
                <a:latin typeface="Calibri"/>
                <a:cs typeface="Calibri"/>
              </a:rPr>
              <a:t> </a:t>
            </a:r>
            <a:r>
              <a:rPr sz="1100" b="1" spc="80" dirty="0">
                <a:latin typeface="Calibri"/>
                <a:cs typeface="Calibri"/>
              </a:rPr>
              <a:t>will</a:t>
            </a:r>
            <a:r>
              <a:rPr sz="1100" b="1" spc="-30" dirty="0">
                <a:latin typeface="Calibri"/>
                <a:cs typeface="Calibri"/>
              </a:rPr>
              <a:t> </a:t>
            </a:r>
            <a:r>
              <a:rPr sz="1100" b="1" spc="85" dirty="0">
                <a:latin typeface="Calibri"/>
                <a:cs typeface="Calibri"/>
              </a:rPr>
              <a:t>call</a:t>
            </a:r>
            <a:r>
              <a:rPr sz="1100" b="1" spc="-50" dirty="0">
                <a:latin typeface="Calibri"/>
                <a:cs typeface="Calibri"/>
              </a:rPr>
              <a:t> </a:t>
            </a:r>
            <a:r>
              <a:rPr sz="1100" b="1" spc="50" dirty="0">
                <a:latin typeface="Calibri"/>
                <a:cs typeface="Calibri"/>
              </a:rPr>
              <a:t>them:</a:t>
            </a:r>
            <a:endParaRPr sz="1100">
              <a:latin typeface="Calibri"/>
              <a:cs typeface="Calibri"/>
            </a:endParaRPr>
          </a:p>
        </p:txBody>
      </p:sp>
      <p:sp>
        <p:nvSpPr>
          <p:cNvPr id="34" name="object 34"/>
          <p:cNvSpPr/>
          <p:nvPr/>
        </p:nvSpPr>
        <p:spPr>
          <a:xfrm>
            <a:off x="791999" y="3283522"/>
            <a:ext cx="9107995" cy="3195980"/>
          </a:xfrm>
          <a:prstGeom prst="rect">
            <a:avLst/>
          </a:prstGeom>
          <a:blipFill>
            <a:blip r:embed="rId2" cstate="print"/>
            <a:stretch>
              <a:fillRect/>
            </a:stretch>
          </a:blipFill>
        </p:spPr>
        <p:txBody>
          <a:bodyPr wrap="square" lIns="0" tIns="0" rIns="0" bIns="0" rtlCol="0"/>
          <a:lstStyle/>
          <a:p>
            <a:endParaRPr/>
          </a:p>
        </p:txBody>
      </p:sp>
      <p:sp>
        <p:nvSpPr>
          <p:cNvPr id="35" name="object 35"/>
          <p:cNvSpPr txBox="1"/>
          <p:nvPr/>
        </p:nvSpPr>
        <p:spPr>
          <a:xfrm>
            <a:off x="779299" y="1107084"/>
            <a:ext cx="2454910" cy="2578655"/>
          </a:xfrm>
          <a:prstGeom prst="rect">
            <a:avLst/>
          </a:prstGeom>
        </p:spPr>
        <p:txBody>
          <a:bodyPr vert="horz" wrap="square" lIns="0" tIns="0" rIns="0" bIns="0" rtlCol="0">
            <a:spAutoFit/>
          </a:bodyPr>
          <a:lstStyle/>
          <a:p>
            <a:pPr marL="12700">
              <a:lnSpc>
                <a:spcPct val="100000"/>
              </a:lnSpc>
            </a:pPr>
            <a:r>
              <a:rPr sz="1900" b="1" spc="155" dirty="0">
                <a:solidFill>
                  <a:srgbClr val="143C69"/>
                </a:solidFill>
                <a:latin typeface="Calibri"/>
                <a:cs typeface="Calibri"/>
              </a:rPr>
              <a:t>THE </a:t>
            </a:r>
            <a:r>
              <a:rPr sz="1900" b="1" spc="85" dirty="0" smtClean="0">
                <a:solidFill>
                  <a:srgbClr val="143C69"/>
                </a:solidFill>
                <a:latin typeface="Calibri"/>
                <a:cs typeface="Calibri"/>
              </a:rPr>
              <a:t>LI</a:t>
            </a:r>
            <a:r>
              <a:rPr lang="es-ES" sz="1900" b="1" spc="85" dirty="0" smtClean="0">
                <a:solidFill>
                  <a:srgbClr val="143C69"/>
                </a:solidFill>
                <a:latin typeface="Calibri"/>
                <a:cs typeface="Calibri"/>
              </a:rPr>
              <a:t>G</a:t>
            </a:r>
            <a:r>
              <a:rPr sz="1900" b="1" spc="85" dirty="0" smtClean="0">
                <a:solidFill>
                  <a:srgbClr val="143C69"/>
                </a:solidFill>
                <a:latin typeface="Calibri"/>
                <a:cs typeface="Calibri"/>
              </a:rPr>
              <a:t>HT</a:t>
            </a:r>
            <a:r>
              <a:rPr sz="1900" b="1" spc="-290" dirty="0" smtClean="0">
                <a:solidFill>
                  <a:srgbClr val="143C69"/>
                </a:solidFill>
                <a:latin typeface="Calibri"/>
                <a:cs typeface="Calibri"/>
              </a:rPr>
              <a:t> </a:t>
            </a:r>
            <a:r>
              <a:rPr lang="es-ES" sz="1900" b="1" spc="-290" dirty="0" smtClean="0">
                <a:solidFill>
                  <a:srgbClr val="143C69"/>
                </a:solidFill>
                <a:latin typeface="Calibri"/>
                <a:cs typeface="Calibri"/>
              </a:rPr>
              <a:t>  </a:t>
            </a:r>
            <a:r>
              <a:rPr sz="1900" b="1" spc="130" dirty="0" smtClean="0">
                <a:solidFill>
                  <a:srgbClr val="143C69"/>
                </a:solidFill>
                <a:latin typeface="Calibri"/>
                <a:cs typeface="Calibri"/>
              </a:rPr>
              <a:t>WINDSLED</a:t>
            </a:r>
            <a:endParaRPr sz="1900" dirty="0">
              <a:latin typeface="Calibri"/>
              <a:cs typeface="Calibri"/>
            </a:endParaRPr>
          </a:p>
          <a:p>
            <a:pPr marL="12700" marR="53975">
              <a:lnSpc>
                <a:spcPct val="143900"/>
              </a:lnSpc>
              <a:spcBef>
                <a:spcPts val="655"/>
              </a:spcBef>
            </a:pPr>
            <a:r>
              <a:rPr sz="1100" spc="60" dirty="0">
                <a:latin typeface="Calibri"/>
                <a:cs typeface="Calibri"/>
              </a:rPr>
              <a:t>Is </a:t>
            </a:r>
            <a:r>
              <a:rPr sz="1100" spc="40" dirty="0">
                <a:latin typeface="Calibri"/>
                <a:cs typeface="Calibri"/>
              </a:rPr>
              <a:t>the </a:t>
            </a:r>
            <a:r>
              <a:rPr sz="1100" spc="55" dirty="0">
                <a:latin typeface="Calibri"/>
                <a:cs typeface="Calibri"/>
              </a:rPr>
              <a:t>lightest and </a:t>
            </a:r>
            <a:r>
              <a:rPr sz="1100" spc="75" dirty="0">
                <a:latin typeface="Calibri"/>
                <a:cs typeface="Calibri"/>
              </a:rPr>
              <a:t>smallest </a:t>
            </a:r>
            <a:r>
              <a:rPr sz="1100" spc="55" dirty="0">
                <a:latin typeface="Calibri"/>
                <a:cs typeface="Calibri"/>
              </a:rPr>
              <a:t>version  </a:t>
            </a:r>
            <a:r>
              <a:rPr sz="1100" spc="60" dirty="0">
                <a:latin typeface="Calibri"/>
                <a:cs typeface="Calibri"/>
              </a:rPr>
              <a:t>possible </a:t>
            </a:r>
            <a:r>
              <a:rPr sz="1100" spc="50" dirty="0">
                <a:latin typeface="Calibri"/>
                <a:cs typeface="Calibri"/>
              </a:rPr>
              <a:t>of </a:t>
            </a:r>
            <a:r>
              <a:rPr sz="1100" spc="55" dirty="0">
                <a:latin typeface="Calibri"/>
                <a:cs typeface="Calibri"/>
              </a:rPr>
              <a:t>Windsled </a:t>
            </a:r>
            <a:r>
              <a:rPr sz="1100" spc="35" dirty="0">
                <a:latin typeface="Calibri"/>
                <a:cs typeface="Calibri"/>
              </a:rPr>
              <a:t>Expedition. </a:t>
            </a:r>
            <a:r>
              <a:rPr sz="1100" spc="55" dirty="0">
                <a:latin typeface="Calibri"/>
                <a:cs typeface="Calibri"/>
              </a:rPr>
              <a:t>Can  </a:t>
            </a:r>
            <a:r>
              <a:rPr sz="1100" spc="40" dirty="0">
                <a:latin typeface="Calibri"/>
                <a:cs typeface="Calibri"/>
              </a:rPr>
              <a:t>be</a:t>
            </a:r>
            <a:r>
              <a:rPr sz="1100" spc="-5" dirty="0">
                <a:latin typeface="Calibri"/>
                <a:cs typeface="Calibri"/>
              </a:rPr>
              <a:t> </a:t>
            </a:r>
            <a:r>
              <a:rPr sz="1100" spc="60" dirty="0">
                <a:latin typeface="Calibri"/>
                <a:cs typeface="Calibri"/>
              </a:rPr>
              <a:t>made</a:t>
            </a:r>
            <a:r>
              <a:rPr sz="1100" spc="-5" dirty="0">
                <a:latin typeface="Calibri"/>
                <a:cs typeface="Calibri"/>
              </a:rPr>
              <a:t> </a:t>
            </a:r>
            <a:r>
              <a:rPr sz="1100" spc="50" dirty="0">
                <a:latin typeface="Calibri"/>
                <a:cs typeface="Calibri"/>
              </a:rPr>
              <a:t>of</a:t>
            </a:r>
            <a:r>
              <a:rPr sz="1100" spc="-30" dirty="0">
                <a:latin typeface="Calibri"/>
                <a:cs typeface="Calibri"/>
              </a:rPr>
              <a:t> </a:t>
            </a:r>
            <a:r>
              <a:rPr sz="1100" spc="45" dirty="0">
                <a:latin typeface="Calibri"/>
                <a:cs typeface="Calibri"/>
              </a:rPr>
              <a:t>one</a:t>
            </a:r>
            <a:r>
              <a:rPr sz="1100" spc="-5" dirty="0">
                <a:latin typeface="Calibri"/>
                <a:cs typeface="Calibri"/>
              </a:rPr>
              <a:t> </a:t>
            </a:r>
            <a:r>
              <a:rPr sz="1100" spc="60" dirty="0">
                <a:latin typeface="Calibri"/>
                <a:cs typeface="Calibri"/>
              </a:rPr>
              <a:t>simple</a:t>
            </a:r>
            <a:r>
              <a:rPr sz="1100" spc="-25" dirty="0">
                <a:latin typeface="Calibri"/>
                <a:cs typeface="Calibri"/>
              </a:rPr>
              <a:t> </a:t>
            </a:r>
            <a:r>
              <a:rPr sz="1100" spc="50" dirty="0">
                <a:latin typeface="Calibri"/>
                <a:cs typeface="Calibri"/>
              </a:rPr>
              <a:t>tractor</a:t>
            </a:r>
            <a:r>
              <a:rPr sz="1100" spc="-55" dirty="0">
                <a:latin typeface="Calibri"/>
                <a:cs typeface="Calibri"/>
              </a:rPr>
              <a:t> </a:t>
            </a:r>
            <a:r>
              <a:rPr sz="1100" spc="35" dirty="0">
                <a:latin typeface="Calibri"/>
                <a:cs typeface="Calibri"/>
              </a:rPr>
              <a:t>vehicle.  </a:t>
            </a:r>
            <a:r>
              <a:rPr sz="1100" spc="80" dirty="0">
                <a:latin typeface="Calibri"/>
                <a:cs typeface="Calibri"/>
              </a:rPr>
              <a:t>Has </a:t>
            </a:r>
            <a:r>
              <a:rPr sz="1100" spc="55" dirty="0">
                <a:latin typeface="Calibri"/>
                <a:cs typeface="Calibri"/>
              </a:rPr>
              <a:t>very </a:t>
            </a:r>
            <a:r>
              <a:rPr sz="1100" spc="40" dirty="0">
                <a:latin typeface="Calibri"/>
                <a:cs typeface="Calibri"/>
              </a:rPr>
              <a:t>little </a:t>
            </a:r>
            <a:r>
              <a:rPr sz="1100" spc="55" dirty="0">
                <a:latin typeface="Calibri"/>
                <a:cs typeface="Calibri"/>
              </a:rPr>
              <a:t>transporting </a:t>
            </a:r>
            <a:r>
              <a:rPr sz="1100" spc="40" dirty="0">
                <a:latin typeface="Calibri"/>
                <a:cs typeface="Calibri"/>
              </a:rPr>
              <a:t>capacity.  </a:t>
            </a:r>
            <a:r>
              <a:rPr sz="1100" b="1" spc="60" dirty="0">
                <a:latin typeface="Calibri"/>
                <a:cs typeface="Calibri"/>
              </a:rPr>
              <a:t>Sizes</a:t>
            </a:r>
            <a:r>
              <a:rPr sz="1100" spc="60" dirty="0">
                <a:latin typeface="Calibri"/>
                <a:cs typeface="Calibri"/>
              </a:rPr>
              <a:t>. </a:t>
            </a:r>
            <a:r>
              <a:rPr sz="1100" spc="40" dirty="0">
                <a:latin typeface="Calibri"/>
                <a:cs typeface="Calibri"/>
              </a:rPr>
              <a:t>3,6m </a:t>
            </a:r>
            <a:r>
              <a:rPr sz="1100" spc="60" dirty="0">
                <a:latin typeface="Calibri"/>
                <a:cs typeface="Calibri"/>
              </a:rPr>
              <a:t>long </a:t>
            </a:r>
            <a:r>
              <a:rPr sz="1100" spc="95" dirty="0">
                <a:latin typeface="Calibri"/>
                <a:cs typeface="Calibri"/>
              </a:rPr>
              <a:t>x </a:t>
            </a:r>
            <a:r>
              <a:rPr sz="1100" spc="30" dirty="0">
                <a:latin typeface="Calibri"/>
                <a:cs typeface="Calibri"/>
              </a:rPr>
              <a:t>3,5m</a:t>
            </a:r>
            <a:r>
              <a:rPr sz="1100" spc="-45" dirty="0">
                <a:latin typeface="Calibri"/>
                <a:cs typeface="Calibri"/>
              </a:rPr>
              <a:t> </a:t>
            </a:r>
            <a:r>
              <a:rPr sz="1100" spc="40" dirty="0">
                <a:latin typeface="Calibri"/>
                <a:cs typeface="Calibri"/>
              </a:rPr>
              <a:t>long.</a:t>
            </a:r>
            <a:endParaRPr sz="1100" dirty="0">
              <a:latin typeface="Calibri"/>
              <a:cs typeface="Calibri"/>
            </a:endParaRPr>
          </a:p>
          <a:p>
            <a:pPr marL="12700" marR="406400">
              <a:lnSpc>
                <a:spcPct val="143900"/>
              </a:lnSpc>
            </a:pPr>
            <a:r>
              <a:rPr sz="1100" spc="40" dirty="0">
                <a:latin typeface="Calibri"/>
                <a:cs typeface="Calibri"/>
              </a:rPr>
              <a:t>Weight </a:t>
            </a:r>
            <a:r>
              <a:rPr sz="1100" spc="50" dirty="0">
                <a:latin typeface="Calibri"/>
                <a:cs typeface="Calibri"/>
              </a:rPr>
              <a:t>of </a:t>
            </a:r>
            <a:r>
              <a:rPr sz="1100" spc="40" dirty="0">
                <a:latin typeface="Calibri"/>
                <a:cs typeface="Calibri"/>
              </a:rPr>
              <a:t>the </a:t>
            </a:r>
            <a:r>
              <a:rPr sz="1100" spc="45" dirty="0">
                <a:latin typeface="Calibri"/>
                <a:cs typeface="Calibri"/>
              </a:rPr>
              <a:t>sled. </a:t>
            </a:r>
            <a:r>
              <a:rPr sz="1100" spc="20" dirty="0">
                <a:latin typeface="Calibri"/>
                <a:cs typeface="Calibri"/>
              </a:rPr>
              <a:t>100 </a:t>
            </a:r>
            <a:r>
              <a:rPr sz="1100" spc="30" dirty="0">
                <a:latin typeface="Calibri"/>
                <a:cs typeface="Calibri"/>
              </a:rPr>
              <a:t>kg.  </a:t>
            </a:r>
            <a:r>
              <a:rPr sz="1100" b="1" spc="50" dirty="0">
                <a:latin typeface="Calibri"/>
                <a:cs typeface="Calibri"/>
              </a:rPr>
              <a:t>Number</a:t>
            </a:r>
            <a:r>
              <a:rPr sz="1100" b="1" spc="-30" dirty="0">
                <a:latin typeface="Calibri"/>
                <a:cs typeface="Calibri"/>
              </a:rPr>
              <a:t> </a:t>
            </a:r>
            <a:r>
              <a:rPr sz="1100" b="1" spc="50" dirty="0">
                <a:latin typeface="Calibri"/>
                <a:cs typeface="Calibri"/>
              </a:rPr>
              <a:t>of</a:t>
            </a:r>
            <a:r>
              <a:rPr sz="1100" b="1" spc="-30" dirty="0">
                <a:latin typeface="Calibri"/>
                <a:cs typeface="Calibri"/>
              </a:rPr>
              <a:t> </a:t>
            </a:r>
            <a:r>
              <a:rPr sz="1100" b="1" spc="45" dirty="0">
                <a:latin typeface="Calibri"/>
                <a:cs typeface="Calibri"/>
              </a:rPr>
              <a:t>people</a:t>
            </a:r>
            <a:r>
              <a:rPr sz="1100" b="1" spc="-5" dirty="0">
                <a:latin typeface="Calibri"/>
                <a:cs typeface="Calibri"/>
              </a:rPr>
              <a:t> </a:t>
            </a:r>
            <a:r>
              <a:rPr sz="1100" b="1" spc="45" dirty="0">
                <a:latin typeface="Calibri"/>
                <a:cs typeface="Calibri"/>
              </a:rPr>
              <a:t>on</a:t>
            </a:r>
            <a:r>
              <a:rPr sz="1100" b="1" spc="-5" dirty="0">
                <a:latin typeface="Calibri"/>
                <a:cs typeface="Calibri"/>
              </a:rPr>
              <a:t> </a:t>
            </a:r>
            <a:r>
              <a:rPr sz="1100" b="1" spc="30" dirty="0">
                <a:latin typeface="Calibri"/>
                <a:cs typeface="Calibri"/>
              </a:rPr>
              <a:t>board</a:t>
            </a:r>
            <a:r>
              <a:rPr sz="1100" spc="30" dirty="0">
                <a:latin typeface="Calibri"/>
                <a:cs typeface="Calibri"/>
              </a:rPr>
              <a:t>.</a:t>
            </a:r>
            <a:r>
              <a:rPr sz="1100" spc="-5" dirty="0">
                <a:latin typeface="Calibri"/>
                <a:cs typeface="Calibri"/>
              </a:rPr>
              <a:t> </a:t>
            </a:r>
            <a:r>
              <a:rPr lang="es-ES" sz="1100" spc="-5" dirty="0" smtClean="0">
                <a:latin typeface="Calibri"/>
                <a:cs typeface="Calibri"/>
              </a:rPr>
              <a:t>2</a:t>
            </a:r>
            <a:r>
              <a:rPr sz="1100" spc="60" dirty="0" smtClean="0">
                <a:latin typeface="Calibri"/>
                <a:cs typeface="Calibri"/>
              </a:rPr>
              <a:t>-3</a:t>
            </a:r>
            <a:r>
              <a:rPr sz="1100" spc="60" dirty="0">
                <a:latin typeface="Calibri"/>
                <a:cs typeface="Calibri"/>
              </a:rPr>
              <a:t>.  </a:t>
            </a:r>
            <a:r>
              <a:rPr sz="1100" b="1" spc="50" dirty="0">
                <a:latin typeface="Calibri"/>
                <a:cs typeface="Calibri"/>
              </a:rPr>
              <a:t>Payload</a:t>
            </a:r>
            <a:r>
              <a:rPr sz="1100" spc="50" dirty="0">
                <a:latin typeface="Calibri"/>
                <a:cs typeface="Calibri"/>
              </a:rPr>
              <a:t>. </a:t>
            </a:r>
            <a:r>
              <a:rPr sz="1100" spc="85" dirty="0">
                <a:latin typeface="Calibri"/>
                <a:cs typeface="Calibri"/>
              </a:rPr>
              <a:t>600</a:t>
            </a:r>
            <a:r>
              <a:rPr sz="1100" spc="125" dirty="0">
                <a:latin typeface="Calibri"/>
                <a:cs typeface="Calibri"/>
              </a:rPr>
              <a:t> </a:t>
            </a:r>
            <a:r>
              <a:rPr sz="1100" spc="30" dirty="0">
                <a:latin typeface="Calibri"/>
                <a:cs typeface="Calibri"/>
              </a:rPr>
              <a:t>kg.</a:t>
            </a:r>
            <a:endParaRPr sz="1100" dirty="0">
              <a:latin typeface="Calibri"/>
              <a:cs typeface="Calibri"/>
            </a:endParaRPr>
          </a:p>
          <a:p>
            <a:pPr marL="12700">
              <a:lnSpc>
                <a:spcPct val="100000"/>
              </a:lnSpc>
              <a:spcBef>
                <a:spcPts val="580"/>
              </a:spcBef>
            </a:pPr>
            <a:r>
              <a:rPr sz="1100" b="1" spc="35" dirty="0">
                <a:latin typeface="Calibri"/>
                <a:cs typeface="Calibri"/>
              </a:rPr>
              <a:t>Autonomy</a:t>
            </a:r>
            <a:r>
              <a:rPr sz="1100" spc="35" dirty="0">
                <a:latin typeface="Calibri"/>
                <a:cs typeface="Calibri"/>
              </a:rPr>
              <a:t>.  Max. </a:t>
            </a:r>
            <a:r>
              <a:rPr sz="1100" spc="85" dirty="0">
                <a:latin typeface="Calibri"/>
                <a:cs typeface="Calibri"/>
              </a:rPr>
              <a:t>2000</a:t>
            </a:r>
            <a:r>
              <a:rPr sz="1100" spc="-150" dirty="0">
                <a:latin typeface="Calibri"/>
                <a:cs typeface="Calibri"/>
              </a:rPr>
              <a:t> </a:t>
            </a:r>
            <a:r>
              <a:rPr sz="1100" spc="30" dirty="0">
                <a:latin typeface="Calibri"/>
                <a:cs typeface="Calibri"/>
              </a:rPr>
              <a:t>km.</a:t>
            </a:r>
            <a:endParaRPr sz="1100" dirty="0">
              <a:latin typeface="Calibri"/>
              <a:cs typeface="Calibri"/>
            </a:endParaRPr>
          </a:p>
        </p:txBody>
      </p:sp>
      <p:sp>
        <p:nvSpPr>
          <p:cNvPr id="36" name="object 36"/>
          <p:cNvSpPr txBox="1"/>
          <p:nvPr/>
        </p:nvSpPr>
        <p:spPr>
          <a:xfrm>
            <a:off x="779299" y="3892730"/>
            <a:ext cx="2197735" cy="707694"/>
          </a:xfrm>
          <a:prstGeom prst="rect">
            <a:avLst/>
          </a:prstGeom>
        </p:spPr>
        <p:txBody>
          <a:bodyPr vert="horz" wrap="square" lIns="0" tIns="0" rIns="0" bIns="0" rtlCol="0">
            <a:spAutoFit/>
          </a:bodyPr>
          <a:lstStyle/>
          <a:p>
            <a:pPr marL="12700" marR="5080">
              <a:lnSpc>
                <a:spcPct val="143900"/>
              </a:lnSpc>
            </a:pPr>
            <a:r>
              <a:rPr sz="1100" b="1" spc="55" dirty="0">
                <a:latin typeface="Calibri"/>
                <a:cs typeface="Calibri"/>
              </a:rPr>
              <a:t>Advantages</a:t>
            </a:r>
            <a:r>
              <a:rPr sz="1100" spc="55" dirty="0">
                <a:latin typeface="Calibri"/>
                <a:cs typeface="Calibri"/>
              </a:rPr>
              <a:t>.</a:t>
            </a:r>
            <a:r>
              <a:rPr sz="1100" spc="-40" dirty="0">
                <a:latin typeface="Calibri"/>
                <a:cs typeface="Calibri"/>
              </a:rPr>
              <a:t> </a:t>
            </a:r>
            <a:r>
              <a:rPr sz="1100" spc="60" dirty="0">
                <a:latin typeface="Calibri"/>
                <a:cs typeface="Calibri"/>
              </a:rPr>
              <a:t>The</a:t>
            </a:r>
            <a:r>
              <a:rPr sz="1100" spc="-15" dirty="0">
                <a:latin typeface="Calibri"/>
                <a:cs typeface="Calibri"/>
              </a:rPr>
              <a:t> </a:t>
            </a:r>
            <a:r>
              <a:rPr sz="1100" spc="55" dirty="0">
                <a:latin typeface="Calibri"/>
                <a:cs typeface="Calibri"/>
              </a:rPr>
              <a:t>lightest</a:t>
            </a:r>
            <a:r>
              <a:rPr sz="1100" spc="-15" dirty="0">
                <a:latin typeface="Calibri"/>
                <a:cs typeface="Calibri"/>
              </a:rPr>
              <a:t> </a:t>
            </a:r>
            <a:r>
              <a:rPr sz="1100" spc="55" dirty="0">
                <a:latin typeface="Calibri"/>
                <a:cs typeface="Calibri"/>
              </a:rPr>
              <a:t>and</a:t>
            </a:r>
            <a:r>
              <a:rPr sz="1100" spc="-15" dirty="0">
                <a:latin typeface="Calibri"/>
                <a:cs typeface="Calibri"/>
              </a:rPr>
              <a:t> </a:t>
            </a:r>
            <a:r>
              <a:rPr sz="1100" spc="70" dirty="0">
                <a:latin typeface="Calibri"/>
                <a:cs typeface="Calibri"/>
              </a:rPr>
              <a:t>most  </a:t>
            </a:r>
            <a:r>
              <a:rPr sz="1100" spc="60" dirty="0">
                <a:latin typeface="Calibri"/>
                <a:cs typeface="Calibri"/>
              </a:rPr>
              <a:t>basic </a:t>
            </a:r>
            <a:r>
              <a:rPr sz="1100" spc="65" dirty="0">
                <a:latin typeface="Calibri"/>
                <a:cs typeface="Calibri"/>
              </a:rPr>
              <a:t>sled can </a:t>
            </a:r>
            <a:r>
              <a:rPr sz="1100" spc="40" dirty="0">
                <a:latin typeface="Calibri"/>
                <a:cs typeface="Calibri"/>
              </a:rPr>
              <a:t>be </a:t>
            </a:r>
            <a:r>
              <a:rPr sz="1100" spc="45" dirty="0">
                <a:latin typeface="Calibri"/>
                <a:cs typeface="Calibri"/>
              </a:rPr>
              <a:t>one </a:t>
            </a:r>
            <a:r>
              <a:rPr sz="1100" spc="50" dirty="0">
                <a:latin typeface="Calibri"/>
                <a:cs typeface="Calibri"/>
              </a:rPr>
              <a:t>of </a:t>
            </a:r>
            <a:r>
              <a:rPr sz="1100" spc="40" dirty="0">
                <a:latin typeface="Calibri"/>
                <a:cs typeface="Calibri"/>
              </a:rPr>
              <a:t>the </a:t>
            </a:r>
            <a:r>
              <a:rPr sz="1100" spc="70" dirty="0">
                <a:latin typeface="Calibri"/>
                <a:cs typeface="Calibri"/>
              </a:rPr>
              <a:t>most  </a:t>
            </a:r>
            <a:r>
              <a:rPr sz="1100" spc="55" dirty="0">
                <a:latin typeface="Calibri"/>
                <a:cs typeface="Calibri"/>
              </a:rPr>
              <a:t>practical</a:t>
            </a:r>
            <a:r>
              <a:rPr sz="1100" spc="-45" dirty="0">
                <a:latin typeface="Calibri"/>
                <a:cs typeface="Calibri"/>
              </a:rPr>
              <a:t> </a:t>
            </a:r>
            <a:r>
              <a:rPr sz="1100" spc="45" dirty="0">
                <a:latin typeface="Calibri"/>
                <a:cs typeface="Calibri"/>
              </a:rPr>
              <a:t>configurations,</a:t>
            </a:r>
            <a:r>
              <a:rPr sz="1100" spc="-20" dirty="0">
                <a:latin typeface="Calibri"/>
                <a:cs typeface="Calibri"/>
              </a:rPr>
              <a:t> </a:t>
            </a:r>
            <a:r>
              <a:rPr sz="1100" spc="95" dirty="0">
                <a:latin typeface="Calibri"/>
                <a:cs typeface="Calibri"/>
              </a:rPr>
              <a:t>as</a:t>
            </a:r>
            <a:r>
              <a:rPr sz="1100" spc="-35" dirty="0">
                <a:latin typeface="Calibri"/>
                <a:cs typeface="Calibri"/>
              </a:rPr>
              <a:t> </a:t>
            </a:r>
            <a:r>
              <a:rPr sz="1100" spc="45" dirty="0">
                <a:latin typeface="Calibri"/>
                <a:cs typeface="Calibri"/>
              </a:rPr>
              <a:t>for</a:t>
            </a:r>
            <a:endParaRPr sz="1100" dirty="0">
              <a:latin typeface="Calibri"/>
              <a:cs typeface="Calibri"/>
            </a:endParaRPr>
          </a:p>
        </p:txBody>
      </p:sp>
      <p:sp>
        <p:nvSpPr>
          <p:cNvPr id="37" name="object 37"/>
          <p:cNvSpPr txBox="1"/>
          <p:nvPr/>
        </p:nvSpPr>
        <p:spPr>
          <a:xfrm>
            <a:off x="3485984" y="1479692"/>
            <a:ext cx="2412365" cy="2428875"/>
          </a:xfrm>
          <a:prstGeom prst="rect">
            <a:avLst/>
          </a:prstGeom>
        </p:spPr>
        <p:txBody>
          <a:bodyPr vert="horz" wrap="square" lIns="0" tIns="0" rIns="0" bIns="0" rtlCol="0">
            <a:spAutoFit/>
          </a:bodyPr>
          <a:lstStyle/>
          <a:p>
            <a:pPr marL="12700" marR="5080">
              <a:lnSpc>
                <a:spcPct val="143900"/>
              </a:lnSpc>
            </a:pPr>
            <a:r>
              <a:rPr sz="1100" spc="50" dirty="0">
                <a:latin typeface="Calibri"/>
                <a:cs typeface="Calibri"/>
              </a:rPr>
              <a:t>expeditions </a:t>
            </a:r>
            <a:r>
              <a:rPr sz="1100" spc="45" dirty="0">
                <a:latin typeface="Calibri"/>
                <a:cs typeface="Calibri"/>
              </a:rPr>
              <a:t>needing </a:t>
            </a:r>
            <a:r>
              <a:rPr sz="1100" spc="70" dirty="0">
                <a:latin typeface="Calibri"/>
                <a:cs typeface="Calibri"/>
              </a:rPr>
              <a:t>a </a:t>
            </a:r>
            <a:r>
              <a:rPr sz="1100" spc="55" dirty="0">
                <a:latin typeface="Calibri"/>
                <a:cs typeface="Calibri"/>
              </a:rPr>
              <a:t>very </a:t>
            </a:r>
            <a:r>
              <a:rPr sz="1100" spc="60" dirty="0">
                <a:latin typeface="Calibri"/>
                <a:cs typeface="Calibri"/>
              </a:rPr>
              <a:t>basic </a:t>
            </a:r>
            <a:r>
              <a:rPr sz="1100" spc="45" dirty="0">
                <a:latin typeface="Calibri"/>
                <a:cs typeface="Calibri"/>
              </a:rPr>
              <a:t>or  </a:t>
            </a:r>
            <a:r>
              <a:rPr sz="1100" spc="50" dirty="0">
                <a:latin typeface="Calibri"/>
                <a:cs typeface="Calibri"/>
              </a:rPr>
              <a:t>light</a:t>
            </a:r>
            <a:r>
              <a:rPr sz="1100" spc="-5" dirty="0">
                <a:latin typeface="Calibri"/>
                <a:cs typeface="Calibri"/>
              </a:rPr>
              <a:t> </a:t>
            </a:r>
            <a:r>
              <a:rPr sz="1100" spc="45" dirty="0">
                <a:latin typeface="Calibri"/>
                <a:cs typeface="Calibri"/>
              </a:rPr>
              <a:t>scientific</a:t>
            </a:r>
            <a:r>
              <a:rPr sz="1100" spc="-5" dirty="0">
                <a:latin typeface="Calibri"/>
                <a:cs typeface="Calibri"/>
              </a:rPr>
              <a:t> </a:t>
            </a:r>
            <a:r>
              <a:rPr sz="1100" spc="35" dirty="0">
                <a:latin typeface="Calibri"/>
                <a:cs typeface="Calibri"/>
              </a:rPr>
              <a:t>equipment,</a:t>
            </a:r>
            <a:r>
              <a:rPr sz="1100" spc="-30" dirty="0">
                <a:latin typeface="Calibri"/>
                <a:cs typeface="Calibri"/>
              </a:rPr>
              <a:t> </a:t>
            </a:r>
            <a:r>
              <a:rPr sz="1100" spc="60" dirty="0">
                <a:latin typeface="Calibri"/>
                <a:cs typeface="Calibri"/>
              </a:rPr>
              <a:t>will</a:t>
            </a:r>
            <a:r>
              <a:rPr sz="1100" spc="-35" dirty="0">
                <a:latin typeface="Calibri"/>
                <a:cs typeface="Calibri"/>
              </a:rPr>
              <a:t> </a:t>
            </a:r>
            <a:r>
              <a:rPr sz="1100" spc="40" dirty="0">
                <a:latin typeface="Calibri"/>
                <a:cs typeface="Calibri"/>
              </a:rPr>
              <a:t>be</a:t>
            </a:r>
            <a:r>
              <a:rPr sz="1100" spc="-5" dirty="0">
                <a:latin typeface="Calibri"/>
                <a:cs typeface="Calibri"/>
              </a:rPr>
              <a:t> </a:t>
            </a:r>
            <a:r>
              <a:rPr sz="1100" spc="45" dirty="0">
                <a:latin typeface="Calibri"/>
                <a:cs typeface="Calibri"/>
              </a:rPr>
              <a:t>ideal  </a:t>
            </a:r>
            <a:r>
              <a:rPr sz="1100" spc="50" dirty="0">
                <a:latin typeface="Calibri"/>
                <a:cs typeface="Calibri"/>
              </a:rPr>
              <a:t>solutions, </a:t>
            </a:r>
            <a:r>
              <a:rPr sz="1100" spc="95" dirty="0">
                <a:latin typeface="Calibri"/>
                <a:cs typeface="Calibri"/>
              </a:rPr>
              <a:t>as </a:t>
            </a:r>
            <a:r>
              <a:rPr sz="1100" spc="60" dirty="0">
                <a:latin typeface="Calibri"/>
                <a:cs typeface="Calibri"/>
              </a:rPr>
              <a:t>would </a:t>
            </a:r>
            <a:r>
              <a:rPr sz="1100" spc="40" dirty="0">
                <a:latin typeface="Calibri"/>
                <a:cs typeface="Calibri"/>
              </a:rPr>
              <a:t>be </a:t>
            </a:r>
            <a:r>
              <a:rPr sz="1100" spc="60" dirty="0">
                <a:latin typeface="Calibri"/>
                <a:cs typeface="Calibri"/>
              </a:rPr>
              <a:t>cheapest </a:t>
            </a:r>
            <a:r>
              <a:rPr sz="1100" spc="55" dirty="0">
                <a:latin typeface="Calibri"/>
                <a:cs typeface="Calibri"/>
              </a:rPr>
              <a:t>and  lightest</a:t>
            </a:r>
            <a:r>
              <a:rPr sz="1100" spc="-30" dirty="0">
                <a:latin typeface="Calibri"/>
                <a:cs typeface="Calibri"/>
              </a:rPr>
              <a:t> </a:t>
            </a:r>
            <a:r>
              <a:rPr sz="1100" spc="85" dirty="0">
                <a:latin typeface="Calibri"/>
                <a:cs typeface="Calibri"/>
              </a:rPr>
              <a:t>way</a:t>
            </a:r>
            <a:r>
              <a:rPr sz="1100" spc="-50" dirty="0">
                <a:latin typeface="Calibri"/>
                <a:cs typeface="Calibri"/>
              </a:rPr>
              <a:t> </a:t>
            </a:r>
            <a:r>
              <a:rPr sz="1100" spc="35" dirty="0">
                <a:latin typeface="Calibri"/>
                <a:cs typeface="Calibri"/>
              </a:rPr>
              <a:t>to</a:t>
            </a:r>
            <a:r>
              <a:rPr sz="1100" spc="-5" dirty="0">
                <a:latin typeface="Calibri"/>
                <a:cs typeface="Calibri"/>
              </a:rPr>
              <a:t> </a:t>
            </a:r>
            <a:r>
              <a:rPr sz="1100" spc="40" dirty="0">
                <a:latin typeface="Calibri"/>
                <a:cs typeface="Calibri"/>
              </a:rPr>
              <a:t>link</a:t>
            </a:r>
            <a:r>
              <a:rPr sz="1100" spc="-20" dirty="0">
                <a:latin typeface="Calibri"/>
                <a:cs typeface="Calibri"/>
              </a:rPr>
              <a:t> </a:t>
            </a:r>
            <a:r>
              <a:rPr sz="1100" spc="65" dirty="0">
                <a:latin typeface="Calibri"/>
                <a:cs typeface="Calibri"/>
              </a:rPr>
              <a:t>any</a:t>
            </a:r>
            <a:r>
              <a:rPr sz="1100" spc="-30" dirty="0">
                <a:latin typeface="Calibri"/>
                <a:cs typeface="Calibri"/>
              </a:rPr>
              <a:t> </a:t>
            </a:r>
            <a:r>
              <a:rPr sz="1100" spc="50" dirty="0">
                <a:latin typeface="Calibri"/>
                <a:cs typeface="Calibri"/>
              </a:rPr>
              <a:t>of</a:t>
            </a:r>
            <a:r>
              <a:rPr sz="1100" spc="-50" dirty="0">
                <a:latin typeface="Calibri"/>
                <a:cs typeface="Calibri"/>
              </a:rPr>
              <a:t> </a:t>
            </a:r>
            <a:r>
              <a:rPr sz="1100" spc="40" dirty="0">
                <a:latin typeface="Calibri"/>
                <a:cs typeface="Calibri"/>
              </a:rPr>
              <a:t>the</a:t>
            </a:r>
            <a:r>
              <a:rPr sz="1100" spc="-5" dirty="0">
                <a:latin typeface="Calibri"/>
                <a:cs typeface="Calibri"/>
              </a:rPr>
              <a:t> </a:t>
            </a:r>
            <a:r>
              <a:rPr sz="1100" spc="80" dirty="0">
                <a:latin typeface="Calibri"/>
                <a:cs typeface="Calibri"/>
              </a:rPr>
              <a:t>bases</a:t>
            </a:r>
            <a:r>
              <a:rPr sz="1100" spc="-5" dirty="0">
                <a:latin typeface="Calibri"/>
                <a:cs typeface="Calibri"/>
              </a:rPr>
              <a:t> </a:t>
            </a:r>
            <a:r>
              <a:rPr sz="1100" spc="30" dirty="0">
                <a:latin typeface="Calibri"/>
                <a:cs typeface="Calibri"/>
              </a:rPr>
              <a:t>in  </a:t>
            </a:r>
            <a:r>
              <a:rPr sz="1100" spc="40" dirty="0">
                <a:latin typeface="Calibri"/>
                <a:cs typeface="Calibri"/>
              </a:rPr>
              <a:t>the</a:t>
            </a:r>
            <a:r>
              <a:rPr sz="1100" spc="-60" dirty="0">
                <a:latin typeface="Calibri"/>
                <a:cs typeface="Calibri"/>
              </a:rPr>
              <a:t> </a:t>
            </a:r>
            <a:r>
              <a:rPr sz="1100" spc="40" dirty="0">
                <a:latin typeface="Calibri"/>
                <a:cs typeface="Calibri"/>
              </a:rPr>
              <a:t>plateau.</a:t>
            </a:r>
            <a:endParaRPr sz="1100" dirty="0">
              <a:latin typeface="Calibri"/>
              <a:cs typeface="Calibri"/>
            </a:endParaRPr>
          </a:p>
          <a:p>
            <a:pPr marL="12700" marR="37465">
              <a:lnSpc>
                <a:spcPct val="143900"/>
              </a:lnSpc>
            </a:pPr>
            <a:r>
              <a:rPr sz="1100" spc="45" dirty="0">
                <a:latin typeface="Calibri"/>
                <a:cs typeface="Calibri"/>
              </a:rPr>
              <a:t>Testing </a:t>
            </a:r>
            <a:r>
              <a:rPr sz="1100" spc="60" dirty="0">
                <a:latin typeface="Calibri"/>
                <a:cs typeface="Calibri"/>
              </a:rPr>
              <a:t>will </a:t>
            </a:r>
            <a:r>
              <a:rPr sz="1100" spc="55" dirty="0">
                <a:latin typeface="Calibri"/>
                <a:cs typeface="Calibri"/>
              </a:rPr>
              <a:t>happen </a:t>
            </a:r>
            <a:r>
              <a:rPr sz="1100" spc="30" dirty="0">
                <a:latin typeface="Calibri"/>
                <a:cs typeface="Calibri"/>
              </a:rPr>
              <a:t>in </a:t>
            </a:r>
            <a:r>
              <a:rPr sz="1100" spc="40" dirty="0">
                <a:latin typeface="Calibri"/>
                <a:cs typeface="Calibri"/>
              </a:rPr>
              <a:t>the </a:t>
            </a:r>
            <a:r>
              <a:rPr sz="1100" spc="50" dirty="0">
                <a:latin typeface="Calibri"/>
                <a:cs typeface="Calibri"/>
              </a:rPr>
              <a:t>first  section</a:t>
            </a:r>
            <a:r>
              <a:rPr sz="1100" spc="-5" dirty="0">
                <a:latin typeface="Calibri"/>
                <a:cs typeface="Calibri"/>
              </a:rPr>
              <a:t> </a:t>
            </a:r>
            <a:r>
              <a:rPr sz="1100" spc="50" dirty="0">
                <a:latin typeface="Calibri"/>
                <a:cs typeface="Calibri"/>
              </a:rPr>
              <a:t>of</a:t>
            </a:r>
            <a:r>
              <a:rPr sz="1100" spc="-45" dirty="0">
                <a:latin typeface="Calibri"/>
                <a:cs typeface="Calibri"/>
              </a:rPr>
              <a:t> </a:t>
            </a:r>
            <a:r>
              <a:rPr sz="1100" spc="40" dirty="0">
                <a:latin typeface="Calibri"/>
                <a:cs typeface="Calibri"/>
              </a:rPr>
              <a:t>the</a:t>
            </a:r>
            <a:r>
              <a:rPr sz="1100" spc="-20" dirty="0">
                <a:latin typeface="Calibri"/>
                <a:cs typeface="Calibri"/>
              </a:rPr>
              <a:t> </a:t>
            </a:r>
            <a:r>
              <a:rPr sz="1100" spc="35" dirty="0">
                <a:latin typeface="Calibri"/>
                <a:cs typeface="Calibri"/>
              </a:rPr>
              <a:t>trip</a:t>
            </a:r>
            <a:r>
              <a:rPr sz="1100" spc="-20" dirty="0">
                <a:latin typeface="Calibri"/>
                <a:cs typeface="Calibri"/>
              </a:rPr>
              <a:t> </a:t>
            </a:r>
            <a:r>
              <a:rPr sz="1100" spc="55" dirty="0">
                <a:latin typeface="Calibri"/>
                <a:cs typeface="Calibri"/>
              </a:rPr>
              <a:t>from</a:t>
            </a:r>
            <a:r>
              <a:rPr sz="1100" dirty="0">
                <a:latin typeface="Calibri"/>
                <a:cs typeface="Calibri"/>
              </a:rPr>
              <a:t> </a:t>
            </a:r>
            <a:r>
              <a:rPr sz="1100" spc="45" dirty="0">
                <a:latin typeface="Calibri"/>
                <a:cs typeface="Calibri"/>
              </a:rPr>
              <a:t>Novo</a:t>
            </a:r>
            <a:r>
              <a:rPr sz="1100" spc="-20" dirty="0">
                <a:latin typeface="Calibri"/>
                <a:cs typeface="Calibri"/>
              </a:rPr>
              <a:t> </a:t>
            </a:r>
            <a:r>
              <a:rPr sz="1100" spc="35" dirty="0">
                <a:latin typeface="Calibri"/>
                <a:cs typeface="Calibri"/>
              </a:rPr>
              <a:t>to</a:t>
            </a:r>
            <a:r>
              <a:rPr sz="1100" dirty="0">
                <a:latin typeface="Calibri"/>
                <a:cs typeface="Calibri"/>
              </a:rPr>
              <a:t> </a:t>
            </a:r>
            <a:r>
              <a:rPr sz="1100" spc="55" dirty="0">
                <a:latin typeface="Calibri"/>
                <a:cs typeface="Calibri"/>
              </a:rPr>
              <a:t>South  </a:t>
            </a:r>
            <a:r>
              <a:rPr sz="1100" spc="35" dirty="0">
                <a:latin typeface="Calibri"/>
                <a:cs typeface="Calibri"/>
              </a:rPr>
              <a:t>Pole.</a:t>
            </a:r>
            <a:r>
              <a:rPr sz="1100" spc="200" dirty="0">
                <a:latin typeface="Calibri"/>
                <a:cs typeface="Calibri"/>
              </a:rPr>
              <a:t> </a:t>
            </a:r>
            <a:r>
              <a:rPr sz="1100" spc="70" dirty="0">
                <a:latin typeface="Calibri"/>
                <a:cs typeface="Calibri"/>
              </a:rPr>
              <a:t>This</a:t>
            </a:r>
            <a:r>
              <a:rPr sz="1100" spc="-10" dirty="0">
                <a:latin typeface="Calibri"/>
                <a:cs typeface="Calibri"/>
              </a:rPr>
              <a:t> </a:t>
            </a:r>
            <a:r>
              <a:rPr sz="1100" spc="65" dirty="0">
                <a:latin typeface="Calibri"/>
                <a:cs typeface="Calibri"/>
              </a:rPr>
              <a:t>is</a:t>
            </a:r>
            <a:r>
              <a:rPr sz="1100" spc="-30" dirty="0">
                <a:latin typeface="Calibri"/>
                <a:cs typeface="Calibri"/>
              </a:rPr>
              <a:t> </a:t>
            </a:r>
            <a:r>
              <a:rPr sz="1100" spc="40" dirty="0">
                <a:latin typeface="Calibri"/>
                <a:cs typeface="Calibri"/>
              </a:rPr>
              <a:t>the</a:t>
            </a:r>
            <a:r>
              <a:rPr sz="1100" spc="-10" dirty="0">
                <a:latin typeface="Calibri"/>
                <a:cs typeface="Calibri"/>
              </a:rPr>
              <a:t> </a:t>
            </a:r>
            <a:r>
              <a:rPr sz="1100" spc="55" dirty="0">
                <a:latin typeface="Calibri"/>
                <a:cs typeface="Calibri"/>
              </a:rPr>
              <a:t>model</a:t>
            </a:r>
            <a:r>
              <a:rPr sz="1100" spc="-60" dirty="0">
                <a:latin typeface="Calibri"/>
                <a:cs typeface="Calibri"/>
              </a:rPr>
              <a:t> </a:t>
            </a:r>
            <a:r>
              <a:rPr sz="1100" spc="50" dirty="0">
                <a:latin typeface="Calibri"/>
                <a:cs typeface="Calibri"/>
              </a:rPr>
              <a:t>that</a:t>
            </a:r>
            <a:r>
              <a:rPr sz="1100" spc="-35" dirty="0">
                <a:latin typeface="Calibri"/>
                <a:cs typeface="Calibri"/>
              </a:rPr>
              <a:t> </a:t>
            </a:r>
            <a:r>
              <a:rPr sz="1100" spc="100" dirty="0">
                <a:latin typeface="Calibri"/>
                <a:cs typeface="Calibri"/>
              </a:rPr>
              <a:t>was</a:t>
            </a:r>
            <a:endParaRPr sz="1100" dirty="0">
              <a:latin typeface="Calibri"/>
              <a:cs typeface="Calibri"/>
            </a:endParaRPr>
          </a:p>
          <a:p>
            <a:pPr marL="12700" marR="226695">
              <a:lnSpc>
                <a:spcPct val="143900"/>
              </a:lnSpc>
            </a:pPr>
            <a:r>
              <a:rPr sz="1100" spc="60" dirty="0">
                <a:latin typeface="Calibri"/>
                <a:cs typeface="Calibri"/>
              </a:rPr>
              <a:t>used</a:t>
            </a:r>
            <a:r>
              <a:rPr sz="1100" spc="-5" dirty="0">
                <a:latin typeface="Calibri"/>
                <a:cs typeface="Calibri"/>
              </a:rPr>
              <a:t> </a:t>
            </a:r>
            <a:r>
              <a:rPr sz="1100" spc="70" dirty="0">
                <a:latin typeface="Calibri"/>
                <a:cs typeface="Calibri"/>
              </a:rPr>
              <a:t>successfully</a:t>
            </a:r>
            <a:r>
              <a:rPr sz="1100" spc="-30" dirty="0">
                <a:latin typeface="Calibri"/>
                <a:cs typeface="Calibri"/>
              </a:rPr>
              <a:t> </a:t>
            </a:r>
            <a:r>
              <a:rPr sz="1100" spc="30" dirty="0">
                <a:latin typeface="Calibri"/>
                <a:cs typeface="Calibri"/>
              </a:rPr>
              <a:t>in</a:t>
            </a:r>
            <a:r>
              <a:rPr sz="1100" spc="-5" dirty="0">
                <a:latin typeface="Calibri"/>
                <a:cs typeface="Calibri"/>
              </a:rPr>
              <a:t> </a:t>
            </a:r>
            <a:r>
              <a:rPr sz="1100" spc="65" dirty="0">
                <a:latin typeface="Calibri"/>
                <a:cs typeface="Calibri"/>
              </a:rPr>
              <a:t>Spanish</a:t>
            </a:r>
            <a:r>
              <a:rPr sz="1100" spc="-35" dirty="0">
                <a:latin typeface="Calibri"/>
                <a:cs typeface="Calibri"/>
              </a:rPr>
              <a:t> </a:t>
            </a:r>
            <a:r>
              <a:rPr sz="1100" spc="55" dirty="0">
                <a:latin typeface="Calibri"/>
                <a:cs typeface="Calibri"/>
              </a:rPr>
              <a:t>Trans  </a:t>
            </a:r>
            <a:r>
              <a:rPr sz="1100" spc="45" dirty="0">
                <a:latin typeface="Calibri"/>
                <a:cs typeface="Calibri"/>
              </a:rPr>
              <a:t>Antarctic Expedition</a:t>
            </a:r>
            <a:r>
              <a:rPr sz="1100" spc="-85" dirty="0">
                <a:latin typeface="Calibri"/>
                <a:cs typeface="Calibri"/>
              </a:rPr>
              <a:t> </a:t>
            </a:r>
            <a:r>
              <a:rPr sz="1100" spc="65" dirty="0">
                <a:latin typeface="Calibri"/>
                <a:cs typeface="Calibri"/>
              </a:rPr>
              <a:t>2005-6.</a:t>
            </a:r>
            <a:endParaRPr sz="1100" dirty="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91999" y="3078010"/>
            <a:ext cx="9107995" cy="3707993"/>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779299" y="657479"/>
            <a:ext cx="4250690" cy="1597660"/>
          </a:xfrm>
          <a:prstGeom prst="rect">
            <a:avLst/>
          </a:prstGeom>
        </p:spPr>
        <p:txBody>
          <a:bodyPr vert="horz" wrap="square" lIns="0" tIns="0" rIns="0" bIns="0" rtlCol="0">
            <a:spAutoFit/>
          </a:bodyPr>
          <a:lstStyle/>
          <a:p>
            <a:pPr marL="12700">
              <a:lnSpc>
                <a:spcPct val="100000"/>
              </a:lnSpc>
            </a:pPr>
            <a:r>
              <a:rPr sz="1900" b="1" spc="155" dirty="0">
                <a:solidFill>
                  <a:srgbClr val="143C69"/>
                </a:solidFill>
                <a:latin typeface="Calibri"/>
                <a:cs typeface="Calibri"/>
              </a:rPr>
              <a:t>THE </a:t>
            </a:r>
            <a:r>
              <a:rPr sz="1900" b="1" spc="55" dirty="0" smtClean="0">
                <a:solidFill>
                  <a:srgbClr val="143C69"/>
                </a:solidFill>
                <a:latin typeface="Calibri"/>
                <a:cs typeface="Calibri"/>
              </a:rPr>
              <a:t>LON</a:t>
            </a:r>
            <a:r>
              <a:rPr lang="es-ES" sz="1900" b="1" spc="55" dirty="0" smtClean="0">
                <a:solidFill>
                  <a:srgbClr val="143C69"/>
                </a:solidFill>
                <a:latin typeface="Calibri"/>
                <a:cs typeface="Calibri"/>
              </a:rPr>
              <a:t>G</a:t>
            </a:r>
            <a:r>
              <a:rPr sz="1900" b="1" spc="55" dirty="0" smtClean="0">
                <a:solidFill>
                  <a:srgbClr val="143C69"/>
                </a:solidFill>
                <a:latin typeface="Calibri"/>
                <a:cs typeface="Calibri"/>
              </a:rPr>
              <a:t> </a:t>
            </a:r>
            <a:r>
              <a:rPr sz="1900" b="1" spc="110" dirty="0">
                <a:solidFill>
                  <a:srgbClr val="143C69"/>
                </a:solidFill>
                <a:latin typeface="Calibri"/>
                <a:cs typeface="Calibri"/>
              </a:rPr>
              <a:t>DISTANCE</a:t>
            </a:r>
            <a:r>
              <a:rPr sz="1900" b="1" spc="-295" dirty="0">
                <a:solidFill>
                  <a:srgbClr val="143C69"/>
                </a:solidFill>
                <a:latin typeface="Calibri"/>
                <a:cs typeface="Calibri"/>
              </a:rPr>
              <a:t> </a:t>
            </a:r>
            <a:r>
              <a:rPr sz="1900" b="1" spc="130" dirty="0">
                <a:solidFill>
                  <a:srgbClr val="143C69"/>
                </a:solidFill>
                <a:latin typeface="Calibri"/>
                <a:cs typeface="Calibri"/>
              </a:rPr>
              <a:t>WINDSLED</a:t>
            </a:r>
            <a:endParaRPr sz="1900" dirty="0">
              <a:latin typeface="Calibri"/>
              <a:cs typeface="Calibri"/>
            </a:endParaRPr>
          </a:p>
          <a:p>
            <a:pPr marL="12700" marR="5080">
              <a:lnSpc>
                <a:spcPct val="143900"/>
              </a:lnSpc>
              <a:spcBef>
                <a:spcPts val="670"/>
              </a:spcBef>
            </a:pPr>
            <a:r>
              <a:rPr sz="1100" spc="60" dirty="0">
                <a:latin typeface="Calibri"/>
                <a:cs typeface="Calibri"/>
              </a:rPr>
              <a:t>Is</a:t>
            </a:r>
            <a:r>
              <a:rPr sz="1100" spc="-20" dirty="0">
                <a:latin typeface="Calibri"/>
                <a:cs typeface="Calibri"/>
              </a:rPr>
              <a:t> </a:t>
            </a:r>
            <a:r>
              <a:rPr sz="1100" spc="40" dirty="0">
                <a:latin typeface="Calibri"/>
                <a:cs typeface="Calibri"/>
              </a:rPr>
              <a:t>the</a:t>
            </a:r>
            <a:r>
              <a:rPr sz="1100" dirty="0">
                <a:latin typeface="Calibri"/>
                <a:cs typeface="Calibri"/>
              </a:rPr>
              <a:t> </a:t>
            </a:r>
            <a:r>
              <a:rPr sz="1100" spc="70" dirty="0">
                <a:latin typeface="Calibri"/>
                <a:cs typeface="Calibri"/>
              </a:rPr>
              <a:t>most</a:t>
            </a:r>
            <a:r>
              <a:rPr sz="1100" dirty="0">
                <a:latin typeface="Calibri"/>
                <a:cs typeface="Calibri"/>
              </a:rPr>
              <a:t> </a:t>
            </a:r>
            <a:r>
              <a:rPr sz="1100" spc="35" dirty="0">
                <a:latin typeface="Calibri"/>
                <a:cs typeface="Calibri"/>
              </a:rPr>
              <a:t>efficient</a:t>
            </a:r>
            <a:r>
              <a:rPr sz="1100" dirty="0">
                <a:latin typeface="Calibri"/>
                <a:cs typeface="Calibri"/>
              </a:rPr>
              <a:t> </a:t>
            </a:r>
            <a:r>
              <a:rPr sz="1100" spc="45" dirty="0">
                <a:latin typeface="Calibri"/>
                <a:cs typeface="Calibri"/>
              </a:rPr>
              <a:t>configuration</a:t>
            </a:r>
            <a:r>
              <a:rPr sz="1100" dirty="0">
                <a:latin typeface="Calibri"/>
                <a:cs typeface="Calibri"/>
              </a:rPr>
              <a:t> </a:t>
            </a:r>
            <a:r>
              <a:rPr sz="1100" spc="50" dirty="0">
                <a:latin typeface="Calibri"/>
                <a:cs typeface="Calibri"/>
              </a:rPr>
              <a:t>of</a:t>
            </a:r>
            <a:r>
              <a:rPr sz="1100" spc="-45" dirty="0">
                <a:latin typeface="Calibri"/>
                <a:cs typeface="Calibri"/>
              </a:rPr>
              <a:t> </a:t>
            </a:r>
            <a:r>
              <a:rPr sz="1100" spc="50" dirty="0">
                <a:latin typeface="Calibri"/>
                <a:cs typeface="Calibri"/>
              </a:rPr>
              <a:t>windsled.</a:t>
            </a:r>
            <a:r>
              <a:rPr sz="1100" dirty="0">
                <a:latin typeface="Calibri"/>
                <a:cs typeface="Calibri"/>
              </a:rPr>
              <a:t> </a:t>
            </a:r>
            <a:r>
              <a:rPr sz="1100" spc="50" dirty="0">
                <a:latin typeface="Calibri"/>
                <a:cs typeface="Calibri"/>
              </a:rPr>
              <a:t>Capable</a:t>
            </a:r>
            <a:r>
              <a:rPr sz="1100" dirty="0">
                <a:latin typeface="Calibri"/>
                <a:cs typeface="Calibri"/>
              </a:rPr>
              <a:t> </a:t>
            </a:r>
            <a:r>
              <a:rPr sz="1100" spc="50" dirty="0">
                <a:latin typeface="Calibri"/>
                <a:cs typeface="Calibri"/>
              </a:rPr>
              <a:t>of</a:t>
            </a:r>
            <a:r>
              <a:rPr sz="1100" spc="-45" dirty="0">
                <a:latin typeface="Calibri"/>
                <a:cs typeface="Calibri"/>
              </a:rPr>
              <a:t> </a:t>
            </a:r>
            <a:r>
              <a:rPr sz="1100" spc="55" dirty="0">
                <a:latin typeface="Calibri"/>
                <a:cs typeface="Calibri"/>
              </a:rPr>
              <a:t>travelling  </a:t>
            </a:r>
            <a:r>
              <a:rPr sz="1100" spc="60" dirty="0">
                <a:latin typeface="Calibri"/>
                <a:cs typeface="Calibri"/>
              </a:rPr>
              <a:t>enormous distances </a:t>
            </a:r>
            <a:r>
              <a:rPr sz="1100" spc="30" dirty="0">
                <a:latin typeface="Calibri"/>
                <a:cs typeface="Calibri"/>
              </a:rPr>
              <a:t>in </a:t>
            </a:r>
            <a:r>
              <a:rPr sz="1100" spc="35" dirty="0">
                <a:latin typeface="Calibri"/>
                <a:cs typeface="Calibri"/>
              </a:rPr>
              <a:t>Autonomy. </a:t>
            </a:r>
            <a:r>
              <a:rPr sz="1100" spc="40" dirty="0">
                <a:latin typeface="Calibri"/>
                <a:cs typeface="Calibri"/>
              </a:rPr>
              <a:t>Made </a:t>
            </a:r>
            <a:r>
              <a:rPr sz="1100" spc="45" dirty="0">
                <a:latin typeface="Calibri"/>
                <a:cs typeface="Calibri"/>
              </a:rPr>
              <a:t>up </a:t>
            </a:r>
            <a:r>
              <a:rPr sz="1100" spc="50" dirty="0">
                <a:latin typeface="Calibri"/>
                <a:cs typeface="Calibri"/>
              </a:rPr>
              <a:t>of </a:t>
            </a:r>
            <a:r>
              <a:rPr sz="1100" spc="70" dirty="0">
                <a:latin typeface="Calibri"/>
                <a:cs typeface="Calibri"/>
              </a:rPr>
              <a:t>a </a:t>
            </a:r>
            <a:r>
              <a:rPr sz="1100" spc="55" dirty="0">
                <a:latin typeface="Calibri"/>
                <a:cs typeface="Calibri"/>
              </a:rPr>
              <a:t>convoy </a:t>
            </a:r>
            <a:r>
              <a:rPr sz="1100" spc="60" dirty="0">
                <a:latin typeface="Calibri"/>
                <a:cs typeface="Calibri"/>
              </a:rPr>
              <a:t>made </a:t>
            </a:r>
            <a:r>
              <a:rPr sz="1100" spc="50" dirty="0">
                <a:latin typeface="Calibri"/>
                <a:cs typeface="Calibri"/>
              </a:rPr>
              <a:t>of </a:t>
            </a:r>
            <a:r>
              <a:rPr sz="1100" spc="55" dirty="0">
                <a:latin typeface="Calibri"/>
                <a:cs typeface="Calibri"/>
              </a:rPr>
              <a:t>2  </a:t>
            </a:r>
            <a:r>
              <a:rPr sz="1100" spc="80" dirty="0">
                <a:latin typeface="Calibri"/>
                <a:cs typeface="Calibri"/>
              </a:rPr>
              <a:t>sleds</a:t>
            </a:r>
            <a:endParaRPr sz="1100" dirty="0">
              <a:latin typeface="Calibri"/>
              <a:cs typeface="Calibri"/>
            </a:endParaRPr>
          </a:p>
          <a:p>
            <a:pPr marL="12700" marR="226695">
              <a:lnSpc>
                <a:spcPct val="143900"/>
              </a:lnSpc>
            </a:pPr>
            <a:r>
              <a:rPr sz="1100" b="1" spc="60" dirty="0">
                <a:latin typeface="Calibri"/>
                <a:cs typeface="Calibri"/>
              </a:rPr>
              <a:t>Sizes. </a:t>
            </a:r>
            <a:r>
              <a:rPr sz="1100" spc="60" dirty="0">
                <a:latin typeface="Calibri"/>
                <a:cs typeface="Calibri"/>
              </a:rPr>
              <a:t>First </a:t>
            </a:r>
            <a:r>
              <a:rPr sz="1100" spc="45" dirty="0">
                <a:latin typeface="Calibri"/>
                <a:cs typeface="Calibri"/>
              </a:rPr>
              <a:t>sled. </a:t>
            </a:r>
            <a:r>
              <a:rPr sz="1100" spc="30" dirty="0">
                <a:latin typeface="Calibri"/>
                <a:cs typeface="Calibri"/>
              </a:rPr>
              <a:t>3,5m </a:t>
            </a:r>
            <a:r>
              <a:rPr sz="1100" spc="95" dirty="0">
                <a:latin typeface="Calibri"/>
                <a:cs typeface="Calibri"/>
              </a:rPr>
              <a:t>x </a:t>
            </a:r>
            <a:r>
              <a:rPr sz="1100" spc="25" dirty="0">
                <a:latin typeface="Calibri"/>
                <a:cs typeface="Calibri"/>
              </a:rPr>
              <a:t>3,6m. </a:t>
            </a:r>
            <a:r>
              <a:rPr sz="1100" spc="55" dirty="0">
                <a:latin typeface="Calibri"/>
                <a:cs typeface="Calibri"/>
              </a:rPr>
              <a:t>Second </a:t>
            </a:r>
            <a:r>
              <a:rPr sz="1100" spc="45" dirty="0">
                <a:latin typeface="Calibri"/>
                <a:cs typeface="Calibri"/>
              </a:rPr>
              <a:t>sled. 4,5m </a:t>
            </a:r>
            <a:r>
              <a:rPr sz="1100" spc="95" dirty="0">
                <a:latin typeface="Calibri"/>
                <a:cs typeface="Calibri"/>
              </a:rPr>
              <a:t>x </a:t>
            </a:r>
            <a:r>
              <a:rPr sz="1100" spc="40" dirty="0">
                <a:latin typeface="Calibri"/>
                <a:cs typeface="Calibri"/>
              </a:rPr>
              <a:t>3,6m </a:t>
            </a:r>
            <a:r>
              <a:rPr sz="1100" spc="45" dirty="0">
                <a:latin typeface="Calibri"/>
                <a:cs typeface="Calibri"/>
              </a:rPr>
              <a:t>sled.  </a:t>
            </a:r>
            <a:r>
              <a:rPr sz="1100" b="1" spc="40" dirty="0">
                <a:latin typeface="Calibri"/>
                <a:cs typeface="Calibri"/>
              </a:rPr>
              <a:t>Weight </a:t>
            </a:r>
            <a:r>
              <a:rPr sz="1100" b="1" spc="50" dirty="0">
                <a:latin typeface="Calibri"/>
                <a:cs typeface="Calibri"/>
              </a:rPr>
              <a:t>of </a:t>
            </a:r>
            <a:r>
              <a:rPr sz="1100" b="1" spc="40" dirty="0">
                <a:latin typeface="Calibri"/>
                <a:cs typeface="Calibri"/>
              </a:rPr>
              <a:t>the </a:t>
            </a:r>
            <a:r>
              <a:rPr sz="1100" b="1" spc="45" dirty="0">
                <a:latin typeface="Calibri"/>
                <a:cs typeface="Calibri"/>
              </a:rPr>
              <a:t>sled</a:t>
            </a:r>
            <a:r>
              <a:rPr sz="1100" spc="45" dirty="0">
                <a:latin typeface="Calibri"/>
                <a:cs typeface="Calibri"/>
              </a:rPr>
              <a:t>. </a:t>
            </a:r>
            <a:r>
              <a:rPr sz="1100" spc="65" dirty="0">
                <a:latin typeface="Calibri"/>
                <a:cs typeface="Calibri"/>
              </a:rPr>
              <a:t>230</a:t>
            </a:r>
            <a:r>
              <a:rPr sz="1100" spc="15" dirty="0">
                <a:latin typeface="Calibri"/>
                <a:cs typeface="Calibri"/>
              </a:rPr>
              <a:t> </a:t>
            </a:r>
            <a:r>
              <a:rPr sz="1100" spc="30" dirty="0">
                <a:latin typeface="Calibri"/>
                <a:cs typeface="Calibri"/>
              </a:rPr>
              <a:t>kg.</a:t>
            </a:r>
            <a:endParaRPr sz="1100" dirty="0">
              <a:latin typeface="Calibri"/>
              <a:cs typeface="Calibri"/>
            </a:endParaRPr>
          </a:p>
        </p:txBody>
      </p:sp>
      <p:sp>
        <p:nvSpPr>
          <p:cNvPr id="4" name="object 4"/>
          <p:cNvSpPr txBox="1"/>
          <p:nvPr/>
        </p:nvSpPr>
        <p:spPr>
          <a:xfrm>
            <a:off x="779299" y="2238656"/>
            <a:ext cx="4427220" cy="1223010"/>
          </a:xfrm>
          <a:prstGeom prst="rect">
            <a:avLst/>
          </a:prstGeom>
        </p:spPr>
        <p:txBody>
          <a:bodyPr vert="horz" wrap="square" lIns="0" tIns="0" rIns="0" bIns="0" rtlCol="0">
            <a:spAutoFit/>
          </a:bodyPr>
          <a:lstStyle/>
          <a:p>
            <a:pPr marL="12700" marR="5080">
              <a:lnSpc>
                <a:spcPct val="143900"/>
              </a:lnSpc>
            </a:pPr>
            <a:r>
              <a:rPr sz="1100" b="1" spc="50" dirty="0">
                <a:latin typeface="Calibri"/>
                <a:cs typeface="Calibri"/>
              </a:rPr>
              <a:t>Number</a:t>
            </a:r>
            <a:r>
              <a:rPr sz="1100" b="1" spc="-25" dirty="0">
                <a:latin typeface="Calibri"/>
                <a:cs typeface="Calibri"/>
              </a:rPr>
              <a:t> </a:t>
            </a:r>
            <a:r>
              <a:rPr sz="1100" b="1" spc="50" dirty="0">
                <a:latin typeface="Calibri"/>
                <a:cs typeface="Calibri"/>
              </a:rPr>
              <a:t>of</a:t>
            </a:r>
            <a:r>
              <a:rPr sz="1100" b="1" spc="-25" dirty="0">
                <a:latin typeface="Calibri"/>
                <a:cs typeface="Calibri"/>
              </a:rPr>
              <a:t> </a:t>
            </a:r>
            <a:r>
              <a:rPr sz="1100" b="1" spc="65" dirty="0">
                <a:latin typeface="Calibri"/>
                <a:cs typeface="Calibri"/>
              </a:rPr>
              <a:t>passengers.</a:t>
            </a:r>
            <a:r>
              <a:rPr sz="1100" b="1" dirty="0">
                <a:latin typeface="Calibri"/>
                <a:cs typeface="Calibri"/>
              </a:rPr>
              <a:t> </a:t>
            </a:r>
            <a:r>
              <a:rPr sz="1100" spc="10" dirty="0">
                <a:latin typeface="Calibri"/>
                <a:cs typeface="Calibri"/>
              </a:rPr>
              <a:t>3,</a:t>
            </a:r>
            <a:r>
              <a:rPr sz="1100" dirty="0">
                <a:latin typeface="Calibri"/>
                <a:cs typeface="Calibri"/>
              </a:rPr>
              <a:t> </a:t>
            </a:r>
            <a:r>
              <a:rPr sz="1100" spc="35" dirty="0">
                <a:latin typeface="Calibri"/>
                <a:cs typeface="Calibri"/>
              </a:rPr>
              <a:t>4.</a:t>
            </a:r>
            <a:r>
              <a:rPr sz="1100" spc="-20" dirty="0">
                <a:latin typeface="Calibri"/>
                <a:cs typeface="Calibri"/>
              </a:rPr>
              <a:t> </a:t>
            </a:r>
            <a:r>
              <a:rPr sz="1100" spc="40" dirty="0">
                <a:latin typeface="Calibri"/>
                <a:cs typeface="Calibri"/>
              </a:rPr>
              <a:t>With</a:t>
            </a:r>
            <a:r>
              <a:rPr sz="1100" dirty="0">
                <a:latin typeface="Calibri"/>
                <a:cs typeface="Calibri"/>
              </a:rPr>
              <a:t> </a:t>
            </a:r>
            <a:r>
              <a:rPr sz="1100" spc="50" dirty="0">
                <a:latin typeface="Calibri"/>
                <a:cs typeface="Calibri"/>
              </a:rPr>
              <a:t>3</a:t>
            </a:r>
            <a:r>
              <a:rPr sz="1100" dirty="0">
                <a:latin typeface="Calibri"/>
                <a:cs typeface="Calibri"/>
              </a:rPr>
              <a:t> </a:t>
            </a:r>
            <a:r>
              <a:rPr sz="1100" spc="75" dirty="0">
                <a:latin typeface="Calibri"/>
                <a:cs typeface="Calibri"/>
              </a:rPr>
              <a:t>passengers</a:t>
            </a:r>
            <a:r>
              <a:rPr sz="1100" dirty="0">
                <a:latin typeface="Calibri"/>
                <a:cs typeface="Calibri"/>
              </a:rPr>
              <a:t> </a:t>
            </a:r>
            <a:r>
              <a:rPr sz="1100" spc="65" dirty="0">
                <a:latin typeface="Calibri"/>
                <a:cs typeface="Calibri"/>
              </a:rPr>
              <a:t>is</a:t>
            </a:r>
            <a:r>
              <a:rPr sz="1100" dirty="0">
                <a:latin typeface="Calibri"/>
                <a:cs typeface="Calibri"/>
              </a:rPr>
              <a:t> </a:t>
            </a:r>
            <a:r>
              <a:rPr sz="1100" spc="40" dirty="0">
                <a:latin typeface="Calibri"/>
                <a:cs typeface="Calibri"/>
              </a:rPr>
              <a:t>not</a:t>
            </a:r>
            <a:r>
              <a:rPr sz="1100" dirty="0">
                <a:latin typeface="Calibri"/>
                <a:cs typeface="Calibri"/>
              </a:rPr>
              <a:t> </a:t>
            </a:r>
            <a:r>
              <a:rPr sz="1100" spc="70" dirty="0">
                <a:latin typeface="Calibri"/>
                <a:cs typeface="Calibri"/>
              </a:rPr>
              <a:t>most</a:t>
            </a:r>
            <a:r>
              <a:rPr sz="1100" dirty="0">
                <a:latin typeface="Calibri"/>
                <a:cs typeface="Calibri"/>
              </a:rPr>
              <a:t> </a:t>
            </a:r>
            <a:r>
              <a:rPr sz="1100" spc="35" dirty="0">
                <a:latin typeface="Calibri"/>
                <a:cs typeface="Calibri"/>
              </a:rPr>
              <a:t>efficient</a:t>
            </a:r>
            <a:r>
              <a:rPr sz="1100" dirty="0">
                <a:latin typeface="Calibri"/>
                <a:cs typeface="Calibri"/>
              </a:rPr>
              <a:t> </a:t>
            </a:r>
            <a:r>
              <a:rPr sz="1100" spc="30" dirty="0">
                <a:latin typeface="Calibri"/>
                <a:cs typeface="Calibri"/>
              </a:rPr>
              <a:t>in  </a:t>
            </a:r>
            <a:r>
              <a:rPr sz="1100" spc="60" dirty="0">
                <a:latin typeface="Calibri"/>
                <a:cs typeface="Calibri"/>
              </a:rPr>
              <a:t>long</a:t>
            </a:r>
            <a:r>
              <a:rPr sz="1100" spc="5" dirty="0">
                <a:latin typeface="Calibri"/>
                <a:cs typeface="Calibri"/>
              </a:rPr>
              <a:t> </a:t>
            </a:r>
            <a:r>
              <a:rPr sz="1100" spc="45" dirty="0">
                <a:latin typeface="Calibri"/>
                <a:cs typeface="Calibri"/>
              </a:rPr>
              <a:t>distance,</a:t>
            </a:r>
            <a:r>
              <a:rPr sz="1100" spc="5" dirty="0">
                <a:latin typeface="Calibri"/>
                <a:cs typeface="Calibri"/>
              </a:rPr>
              <a:t> </a:t>
            </a:r>
            <a:r>
              <a:rPr sz="1100" spc="40" dirty="0">
                <a:latin typeface="Calibri"/>
                <a:cs typeface="Calibri"/>
              </a:rPr>
              <a:t>but</a:t>
            </a:r>
            <a:r>
              <a:rPr sz="1100" spc="5" dirty="0">
                <a:latin typeface="Calibri"/>
                <a:cs typeface="Calibri"/>
              </a:rPr>
              <a:t> </a:t>
            </a:r>
            <a:r>
              <a:rPr sz="1100" spc="80" dirty="0">
                <a:latin typeface="Calibri"/>
                <a:cs typeface="Calibri"/>
              </a:rPr>
              <a:t>has</a:t>
            </a:r>
            <a:r>
              <a:rPr sz="1100" spc="5" dirty="0">
                <a:latin typeface="Calibri"/>
                <a:cs typeface="Calibri"/>
              </a:rPr>
              <a:t> </a:t>
            </a:r>
            <a:r>
              <a:rPr sz="1100" spc="45" dirty="0">
                <a:latin typeface="Calibri"/>
                <a:cs typeface="Calibri"/>
              </a:rPr>
              <a:t>more</a:t>
            </a:r>
            <a:r>
              <a:rPr sz="1100" spc="5" dirty="0">
                <a:latin typeface="Calibri"/>
                <a:cs typeface="Calibri"/>
              </a:rPr>
              <a:t> </a:t>
            </a:r>
            <a:r>
              <a:rPr sz="1100" spc="55" dirty="0">
                <a:latin typeface="Calibri"/>
                <a:cs typeface="Calibri"/>
              </a:rPr>
              <a:t>capacity</a:t>
            </a:r>
            <a:r>
              <a:rPr sz="1100" spc="-40" dirty="0">
                <a:latin typeface="Calibri"/>
                <a:cs typeface="Calibri"/>
              </a:rPr>
              <a:t> </a:t>
            </a:r>
            <a:r>
              <a:rPr sz="1100" spc="35" dirty="0">
                <a:latin typeface="Calibri"/>
                <a:cs typeface="Calibri"/>
              </a:rPr>
              <a:t>to</a:t>
            </a:r>
            <a:r>
              <a:rPr sz="1100" spc="-15" dirty="0">
                <a:latin typeface="Calibri"/>
                <a:cs typeface="Calibri"/>
              </a:rPr>
              <a:t> </a:t>
            </a:r>
            <a:r>
              <a:rPr sz="1100" spc="55" dirty="0">
                <a:latin typeface="Calibri"/>
                <a:cs typeface="Calibri"/>
              </a:rPr>
              <a:t>transport</a:t>
            </a:r>
            <a:r>
              <a:rPr sz="1100" spc="5" dirty="0">
                <a:latin typeface="Calibri"/>
                <a:cs typeface="Calibri"/>
              </a:rPr>
              <a:t> </a:t>
            </a:r>
            <a:r>
              <a:rPr sz="1100" spc="55" dirty="0">
                <a:latin typeface="Calibri"/>
                <a:cs typeface="Calibri"/>
              </a:rPr>
              <a:t>extra</a:t>
            </a:r>
            <a:r>
              <a:rPr sz="1100" spc="-20" dirty="0">
                <a:latin typeface="Calibri"/>
                <a:cs typeface="Calibri"/>
              </a:rPr>
              <a:t> </a:t>
            </a:r>
            <a:r>
              <a:rPr sz="1100" spc="40" dirty="0">
                <a:latin typeface="Calibri"/>
                <a:cs typeface="Calibri"/>
              </a:rPr>
              <a:t>weight.</a:t>
            </a:r>
            <a:r>
              <a:rPr sz="1100" spc="240" dirty="0">
                <a:latin typeface="Calibri"/>
                <a:cs typeface="Calibri"/>
              </a:rPr>
              <a:t> </a:t>
            </a:r>
            <a:r>
              <a:rPr sz="1100" spc="40" dirty="0">
                <a:latin typeface="Calibri"/>
                <a:cs typeface="Calibri"/>
              </a:rPr>
              <a:t>With</a:t>
            </a:r>
            <a:r>
              <a:rPr sz="1100" spc="5" dirty="0">
                <a:latin typeface="Calibri"/>
                <a:cs typeface="Calibri"/>
              </a:rPr>
              <a:t> </a:t>
            </a:r>
            <a:r>
              <a:rPr sz="1100" spc="110" dirty="0">
                <a:latin typeface="Calibri"/>
                <a:cs typeface="Calibri"/>
              </a:rPr>
              <a:t>4  </a:t>
            </a:r>
            <a:r>
              <a:rPr sz="1100" spc="75" dirty="0">
                <a:latin typeface="Calibri"/>
                <a:cs typeface="Calibri"/>
              </a:rPr>
              <a:t>passengers</a:t>
            </a:r>
            <a:r>
              <a:rPr sz="1100" spc="5" dirty="0">
                <a:latin typeface="Calibri"/>
                <a:cs typeface="Calibri"/>
              </a:rPr>
              <a:t> </a:t>
            </a:r>
            <a:r>
              <a:rPr sz="1100" spc="65" dirty="0">
                <a:latin typeface="Calibri"/>
                <a:cs typeface="Calibri"/>
              </a:rPr>
              <a:t>is</a:t>
            </a:r>
            <a:r>
              <a:rPr sz="1100" spc="5" dirty="0">
                <a:latin typeface="Calibri"/>
                <a:cs typeface="Calibri"/>
              </a:rPr>
              <a:t> </a:t>
            </a:r>
            <a:r>
              <a:rPr sz="1100" spc="60" dirty="0">
                <a:latin typeface="Calibri"/>
                <a:cs typeface="Calibri"/>
              </a:rPr>
              <a:t>possible</a:t>
            </a:r>
            <a:r>
              <a:rPr sz="1100" spc="-15" dirty="0">
                <a:latin typeface="Calibri"/>
                <a:cs typeface="Calibri"/>
              </a:rPr>
              <a:t> </a:t>
            </a:r>
            <a:r>
              <a:rPr sz="1100" spc="35" dirty="0">
                <a:latin typeface="Calibri"/>
                <a:cs typeface="Calibri"/>
              </a:rPr>
              <a:t>to</a:t>
            </a:r>
            <a:r>
              <a:rPr sz="1100" spc="5" dirty="0">
                <a:latin typeface="Calibri"/>
                <a:cs typeface="Calibri"/>
              </a:rPr>
              <a:t> </a:t>
            </a:r>
            <a:r>
              <a:rPr sz="1100" spc="55" dirty="0">
                <a:latin typeface="Calibri"/>
                <a:cs typeface="Calibri"/>
              </a:rPr>
              <a:t>make</a:t>
            </a:r>
            <a:r>
              <a:rPr sz="1100" spc="5" dirty="0">
                <a:latin typeface="Calibri"/>
                <a:cs typeface="Calibri"/>
              </a:rPr>
              <a:t> </a:t>
            </a:r>
            <a:r>
              <a:rPr sz="1100" spc="45" dirty="0">
                <a:latin typeface="Calibri"/>
                <a:cs typeface="Calibri"/>
              </a:rPr>
              <a:t>rotations</a:t>
            </a:r>
            <a:r>
              <a:rPr sz="1100" spc="5" dirty="0">
                <a:latin typeface="Calibri"/>
                <a:cs typeface="Calibri"/>
              </a:rPr>
              <a:t> </a:t>
            </a:r>
            <a:r>
              <a:rPr sz="1100" spc="45" dirty="0">
                <a:latin typeface="Calibri"/>
                <a:cs typeface="Calibri"/>
              </a:rPr>
              <a:t>driving</a:t>
            </a:r>
            <a:r>
              <a:rPr sz="1100" spc="5" dirty="0">
                <a:latin typeface="Calibri"/>
                <a:cs typeface="Calibri"/>
              </a:rPr>
              <a:t> </a:t>
            </a:r>
            <a:r>
              <a:rPr sz="1100" spc="95" dirty="0">
                <a:latin typeface="Calibri"/>
                <a:cs typeface="Calibri"/>
              </a:rPr>
              <a:t>as</a:t>
            </a:r>
            <a:r>
              <a:rPr sz="1100" spc="5" dirty="0">
                <a:latin typeface="Calibri"/>
                <a:cs typeface="Calibri"/>
              </a:rPr>
              <a:t> </a:t>
            </a:r>
            <a:r>
              <a:rPr sz="1100" spc="70" dirty="0">
                <a:latin typeface="Calibri"/>
                <a:cs typeface="Calibri"/>
              </a:rPr>
              <a:t>many</a:t>
            </a:r>
            <a:r>
              <a:rPr sz="1100" spc="-20" dirty="0">
                <a:latin typeface="Calibri"/>
                <a:cs typeface="Calibri"/>
              </a:rPr>
              <a:t> </a:t>
            </a:r>
            <a:r>
              <a:rPr sz="1100" spc="95" dirty="0">
                <a:latin typeface="Calibri"/>
                <a:cs typeface="Calibri"/>
              </a:rPr>
              <a:t>as</a:t>
            </a:r>
            <a:r>
              <a:rPr sz="1100" spc="5" dirty="0">
                <a:latin typeface="Calibri"/>
                <a:cs typeface="Calibri"/>
              </a:rPr>
              <a:t> </a:t>
            </a:r>
            <a:r>
              <a:rPr sz="1100" spc="75" dirty="0">
                <a:latin typeface="Calibri"/>
                <a:cs typeface="Calibri"/>
              </a:rPr>
              <a:t>20</a:t>
            </a:r>
            <a:r>
              <a:rPr sz="1100" spc="5" dirty="0">
                <a:latin typeface="Calibri"/>
                <a:cs typeface="Calibri"/>
              </a:rPr>
              <a:t> </a:t>
            </a:r>
            <a:r>
              <a:rPr sz="1100" spc="60" dirty="0">
                <a:latin typeface="Calibri"/>
                <a:cs typeface="Calibri"/>
              </a:rPr>
              <a:t>hours  </a:t>
            </a:r>
            <a:r>
              <a:rPr sz="1100" spc="70" dirty="0">
                <a:latin typeface="Calibri"/>
                <a:cs typeface="Calibri"/>
              </a:rPr>
              <a:t>a</a:t>
            </a:r>
            <a:r>
              <a:rPr sz="1100" spc="-20" dirty="0">
                <a:latin typeface="Calibri"/>
                <a:cs typeface="Calibri"/>
              </a:rPr>
              <a:t> </a:t>
            </a:r>
            <a:r>
              <a:rPr sz="1100" spc="65" dirty="0">
                <a:latin typeface="Calibri"/>
                <a:cs typeface="Calibri"/>
              </a:rPr>
              <a:t>day</a:t>
            </a:r>
            <a:r>
              <a:rPr sz="1100" spc="-40" dirty="0">
                <a:latin typeface="Calibri"/>
                <a:cs typeface="Calibri"/>
              </a:rPr>
              <a:t> </a:t>
            </a:r>
            <a:r>
              <a:rPr sz="1100" spc="35" dirty="0">
                <a:latin typeface="Calibri"/>
                <a:cs typeface="Calibri"/>
              </a:rPr>
              <a:t>into</a:t>
            </a:r>
            <a:r>
              <a:rPr sz="1100" spc="-20" dirty="0">
                <a:latin typeface="Calibri"/>
                <a:cs typeface="Calibri"/>
              </a:rPr>
              <a:t> </a:t>
            </a:r>
            <a:r>
              <a:rPr sz="1100" spc="55" dirty="0">
                <a:latin typeface="Calibri"/>
                <a:cs typeface="Calibri"/>
              </a:rPr>
              <a:t>2</a:t>
            </a:r>
            <a:r>
              <a:rPr sz="1100" spc="-20" dirty="0">
                <a:latin typeface="Calibri"/>
                <a:cs typeface="Calibri"/>
              </a:rPr>
              <a:t> </a:t>
            </a:r>
            <a:r>
              <a:rPr sz="1100" spc="70" dirty="0">
                <a:latin typeface="Calibri"/>
                <a:cs typeface="Calibri"/>
              </a:rPr>
              <a:t>persons</a:t>
            </a:r>
            <a:r>
              <a:rPr sz="1100" spc="-20" dirty="0">
                <a:latin typeface="Calibri"/>
                <a:cs typeface="Calibri"/>
              </a:rPr>
              <a:t> </a:t>
            </a:r>
            <a:r>
              <a:rPr sz="1100" spc="55" dirty="0">
                <a:latin typeface="Calibri"/>
                <a:cs typeface="Calibri"/>
              </a:rPr>
              <a:t>shifts.</a:t>
            </a:r>
            <a:endParaRPr sz="1100" dirty="0">
              <a:latin typeface="Calibri"/>
              <a:cs typeface="Calibri"/>
            </a:endParaRPr>
          </a:p>
          <a:p>
            <a:pPr marL="12700">
              <a:lnSpc>
                <a:spcPct val="100000"/>
              </a:lnSpc>
              <a:spcBef>
                <a:spcPts val="580"/>
              </a:spcBef>
            </a:pPr>
            <a:r>
              <a:rPr sz="1100" b="1" spc="50" dirty="0">
                <a:latin typeface="Calibri"/>
                <a:cs typeface="Calibri"/>
              </a:rPr>
              <a:t>Payload.  </a:t>
            </a:r>
            <a:r>
              <a:rPr sz="1100" spc="25" dirty="0">
                <a:latin typeface="Calibri"/>
                <a:cs typeface="Calibri"/>
              </a:rPr>
              <a:t>1400.</a:t>
            </a:r>
            <a:r>
              <a:rPr sz="1100" spc="-175" dirty="0">
                <a:latin typeface="Calibri"/>
                <a:cs typeface="Calibri"/>
              </a:rPr>
              <a:t> </a:t>
            </a:r>
            <a:r>
              <a:rPr sz="1100" spc="40" dirty="0">
                <a:latin typeface="Calibri"/>
                <a:cs typeface="Calibri"/>
              </a:rPr>
              <a:t>Kg.</a:t>
            </a:r>
            <a:endParaRPr sz="1100" dirty="0">
              <a:latin typeface="Calibri"/>
              <a:cs typeface="Calibri"/>
            </a:endParaRPr>
          </a:p>
        </p:txBody>
      </p:sp>
      <p:sp>
        <p:nvSpPr>
          <p:cNvPr id="5" name="object 5"/>
          <p:cNvSpPr txBox="1"/>
          <p:nvPr/>
        </p:nvSpPr>
        <p:spPr>
          <a:xfrm>
            <a:off x="5477268" y="1105661"/>
            <a:ext cx="4378325" cy="1873250"/>
          </a:xfrm>
          <a:prstGeom prst="rect">
            <a:avLst/>
          </a:prstGeom>
        </p:spPr>
        <p:txBody>
          <a:bodyPr vert="horz" wrap="square" lIns="0" tIns="0" rIns="0" bIns="0" rtlCol="0">
            <a:spAutoFit/>
          </a:bodyPr>
          <a:lstStyle/>
          <a:p>
            <a:pPr marL="12700">
              <a:lnSpc>
                <a:spcPct val="100000"/>
              </a:lnSpc>
            </a:pPr>
            <a:r>
              <a:rPr sz="1100" b="1" spc="35" dirty="0">
                <a:latin typeface="Calibri"/>
                <a:cs typeface="Calibri"/>
              </a:rPr>
              <a:t>Autonomy</a:t>
            </a:r>
            <a:r>
              <a:rPr sz="1100" spc="35" dirty="0">
                <a:latin typeface="Calibri"/>
                <a:cs typeface="Calibri"/>
              </a:rPr>
              <a:t>.  </a:t>
            </a:r>
            <a:r>
              <a:rPr sz="1100" spc="55" dirty="0">
                <a:latin typeface="Calibri"/>
                <a:cs typeface="Calibri"/>
              </a:rPr>
              <a:t>7500</a:t>
            </a:r>
            <a:r>
              <a:rPr sz="1100" spc="-120" dirty="0">
                <a:latin typeface="Calibri"/>
                <a:cs typeface="Calibri"/>
              </a:rPr>
              <a:t> </a:t>
            </a:r>
            <a:r>
              <a:rPr sz="1100" spc="30" dirty="0">
                <a:latin typeface="Calibri"/>
                <a:cs typeface="Calibri"/>
              </a:rPr>
              <a:t>kg.</a:t>
            </a:r>
            <a:endParaRPr sz="1100" dirty="0">
              <a:latin typeface="Calibri"/>
              <a:cs typeface="Calibri"/>
            </a:endParaRPr>
          </a:p>
          <a:p>
            <a:pPr marL="12700" marR="67310" algn="just">
              <a:lnSpc>
                <a:spcPct val="143900"/>
              </a:lnSpc>
            </a:pPr>
            <a:r>
              <a:rPr sz="1100" b="1" spc="55" dirty="0">
                <a:latin typeface="Calibri"/>
                <a:cs typeface="Calibri"/>
              </a:rPr>
              <a:t>Advantages</a:t>
            </a:r>
            <a:r>
              <a:rPr sz="1100" spc="55" dirty="0">
                <a:latin typeface="Calibri"/>
                <a:cs typeface="Calibri"/>
              </a:rPr>
              <a:t>.</a:t>
            </a:r>
            <a:r>
              <a:rPr sz="1100" dirty="0">
                <a:latin typeface="Calibri"/>
                <a:cs typeface="Calibri"/>
              </a:rPr>
              <a:t> </a:t>
            </a:r>
            <a:r>
              <a:rPr sz="1100" spc="60" dirty="0">
                <a:latin typeface="Calibri"/>
                <a:cs typeface="Calibri"/>
              </a:rPr>
              <a:t>Is</a:t>
            </a:r>
            <a:r>
              <a:rPr sz="1100" spc="-20" dirty="0">
                <a:latin typeface="Calibri"/>
                <a:cs typeface="Calibri"/>
              </a:rPr>
              <a:t> </a:t>
            </a:r>
            <a:r>
              <a:rPr sz="1100" spc="40" dirty="0">
                <a:latin typeface="Calibri"/>
                <a:cs typeface="Calibri"/>
              </a:rPr>
              <a:t>the</a:t>
            </a:r>
            <a:r>
              <a:rPr sz="1100" dirty="0">
                <a:latin typeface="Calibri"/>
                <a:cs typeface="Calibri"/>
              </a:rPr>
              <a:t> </a:t>
            </a:r>
            <a:r>
              <a:rPr sz="1100" spc="70" dirty="0">
                <a:latin typeface="Calibri"/>
                <a:cs typeface="Calibri"/>
              </a:rPr>
              <a:t>most</a:t>
            </a:r>
            <a:r>
              <a:rPr sz="1100" dirty="0">
                <a:latin typeface="Calibri"/>
                <a:cs typeface="Calibri"/>
              </a:rPr>
              <a:t> </a:t>
            </a:r>
            <a:r>
              <a:rPr sz="1100" spc="35" dirty="0">
                <a:latin typeface="Calibri"/>
                <a:cs typeface="Calibri"/>
              </a:rPr>
              <a:t>efficient</a:t>
            </a:r>
            <a:r>
              <a:rPr sz="1100" dirty="0">
                <a:latin typeface="Calibri"/>
                <a:cs typeface="Calibri"/>
              </a:rPr>
              <a:t> </a:t>
            </a:r>
            <a:r>
              <a:rPr sz="1100" spc="40" dirty="0">
                <a:latin typeface="Calibri"/>
                <a:cs typeface="Calibri"/>
              </a:rPr>
              <a:t>configuration,</a:t>
            </a:r>
            <a:r>
              <a:rPr sz="1100" dirty="0">
                <a:latin typeface="Calibri"/>
                <a:cs typeface="Calibri"/>
              </a:rPr>
              <a:t> </a:t>
            </a:r>
            <a:r>
              <a:rPr sz="1100" spc="45" dirty="0">
                <a:latin typeface="Calibri"/>
                <a:cs typeface="Calibri"/>
              </a:rPr>
              <a:t>ideal</a:t>
            </a:r>
            <a:r>
              <a:rPr sz="1100" spc="-50" dirty="0">
                <a:latin typeface="Calibri"/>
                <a:cs typeface="Calibri"/>
              </a:rPr>
              <a:t> </a:t>
            </a:r>
            <a:r>
              <a:rPr sz="1100" spc="45" dirty="0">
                <a:latin typeface="Calibri"/>
                <a:cs typeface="Calibri"/>
              </a:rPr>
              <a:t>for</a:t>
            </a:r>
            <a:r>
              <a:rPr sz="1100" spc="-50" dirty="0">
                <a:latin typeface="Calibri"/>
                <a:cs typeface="Calibri"/>
              </a:rPr>
              <a:t> </a:t>
            </a:r>
            <a:r>
              <a:rPr sz="1100" spc="55" dirty="0">
                <a:latin typeface="Calibri"/>
                <a:cs typeface="Calibri"/>
              </a:rPr>
              <a:t>very</a:t>
            </a:r>
            <a:r>
              <a:rPr sz="1100" spc="-25" dirty="0">
                <a:latin typeface="Calibri"/>
                <a:cs typeface="Calibri"/>
              </a:rPr>
              <a:t> </a:t>
            </a:r>
            <a:r>
              <a:rPr sz="1100" spc="60" dirty="0">
                <a:latin typeface="Calibri"/>
                <a:cs typeface="Calibri"/>
              </a:rPr>
              <a:t>long</a:t>
            </a:r>
            <a:r>
              <a:rPr sz="1100" dirty="0">
                <a:latin typeface="Calibri"/>
                <a:cs typeface="Calibri"/>
              </a:rPr>
              <a:t> </a:t>
            </a:r>
            <a:r>
              <a:rPr sz="1100" spc="45" dirty="0">
                <a:latin typeface="Calibri"/>
                <a:cs typeface="Calibri"/>
              </a:rPr>
              <a:t>or  </a:t>
            </a:r>
            <a:r>
              <a:rPr sz="1100" spc="55" dirty="0">
                <a:latin typeface="Calibri"/>
                <a:cs typeface="Calibri"/>
              </a:rPr>
              <a:t>very</a:t>
            </a:r>
            <a:r>
              <a:rPr sz="1100" spc="-40" dirty="0">
                <a:latin typeface="Calibri"/>
                <a:cs typeface="Calibri"/>
              </a:rPr>
              <a:t> </a:t>
            </a:r>
            <a:r>
              <a:rPr sz="1100" spc="75" dirty="0">
                <a:latin typeface="Calibri"/>
                <a:cs typeface="Calibri"/>
              </a:rPr>
              <a:t>fast</a:t>
            </a:r>
            <a:r>
              <a:rPr sz="1100" spc="-15" dirty="0">
                <a:latin typeface="Calibri"/>
                <a:cs typeface="Calibri"/>
              </a:rPr>
              <a:t> </a:t>
            </a:r>
            <a:r>
              <a:rPr sz="1100" spc="55" dirty="0">
                <a:latin typeface="Calibri"/>
                <a:cs typeface="Calibri"/>
              </a:rPr>
              <a:t>traverses,</a:t>
            </a:r>
            <a:r>
              <a:rPr sz="1100" spc="-20" dirty="0">
                <a:latin typeface="Calibri"/>
                <a:cs typeface="Calibri"/>
              </a:rPr>
              <a:t> </a:t>
            </a:r>
            <a:r>
              <a:rPr sz="1100" spc="50" dirty="0">
                <a:latin typeface="Calibri"/>
                <a:cs typeface="Calibri"/>
              </a:rPr>
              <a:t>with</a:t>
            </a:r>
            <a:r>
              <a:rPr sz="1100" spc="5" dirty="0">
                <a:latin typeface="Calibri"/>
                <a:cs typeface="Calibri"/>
              </a:rPr>
              <a:t> </a:t>
            </a:r>
            <a:r>
              <a:rPr sz="1100" spc="70" dirty="0">
                <a:latin typeface="Calibri"/>
                <a:cs typeface="Calibri"/>
              </a:rPr>
              <a:t>a</a:t>
            </a:r>
            <a:r>
              <a:rPr sz="1100" spc="5" dirty="0">
                <a:latin typeface="Calibri"/>
                <a:cs typeface="Calibri"/>
              </a:rPr>
              <a:t> </a:t>
            </a:r>
            <a:r>
              <a:rPr sz="1100" spc="50" dirty="0">
                <a:latin typeface="Calibri"/>
                <a:cs typeface="Calibri"/>
              </a:rPr>
              <a:t>moderate</a:t>
            </a:r>
            <a:r>
              <a:rPr sz="1100" spc="5" dirty="0">
                <a:latin typeface="Calibri"/>
                <a:cs typeface="Calibri"/>
              </a:rPr>
              <a:t> </a:t>
            </a:r>
            <a:r>
              <a:rPr sz="1100" spc="55" dirty="0">
                <a:latin typeface="Calibri"/>
                <a:cs typeface="Calibri"/>
              </a:rPr>
              <a:t>capacity</a:t>
            </a:r>
            <a:r>
              <a:rPr sz="1100" spc="-20" dirty="0">
                <a:latin typeface="Calibri"/>
                <a:cs typeface="Calibri"/>
              </a:rPr>
              <a:t> </a:t>
            </a:r>
            <a:r>
              <a:rPr sz="1100" spc="50" dirty="0">
                <a:latin typeface="Calibri"/>
                <a:cs typeface="Calibri"/>
              </a:rPr>
              <a:t>of</a:t>
            </a:r>
            <a:r>
              <a:rPr sz="1100" spc="-20" dirty="0">
                <a:latin typeface="Calibri"/>
                <a:cs typeface="Calibri"/>
              </a:rPr>
              <a:t> </a:t>
            </a:r>
            <a:r>
              <a:rPr sz="1100" spc="55" dirty="0">
                <a:latin typeface="Calibri"/>
                <a:cs typeface="Calibri"/>
              </a:rPr>
              <a:t>extra</a:t>
            </a:r>
            <a:r>
              <a:rPr sz="1100" spc="5" dirty="0">
                <a:latin typeface="Calibri"/>
                <a:cs typeface="Calibri"/>
              </a:rPr>
              <a:t> </a:t>
            </a:r>
            <a:r>
              <a:rPr sz="1100" spc="35" dirty="0">
                <a:latin typeface="Calibri"/>
                <a:cs typeface="Calibri"/>
              </a:rPr>
              <a:t>Cargo.</a:t>
            </a:r>
            <a:r>
              <a:rPr sz="1100" spc="5" dirty="0">
                <a:latin typeface="Calibri"/>
                <a:cs typeface="Calibri"/>
              </a:rPr>
              <a:t> </a:t>
            </a:r>
            <a:r>
              <a:rPr sz="1100" spc="50" dirty="0">
                <a:latin typeface="Calibri"/>
                <a:cs typeface="Calibri"/>
              </a:rPr>
              <a:t>(50-100  </a:t>
            </a:r>
            <a:r>
              <a:rPr sz="1100" spc="40" dirty="0">
                <a:latin typeface="Calibri"/>
                <a:cs typeface="Calibri"/>
              </a:rPr>
              <a:t>kg).</a:t>
            </a:r>
            <a:endParaRPr sz="1100" dirty="0">
              <a:latin typeface="Calibri"/>
              <a:cs typeface="Calibri"/>
            </a:endParaRPr>
          </a:p>
          <a:p>
            <a:pPr marL="12700" marR="5080">
              <a:lnSpc>
                <a:spcPct val="143900"/>
              </a:lnSpc>
            </a:pPr>
            <a:r>
              <a:rPr sz="1100" spc="70" dirty="0">
                <a:latin typeface="Calibri"/>
                <a:cs typeface="Calibri"/>
              </a:rPr>
              <a:t>This</a:t>
            </a:r>
            <a:r>
              <a:rPr sz="1100" spc="10" dirty="0">
                <a:latin typeface="Calibri"/>
                <a:cs typeface="Calibri"/>
              </a:rPr>
              <a:t> </a:t>
            </a:r>
            <a:r>
              <a:rPr sz="1100" spc="35" dirty="0">
                <a:latin typeface="Calibri"/>
                <a:cs typeface="Calibri"/>
              </a:rPr>
              <a:t>option</a:t>
            </a:r>
            <a:r>
              <a:rPr sz="1100" spc="-20" dirty="0">
                <a:latin typeface="Calibri"/>
                <a:cs typeface="Calibri"/>
              </a:rPr>
              <a:t> </a:t>
            </a:r>
            <a:r>
              <a:rPr sz="1100" spc="100" dirty="0">
                <a:latin typeface="Calibri"/>
                <a:cs typeface="Calibri"/>
              </a:rPr>
              <a:t>was</a:t>
            </a:r>
            <a:r>
              <a:rPr sz="1100" spc="-15" dirty="0">
                <a:latin typeface="Calibri"/>
                <a:cs typeface="Calibri"/>
              </a:rPr>
              <a:t> </a:t>
            </a:r>
            <a:r>
              <a:rPr sz="1100" spc="50" dirty="0">
                <a:latin typeface="Calibri"/>
                <a:cs typeface="Calibri"/>
              </a:rPr>
              <a:t>tested</a:t>
            </a:r>
            <a:r>
              <a:rPr sz="1100" spc="10" dirty="0">
                <a:latin typeface="Calibri"/>
                <a:cs typeface="Calibri"/>
              </a:rPr>
              <a:t> </a:t>
            </a:r>
            <a:r>
              <a:rPr sz="1100" spc="30" dirty="0">
                <a:latin typeface="Calibri"/>
                <a:cs typeface="Calibri"/>
              </a:rPr>
              <a:t>in</a:t>
            </a:r>
            <a:r>
              <a:rPr sz="1100" spc="10" dirty="0">
                <a:latin typeface="Calibri"/>
                <a:cs typeface="Calibri"/>
              </a:rPr>
              <a:t> </a:t>
            </a:r>
            <a:r>
              <a:rPr sz="1100" spc="-25" dirty="0">
                <a:latin typeface="Calibri"/>
                <a:cs typeface="Calibri"/>
              </a:rPr>
              <a:t>2011</a:t>
            </a:r>
            <a:r>
              <a:rPr sz="1100" spc="10" dirty="0">
                <a:latin typeface="Calibri"/>
                <a:cs typeface="Calibri"/>
              </a:rPr>
              <a:t> </a:t>
            </a:r>
            <a:r>
              <a:rPr sz="1100" spc="65" dirty="0">
                <a:latin typeface="Calibri"/>
                <a:cs typeface="Calibri"/>
              </a:rPr>
              <a:t>crossing</a:t>
            </a:r>
            <a:r>
              <a:rPr sz="1100" spc="10" dirty="0">
                <a:latin typeface="Calibri"/>
                <a:cs typeface="Calibri"/>
              </a:rPr>
              <a:t> </a:t>
            </a:r>
            <a:r>
              <a:rPr sz="1100" spc="50" dirty="0">
                <a:latin typeface="Calibri"/>
                <a:cs typeface="Calibri"/>
              </a:rPr>
              <a:t>of</a:t>
            </a:r>
            <a:r>
              <a:rPr sz="1100" spc="-45" dirty="0">
                <a:latin typeface="Calibri"/>
                <a:cs typeface="Calibri"/>
              </a:rPr>
              <a:t> </a:t>
            </a:r>
            <a:r>
              <a:rPr sz="1100" spc="45" dirty="0">
                <a:latin typeface="Calibri"/>
                <a:cs typeface="Calibri"/>
              </a:rPr>
              <a:t>Antarctica</a:t>
            </a:r>
            <a:r>
              <a:rPr sz="1100" spc="-20" dirty="0">
                <a:latin typeface="Calibri"/>
                <a:cs typeface="Calibri"/>
              </a:rPr>
              <a:t> </a:t>
            </a:r>
            <a:r>
              <a:rPr sz="1100" spc="50" dirty="0">
                <a:latin typeface="Calibri"/>
                <a:cs typeface="Calibri"/>
              </a:rPr>
              <a:t>with</a:t>
            </a:r>
            <a:r>
              <a:rPr sz="1100" spc="10" dirty="0">
                <a:latin typeface="Calibri"/>
                <a:cs typeface="Calibri"/>
              </a:rPr>
              <a:t> </a:t>
            </a:r>
            <a:r>
              <a:rPr sz="1100" spc="45" dirty="0">
                <a:latin typeface="Calibri"/>
                <a:cs typeface="Calibri"/>
              </a:rPr>
              <a:t>big</a:t>
            </a:r>
            <a:r>
              <a:rPr sz="1100" spc="10" dirty="0">
                <a:latin typeface="Calibri"/>
                <a:cs typeface="Calibri"/>
              </a:rPr>
              <a:t> </a:t>
            </a:r>
            <a:r>
              <a:rPr sz="1100" spc="65" dirty="0">
                <a:latin typeface="Calibri"/>
                <a:cs typeface="Calibri"/>
              </a:rPr>
              <a:t>success.  </a:t>
            </a:r>
            <a:r>
              <a:rPr sz="1100" spc="80" dirty="0">
                <a:latin typeface="Calibri"/>
                <a:cs typeface="Calibri"/>
              </a:rPr>
              <a:t>As </a:t>
            </a:r>
            <a:r>
              <a:rPr sz="1100" spc="65" dirty="0">
                <a:latin typeface="Calibri"/>
                <a:cs typeface="Calibri"/>
              </a:rPr>
              <a:t>3500km </a:t>
            </a:r>
            <a:r>
              <a:rPr sz="1100" spc="55" dirty="0">
                <a:latin typeface="Calibri"/>
                <a:cs typeface="Calibri"/>
              </a:rPr>
              <a:t>were </a:t>
            </a:r>
            <a:r>
              <a:rPr sz="1100" spc="45" dirty="0">
                <a:latin typeface="Calibri"/>
                <a:cs typeface="Calibri"/>
              </a:rPr>
              <a:t>covered </a:t>
            </a:r>
            <a:r>
              <a:rPr sz="1100" spc="30" dirty="0">
                <a:latin typeface="Calibri"/>
                <a:cs typeface="Calibri"/>
              </a:rPr>
              <a:t>in </a:t>
            </a:r>
            <a:r>
              <a:rPr sz="1100" spc="80" dirty="0">
                <a:latin typeface="Calibri"/>
                <a:cs typeface="Calibri"/>
              </a:rPr>
              <a:t>34 </a:t>
            </a:r>
            <a:r>
              <a:rPr sz="1100" spc="55" dirty="0">
                <a:latin typeface="Calibri"/>
                <a:cs typeface="Calibri"/>
              </a:rPr>
              <a:t>days, </a:t>
            </a:r>
            <a:r>
              <a:rPr sz="1100" spc="65" dirty="0">
                <a:latin typeface="Calibri"/>
                <a:cs typeface="Calibri"/>
              </a:rPr>
              <a:t>That </a:t>
            </a:r>
            <a:r>
              <a:rPr sz="1100" spc="60" dirty="0">
                <a:latin typeface="Calibri"/>
                <a:cs typeface="Calibri"/>
              </a:rPr>
              <a:t>will </a:t>
            </a:r>
            <a:r>
              <a:rPr sz="1100" spc="40" dirty="0">
                <a:latin typeface="Calibri"/>
                <a:cs typeface="Calibri"/>
              </a:rPr>
              <a:t>be the </a:t>
            </a:r>
            <a:r>
              <a:rPr sz="1100" spc="45" dirty="0">
                <a:latin typeface="Calibri"/>
                <a:cs typeface="Calibri"/>
              </a:rPr>
              <a:t>configuration  </a:t>
            </a:r>
            <a:r>
              <a:rPr sz="1100" spc="50" dirty="0">
                <a:latin typeface="Calibri"/>
                <a:cs typeface="Calibri"/>
              </a:rPr>
              <a:t>that </a:t>
            </a:r>
            <a:r>
              <a:rPr sz="1100" spc="40" dirty="0">
                <a:latin typeface="Calibri"/>
                <a:cs typeface="Calibri"/>
              </a:rPr>
              <a:t>the </a:t>
            </a:r>
            <a:r>
              <a:rPr sz="1100" spc="30" dirty="0">
                <a:latin typeface="Calibri"/>
                <a:cs typeface="Calibri"/>
              </a:rPr>
              <a:t>AWC </a:t>
            </a:r>
            <a:r>
              <a:rPr sz="1100" spc="-10" dirty="0">
                <a:latin typeface="Calibri"/>
                <a:cs typeface="Calibri"/>
              </a:rPr>
              <a:t>17-18 </a:t>
            </a:r>
            <a:r>
              <a:rPr sz="1100" spc="60" dirty="0">
                <a:latin typeface="Calibri"/>
                <a:cs typeface="Calibri"/>
              </a:rPr>
              <a:t>will </a:t>
            </a:r>
            <a:r>
              <a:rPr sz="1100" spc="45" dirty="0">
                <a:latin typeface="Calibri"/>
                <a:cs typeface="Calibri"/>
              </a:rPr>
              <a:t>adopt </a:t>
            </a:r>
            <a:r>
              <a:rPr sz="1100" spc="55" dirty="0">
                <a:latin typeface="Calibri"/>
                <a:cs typeface="Calibri"/>
              </a:rPr>
              <a:t>from </a:t>
            </a:r>
            <a:r>
              <a:rPr sz="1100" spc="40" dirty="0">
                <a:latin typeface="Calibri"/>
                <a:cs typeface="Calibri"/>
              </a:rPr>
              <a:t>the </a:t>
            </a:r>
            <a:r>
              <a:rPr sz="1100" spc="55" dirty="0">
                <a:latin typeface="Calibri"/>
                <a:cs typeface="Calibri"/>
              </a:rPr>
              <a:t>South </a:t>
            </a:r>
            <a:r>
              <a:rPr sz="1100" spc="50" dirty="0">
                <a:latin typeface="Calibri"/>
                <a:cs typeface="Calibri"/>
              </a:rPr>
              <a:t>Pole </a:t>
            </a:r>
            <a:r>
              <a:rPr sz="1100" spc="35" dirty="0">
                <a:latin typeface="Calibri"/>
                <a:cs typeface="Calibri"/>
              </a:rPr>
              <a:t>to </a:t>
            </a:r>
            <a:r>
              <a:rPr sz="1100" spc="40" dirty="0">
                <a:latin typeface="Calibri"/>
                <a:cs typeface="Calibri"/>
              </a:rPr>
              <a:t>the </a:t>
            </a:r>
            <a:r>
              <a:rPr sz="1100" spc="45" dirty="0">
                <a:latin typeface="Calibri"/>
                <a:cs typeface="Calibri"/>
              </a:rPr>
              <a:t>end </a:t>
            </a:r>
            <a:r>
              <a:rPr sz="1100" spc="50" dirty="0">
                <a:latin typeface="Calibri"/>
                <a:cs typeface="Calibri"/>
              </a:rPr>
              <a:t>of </a:t>
            </a:r>
            <a:r>
              <a:rPr sz="1100" spc="40" dirty="0">
                <a:latin typeface="Calibri"/>
                <a:cs typeface="Calibri"/>
              </a:rPr>
              <a:t>the  </a:t>
            </a:r>
            <a:r>
              <a:rPr sz="1100" spc="25" dirty="0">
                <a:latin typeface="Calibri"/>
                <a:cs typeface="Calibri"/>
              </a:rPr>
              <a:t>route.</a:t>
            </a:r>
            <a:endParaRPr sz="1100" dirty="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p:nvPr/>
        </p:nvSpPr>
        <p:spPr>
          <a:xfrm>
            <a:off x="791999" y="2610002"/>
            <a:ext cx="9107995" cy="4135501"/>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779299" y="657479"/>
            <a:ext cx="3635375" cy="3525520"/>
          </a:xfrm>
          <a:prstGeom prst="rect">
            <a:avLst/>
          </a:prstGeom>
        </p:spPr>
        <p:txBody>
          <a:bodyPr vert="horz" wrap="square" lIns="0" tIns="0" rIns="0" bIns="0" rtlCol="0">
            <a:spAutoFit/>
          </a:bodyPr>
          <a:lstStyle/>
          <a:p>
            <a:pPr marL="12700">
              <a:lnSpc>
                <a:spcPct val="100000"/>
              </a:lnSpc>
            </a:pPr>
            <a:r>
              <a:rPr sz="1900" b="1" spc="155" dirty="0">
                <a:solidFill>
                  <a:srgbClr val="143C69"/>
                </a:solidFill>
                <a:latin typeface="Calibri"/>
                <a:cs typeface="Calibri"/>
              </a:rPr>
              <a:t>THE </a:t>
            </a:r>
            <a:r>
              <a:rPr sz="1900" b="1" spc="35" dirty="0" smtClean="0">
                <a:solidFill>
                  <a:srgbClr val="143C69"/>
                </a:solidFill>
                <a:latin typeface="Calibri"/>
                <a:cs typeface="Calibri"/>
              </a:rPr>
              <a:t>BI</a:t>
            </a:r>
            <a:r>
              <a:rPr lang="es-ES" sz="1900" b="1" spc="35" dirty="0" smtClean="0">
                <a:solidFill>
                  <a:srgbClr val="143C69"/>
                </a:solidFill>
                <a:latin typeface="Calibri"/>
                <a:cs typeface="Calibri"/>
              </a:rPr>
              <a:t>G</a:t>
            </a:r>
            <a:r>
              <a:rPr sz="1900" b="1" spc="160" dirty="0" smtClean="0">
                <a:solidFill>
                  <a:srgbClr val="143C69"/>
                </a:solidFill>
                <a:latin typeface="Calibri"/>
                <a:cs typeface="Calibri"/>
              </a:rPr>
              <a:t> </a:t>
            </a:r>
            <a:r>
              <a:rPr sz="1900" b="1" spc="130" dirty="0">
                <a:solidFill>
                  <a:srgbClr val="143C69"/>
                </a:solidFill>
                <a:latin typeface="Calibri"/>
                <a:cs typeface="Calibri"/>
              </a:rPr>
              <a:t>WINDSLED</a:t>
            </a:r>
            <a:endParaRPr sz="1900" dirty="0">
              <a:latin typeface="Calibri"/>
              <a:cs typeface="Calibri"/>
            </a:endParaRPr>
          </a:p>
          <a:p>
            <a:pPr marL="12700" marR="71120" algn="just">
              <a:lnSpc>
                <a:spcPct val="143900"/>
              </a:lnSpc>
              <a:spcBef>
                <a:spcPts val="655"/>
              </a:spcBef>
            </a:pPr>
            <a:r>
              <a:rPr sz="1100" spc="60" dirty="0">
                <a:latin typeface="Calibri"/>
                <a:cs typeface="Calibri"/>
              </a:rPr>
              <a:t>Is</a:t>
            </a:r>
            <a:r>
              <a:rPr sz="1100" spc="5" dirty="0">
                <a:latin typeface="Calibri"/>
                <a:cs typeface="Calibri"/>
              </a:rPr>
              <a:t> </a:t>
            </a:r>
            <a:r>
              <a:rPr sz="1100" spc="55" dirty="0">
                <a:latin typeface="Calibri"/>
                <a:cs typeface="Calibri"/>
              </a:rPr>
              <a:t>called</a:t>
            </a:r>
            <a:r>
              <a:rPr sz="1100" spc="5" dirty="0">
                <a:latin typeface="Calibri"/>
                <a:cs typeface="Calibri"/>
              </a:rPr>
              <a:t> </a:t>
            </a:r>
            <a:r>
              <a:rPr sz="1100" spc="25" dirty="0">
                <a:latin typeface="Calibri"/>
                <a:cs typeface="Calibri"/>
              </a:rPr>
              <a:t>big,</a:t>
            </a:r>
            <a:r>
              <a:rPr sz="1100" spc="5" dirty="0">
                <a:latin typeface="Calibri"/>
                <a:cs typeface="Calibri"/>
              </a:rPr>
              <a:t> </a:t>
            </a:r>
            <a:r>
              <a:rPr sz="1100" spc="40" dirty="0">
                <a:latin typeface="Calibri"/>
                <a:cs typeface="Calibri"/>
              </a:rPr>
              <a:t>but</a:t>
            </a:r>
            <a:r>
              <a:rPr sz="1100" spc="5" dirty="0">
                <a:latin typeface="Calibri"/>
                <a:cs typeface="Calibri"/>
              </a:rPr>
              <a:t> </a:t>
            </a:r>
            <a:r>
              <a:rPr sz="1100" spc="40" dirty="0">
                <a:latin typeface="Calibri"/>
                <a:cs typeface="Calibri"/>
              </a:rPr>
              <a:t>indeed</a:t>
            </a:r>
            <a:r>
              <a:rPr sz="1100" spc="5" dirty="0">
                <a:latin typeface="Calibri"/>
                <a:cs typeface="Calibri"/>
              </a:rPr>
              <a:t> </a:t>
            </a:r>
            <a:r>
              <a:rPr sz="1100" spc="55" dirty="0">
                <a:latin typeface="Calibri"/>
                <a:cs typeface="Calibri"/>
              </a:rPr>
              <a:t>its</a:t>
            </a:r>
            <a:r>
              <a:rPr sz="1100" spc="-20" dirty="0">
                <a:latin typeface="Calibri"/>
                <a:cs typeface="Calibri"/>
              </a:rPr>
              <a:t> </a:t>
            </a:r>
            <a:r>
              <a:rPr sz="1100" spc="50" dirty="0">
                <a:latin typeface="Calibri"/>
                <a:cs typeface="Calibri"/>
              </a:rPr>
              <a:t>versatility</a:t>
            </a:r>
            <a:r>
              <a:rPr sz="1100" spc="-20" dirty="0">
                <a:latin typeface="Calibri"/>
                <a:cs typeface="Calibri"/>
              </a:rPr>
              <a:t> </a:t>
            </a:r>
            <a:r>
              <a:rPr sz="1100" spc="65" dirty="0">
                <a:latin typeface="Calibri"/>
                <a:cs typeface="Calibri"/>
              </a:rPr>
              <a:t>is</a:t>
            </a:r>
            <a:r>
              <a:rPr sz="1100" spc="5" dirty="0">
                <a:latin typeface="Calibri"/>
                <a:cs typeface="Calibri"/>
              </a:rPr>
              <a:t> </a:t>
            </a:r>
            <a:r>
              <a:rPr sz="1100" spc="55" dirty="0">
                <a:latin typeface="Calibri"/>
                <a:cs typeface="Calibri"/>
              </a:rPr>
              <a:t>its</a:t>
            </a:r>
            <a:r>
              <a:rPr sz="1100" spc="5" dirty="0">
                <a:latin typeface="Calibri"/>
                <a:cs typeface="Calibri"/>
              </a:rPr>
              <a:t> </a:t>
            </a:r>
            <a:r>
              <a:rPr sz="1100" spc="45" dirty="0">
                <a:latin typeface="Calibri"/>
                <a:cs typeface="Calibri"/>
              </a:rPr>
              <a:t>strength,</a:t>
            </a:r>
            <a:r>
              <a:rPr sz="1100" spc="5" dirty="0">
                <a:latin typeface="Calibri"/>
                <a:cs typeface="Calibri"/>
              </a:rPr>
              <a:t> </a:t>
            </a:r>
            <a:r>
              <a:rPr sz="1100" spc="95" dirty="0">
                <a:latin typeface="Calibri"/>
                <a:cs typeface="Calibri"/>
              </a:rPr>
              <a:t>as</a:t>
            </a:r>
            <a:r>
              <a:rPr sz="1100" spc="5" dirty="0">
                <a:latin typeface="Calibri"/>
                <a:cs typeface="Calibri"/>
              </a:rPr>
              <a:t> </a:t>
            </a:r>
            <a:r>
              <a:rPr sz="1100" spc="65" dirty="0">
                <a:latin typeface="Calibri"/>
                <a:cs typeface="Calibri"/>
              </a:rPr>
              <a:t>is  </a:t>
            </a:r>
            <a:r>
              <a:rPr sz="1100" spc="40" dirty="0">
                <a:latin typeface="Calibri"/>
                <a:cs typeface="Calibri"/>
              </a:rPr>
              <a:t>the</a:t>
            </a:r>
            <a:r>
              <a:rPr sz="1100" dirty="0">
                <a:latin typeface="Calibri"/>
                <a:cs typeface="Calibri"/>
              </a:rPr>
              <a:t> </a:t>
            </a:r>
            <a:r>
              <a:rPr sz="1100" spc="45" dirty="0">
                <a:latin typeface="Calibri"/>
                <a:cs typeface="Calibri"/>
              </a:rPr>
              <a:t>configuration</a:t>
            </a:r>
            <a:r>
              <a:rPr sz="1100" dirty="0">
                <a:latin typeface="Calibri"/>
                <a:cs typeface="Calibri"/>
              </a:rPr>
              <a:t> </a:t>
            </a:r>
            <a:r>
              <a:rPr sz="1100" spc="50" dirty="0">
                <a:latin typeface="Calibri"/>
                <a:cs typeface="Calibri"/>
              </a:rPr>
              <a:t>of</a:t>
            </a:r>
            <a:r>
              <a:rPr sz="1100" spc="-25" dirty="0">
                <a:latin typeface="Calibri"/>
                <a:cs typeface="Calibri"/>
              </a:rPr>
              <a:t> </a:t>
            </a:r>
            <a:r>
              <a:rPr sz="1100" spc="70" dirty="0">
                <a:latin typeface="Calibri"/>
                <a:cs typeface="Calibri"/>
              </a:rPr>
              <a:t>a</a:t>
            </a:r>
            <a:r>
              <a:rPr sz="1100" dirty="0">
                <a:latin typeface="Calibri"/>
                <a:cs typeface="Calibri"/>
              </a:rPr>
              <a:t> </a:t>
            </a:r>
            <a:r>
              <a:rPr sz="1100" spc="55" dirty="0">
                <a:latin typeface="Calibri"/>
                <a:cs typeface="Calibri"/>
              </a:rPr>
              <a:t>convoy</a:t>
            </a:r>
            <a:r>
              <a:rPr sz="1100" spc="-25" dirty="0">
                <a:latin typeface="Calibri"/>
                <a:cs typeface="Calibri"/>
              </a:rPr>
              <a:t> </a:t>
            </a:r>
            <a:r>
              <a:rPr sz="1100" spc="60" dirty="0">
                <a:latin typeface="Calibri"/>
                <a:cs typeface="Calibri"/>
              </a:rPr>
              <a:t>made</a:t>
            </a:r>
            <a:r>
              <a:rPr sz="1100" dirty="0">
                <a:latin typeface="Calibri"/>
                <a:cs typeface="Calibri"/>
              </a:rPr>
              <a:t> </a:t>
            </a:r>
            <a:r>
              <a:rPr sz="1100" spc="45" dirty="0">
                <a:latin typeface="Calibri"/>
                <a:cs typeface="Calibri"/>
              </a:rPr>
              <a:t>up</a:t>
            </a:r>
            <a:r>
              <a:rPr sz="1100" dirty="0">
                <a:latin typeface="Calibri"/>
                <a:cs typeface="Calibri"/>
              </a:rPr>
              <a:t> </a:t>
            </a:r>
            <a:r>
              <a:rPr sz="1100" spc="50" dirty="0">
                <a:latin typeface="Calibri"/>
                <a:cs typeface="Calibri"/>
              </a:rPr>
              <a:t>of</a:t>
            </a:r>
            <a:r>
              <a:rPr sz="1100" spc="-25" dirty="0">
                <a:latin typeface="Calibri"/>
                <a:cs typeface="Calibri"/>
              </a:rPr>
              <a:t> </a:t>
            </a:r>
            <a:r>
              <a:rPr sz="1100" spc="110" dirty="0">
                <a:latin typeface="Calibri"/>
                <a:cs typeface="Calibri"/>
              </a:rPr>
              <a:t>4</a:t>
            </a:r>
            <a:r>
              <a:rPr sz="1100" dirty="0">
                <a:latin typeface="Calibri"/>
                <a:cs typeface="Calibri"/>
              </a:rPr>
              <a:t> </a:t>
            </a:r>
            <a:r>
              <a:rPr sz="1100" spc="80" dirty="0">
                <a:latin typeface="Calibri"/>
                <a:cs typeface="Calibri"/>
              </a:rPr>
              <a:t>sleds</a:t>
            </a:r>
            <a:r>
              <a:rPr sz="1100" dirty="0">
                <a:latin typeface="Calibri"/>
                <a:cs typeface="Calibri"/>
              </a:rPr>
              <a:t> </a:t>
            </a:r>
            <a:r>
              <a:rPr sz="1100" spc="30" dirty="0">
                <a:latin typeface="Calibri"/>
                <a:cs typeface="Calibri"/>
              </a:rPr>
              <a:t>in</a:t>
            </a:r>
            <a:r>
              <a:rPr sz="1100" spc="-20" dirty="0">
                <a:latin typeface="Calibri"/>
                <a:cs typeface="Calibri"/>
              </a:rPr>
              <a:t> </a:t>
            </a:r>
            <a:r>
              <a:rPr sz="1100" spc="30" dirty="0">
                <a:latin typeface="Calibri"/>
                <a:cs typeface="Calibri"/>
              </a:rPr>
              <a:t>train.  </a:t>
            </a:r>
            <a:r>
              <a:rPr sz="1100" b="1" spc="60" dirty="0">
                <a:latin typeface="Calibri"/>
                <a:cs typeface="Calibri"/>
              </a:rPr>
              <a:t>Sizes.</a:t>
            </a:r>
            <a:r>
              <a:rPr sz="1100" b="1" spc="-5" dirty="0">
                <a:latin typeface="Calibri"/>
                <a:cs typeface="Calibri"/>
              </a:rPr>
              <a:t> </a:t>
            </a:r>
            <a:r>
              <a:rPr sz="1100" spc="20" dirty="0">
                <a:latin typeface="Calibri"/>
                <a:cs typeface="Calibri"/>
              </a:rPr>
              <a:t>3,5m,</a:t>
            </a:r>
            <a:r>
              <a:rPr sz="1100" spc="-5" dirty="0">
                <a:latin typeface="Calibri"/>
                <a:cs typeface="Calibri"/>
              </a:rPr>
              <a:t> </a:t>
            </a:r>
            <a:r>
              <a:rPr sz="1100" spc="35" dirty="0">
                <a:latin typeface="Calibri"/>
                <a:cs typeface="Calibri"/>
              </a:rPr>
              <a:t>3m,</a:t>
            </a:r>
            <a:r>
              <a:rPr sz="1100" spc="-5" dirty="0">
                <a:latin typeface="Calibri"/>
                <a:cs typeface="Calibri"/>
              </a:rPr>
              <a:t> </a:t>
            </a:r>
            <a:r>
              <a:rPr sz="1100" spc="65" dirty="0">
                <a:latin typeface="Calibri"/>
                <a:cs typeface="Calibri"/>
              </a:rPr>
              <a:t>3m</a:t>
            </a:r>
            <a:r>
              <a:rPr sz="1100" spc="-5" dirty="0">
                <a:latin typeface="Calibri"/>
                <a:cs typeface="Calibri"/>
              </a:rPr>
              <a:t> </a:t>
            </a:r>
            <a:r>
              <a:rPr sz="1100" spc="55" dirty="0">
                <a:latin typeface="Calibri"/>
                <a:cs typeface="Calibri"/>
              </a:rPr>
              <a:t>and</a:t>
            </a:r>
            <a:r>
              <a:rPr sz="1100" spc="-5" dirty="0">
                <a:latin typeface="Calibri"/>
                <a:cs typeface="Calibri"/>
              </a:rPr>
              <a:t> </a:t>
            </a:r>
            <a:r>
              <a:rPr sz="1100" spc="45" dirty="0">
                <a:latin typeface="Calibri"/>
                <a:cs typeface="Calibri"/>
              </a:rPr>
              <a:t>4,5m</a:t>
            </a:r>
            <a:r>
              <a:rPr sz="1100" spc="-25" dirty="0">
                <a:latin typeface="Calibri"/>
                <a:cs typeface="Calibri"/>
              </a:rPr>
              <a:t> </a:t>
            </a:r>
            <a:r>
              <a:rPr sz="1100" spc="50" dirty="0">
                <a:latin typeface="Calibri"/>
                <a:cs typeface="Calibri"/>
              </a:rPr>
              <a:t>totaling</a:t>
            </a:r>
            <a:r>
              <a:rPr sz="1100" spc="-5" dirty="0">
                <a:latin typeface="Calibri"/>
                <a:cs typeface="Calibri"/>
              </a:rPr>
              <a:t> </a:t>
            </a:r>
            <a:r>
              <a:rPr sz="1100" spc="-10" dirty="0">
                <a:latin typeface="Calibri"/>
                <a:cs typeface="Calibri"/>
              </a:rPr>
              <a:t>14</a:t>
            </a:r>
            <a:r>
              <a:rPr sz="1100" spc="-5" dirty="0">
                <a:latin typeface="Calibri"/>
                <a:cs typeface="Calibri"/>
              </a:rPr>
              <a:t> </a:t>
            </a:r>
            <a:r>
              <a:rPr sz="1100" spc="60" dirty="0">
                <a:latin typeface="Calibri"/>
                <a:cs typeface="Calibri"/>
              </a:rPr>
              <a:t>meters</a:t>
            </a:r>
            <a:r>
              <a:rPr sz="1100" spc="-5" dirty="0">
                <a:latin typeface="Calibri"/>
                <a:cs typeface="Calibri"/>
              </a:rPr>
              <a:t> </a:t>
            </a:r>
            <a:r>
              <a:rPr sz="1100" spc="40" dirty="0">
                <a:latin typeface="Calibri"/>
                <a:cs typeface="Calibri"/>
              </a:rPr>
              <a:t>long.</a:t>
            </a:r>
            <a:endParaRPr sz="1100" dirty="0">
              <a:latin typeface="Calibri"/>
              <a:cs typeface="Calibri"/>
            </a:endParaRPr>
          </a:p>
          <a:p>
            <a:pPr marL="12700">
              <a:lnSpc>
                <a:spcPct val="100000"/>
              </a:lnSpc>
              <a:spcBef>
                <a:spcPts val="580"/>
              </a:spcBef>
            </a:pPr>
            <a:r>
              <a:rPr sz="1100" b="1" spc="30" dirty="0">
                <a:latin typeface="Calibri"/>
                <a:cs typeface="Calibri"/>
              </a:rPr>
              <a:t>Weight</a:t>
            </a:r>
            <a:r>
              <a:rPr sz="1100" spc="30" dirty="0">
                <a:latin typeface="Calibri"/>
                <a:cs typeface="Calibri"/>
              </a:rPr>
              <a:t>.  </a:t>
            </a:r>
            <a:r>
              <a:rPr sz="1100" spc="75" dirty="0">
                <a:latin typeface="Calibri"/>
                <a:cs typeface="Calibri"/>
              </a:rPr>
              <a:t>500</a:t>
            </a:r>
            <a:r>
              <a:rPr sz="1100" spc="-135" dirty="0">
                <a:latin typeface="Calibri"/>
                <a:cs typeface="Calibri"/>
              </a:rPr>
              <a:t> </a:t>
            </a:r>
            <a:r>
              <a:rPr sz="1100" spc="30" dirty="0">
                <a:latin typeface="Calibri"/>
                <a:cs typeface="Calibri"/>
              </a:rPr>
              <a:t>kg.</a:t>
            </a:r>
            <a:endParaRPr sz="1100" dirty="0">
              <a:latin typeface="Calibri"/>
              <a:cs typeface="Calibri"/>
            </a:endParaRPr>
          </a:p>
          <a:p>
            <a:pPr marL="12700">
              <a:lnSpc>
                <a:spcPct val="100000"/>
              </a:lnSpc>
              <a:spcBef>
                <a:spcPts val="580"/>
              </a:spcBef>
            </a:pPr>
            <a:r>
              <a:rPr sz="1100" b="1" spc="50" dirty="0">
                <a:latin typeface="Calibri"/>
                <a:cs typeface="Calibri"/>
              </a:rPr>
              <a:t>Payload. </a:t>
            </a:r>
            <a:r>
              <a:rPr sz="1100" spc="70" dirty="0">
                <a:latin typeface="Calibri"/>
                <a:cs typeface="Calibri"/>
              </a:rPr>
              <a:t>2500</a:t>
            </a:r>
            <a:r>
              <a:rPr sz="1100" spc="-125" dirty="0">
                <a:latin typeface="Calibri"/>
                <a:cs typeface="Calibri"/>
              </a:rPr>
              <a:t> </a:t>
            </a:r>
            <a:r>
              <a:rPr sz="1100" spc="30" dirty="0">
                <a:latin typeface="Calibri"/>
                <a:cs typeface="Calibri"/>
              </a:rPr>
              <a:t>kg.</a:t>
            </a:r>
            <a:endParaRPr sz="1100" dirty="0">
              <a:latin typeface="Calibri"/>
              <a:cs typeface="Calibri"/>
            </a:endParaRPr>
          </a:p>
          <a:p>
            <a:pPr marL="12700">
              <a:lnSpc>
                <a:spcPct val="100000"/>
              </a:lnSpc>
              <a:spcBef>
                <a:spcPts val="580"/>
              </a:spcBef>
            </a:pPr>
            <a:r>
              <a:rPr sz="1100" b="1" spc="35" dirty="0">
                <a:latin typeface="Calibri"/>
                <a:cs typeface="Calibri"/>
              </a:rPr>
              <a:t>Autonomy.  </a:t>
            </a:r>
            <a:r>
              <a:rPr sz="1100" spc="85" dirty="0">
                <a:latin typeface="Calibri"/>
                <a:cs typeface="Calibri"/>
              </a:rPr>
              <a:t>2000</a:t>
            </a:r>
            <a:r>
              <a:rPr sz="1100" spc="125" dirty="0">
                <a:latin typeface="Calibri"/>
                <a:cs typeface="Calibri"/>
              </a:rPr>
              <a:t> </a:t>
            </a:r>
            <a:r>
              <a:rPr sz="1100" spc="30" dirty="0">
                <a:latin typeface="Calibri"/>
                <a:cs typeface="Calibri"/>
              </a:rPr>
              <a:t>km.</a:t>
            </a:r>
            <a:endParaRPr sz="1100" dirty="0">
              <a:latin typeface="Calibri"/>
              <a:cs typeface="Calibri"/>
            </a:endParaRPr>
          </a:p>
          <a:p>
            <a:pPr marL="12700" marR="5080">
              <a:lnSpc>
                <a:spcPct val="143900"/>
              </a:lnSpc>
              <a:tabLst>
                <a:tab pos="1796414" algn="l"/>
              </a:tabLst>
            </a:pPr>
            <a:r>
              <a:rPr sz="1100" b="1" spc="50" dirty="0">
                <a:latin typeface="Calibri"/>
                <a:cs typeface="Calibri"/>
              </a:rPr>
              <a:t>Number of</a:t>
            </a:r>
            <a:r>
              <a:rPr sz="1100" b="1" spc="-85" dirty="0">
                <a:latin typeface="Calibri"/>
                <a:cs typeface="Calibri"/>
              </a:rPr>
              <a:t> </a:t>
            </a:r>
            <a:r>
              <a:rPr sz="1100" b="1" spc="65" dirty="0">
                <a:latin typeface="Calibri"/>
                <a:cs typeface="Calibri"/>
              </a:rPr>
              <a:t>passengers.</a:t>
            </a:r>
            <a:r>
              <a:rPr sz="1100" b="1" spc="260" dirty="0">
                <a:latin typeface="Calibri"/>
                <a:cs typeface="Calibri"/>
              </a:rPr>
              <a:t> </a:t>
            </a:r>
            <a:r>
              <a:rPr sz="1100" spc="15" dirty="0">
                <a:latin typeface="Calibri"/>
                <a:cs typeface="Calibri"/>
              </a:rPr>
              <a:t>6.	</a:t>
            </a:r>
            <a:r>
              <a:rPr sz="1100" spc="60" dirty="0">
                <a:latin typeface="Calibri"/>
                <a:cs typeface="Calibri"/>
              </a:rPr>
              <a:t>The</a:t>
            </a:r>
            <a:r>
              <a:rPr sz="1100" spc="-10" dirty="0">
                <a:latin typeface="Calibri"/>
                <a:cs typeface="Calibri"/>
              </a:rPr>
              <a:t> </a:t>
            </a:r>
            <a:r>
              <a:rPr sz="1100" spc="65" dirty="0">
                <a:latin typeface="Calibri"/>
                <a:cs typeface="Calibri"/>
              </a:rPr>
              <a:t>sled</a:t>
            </a:r>
            <a:r>
              <a:rPr sz="1100" spc="-35" dirty="0">
                <a:latin typeface="Calibri"/>
                <a:cs typeface="Calibri"/>
              </a:rPr>
              <a:t> </a:t>
            </a:r>
            <a:r>
              <a:rPr sz="1100" spc="60" dirty="0">
                <a:latin typeface="Calibri"/>
                <a:cs typeface="Calibri"/>
              </a:rPr>
              <a:t>will</a:t>
            </a:r>
            <a:r>
              <a:rPr sz="1100" spc="-40" dirty="0">
                <a:latin typeface="Calibri"/>
                <a:cs typeface="Calibri"/>
              </a:rPr>
              <a:t> </a:t>
            </a:r>
            <a:r>
              <a:rPr sz="1100" spc="55" dirty="0">
                <a:latin typeface="Calibri"/>
                <a:cs typeface="Calibri"/>
              </a:rPr>
              <a:t>move</a:t>
            </a:r>
            <a:r>
              <a:rPr sz="1100" spc="-10" dirty="0">
                <a:latin typeface="Calibri"/>
                <a:cs typeface="Calibri"/>
              </a:rPr>
              <a:t> </a:t>
            </a:r>
            <a:r>
              <a:rPr sz="1100" spc="30" dirty="0">
                <a:latin typeface="Calibri"/>
                <a:cs typeface="Calibri"/>
              </a:rPr>
              <a:t>in</a:t>
            </a:r>
            <a:r>
              <a:rPr sz="1100" spc="-10" dirty="0">
                <a:latin typeface="Calibri"/>
                <a:cs typeface="Calibri"/>
              </a:rPr>
              <a:t> </a:t>
            </a:r>
            <a:r>
              <a:rPr sz="1100" spc="55" dirty="0">
                <a:latin typeface="Calibri"/>
                <a:cs typeface="Calibri"/>
              </a:rPr>
              <a:t>2 </a:t>
            </a:r>
            <a:r>
              <a:rPr sz="1100" spc="25" dirty="0">
                <a:latin typeface="Calibri"/>
                <a:cs typeface="Calibri"/>
              </a:rPr>
              <a:t> </a:t>
            </a:r>
            <a:r>
              <a:rPr sz="1100" spc="40" dirty="0">
                <a:latin typeface="Calibri"/>
                <a:cs typeface="Calibri"/>
              </a:rPr>
              <a:t>rotations,</a:t>
            </a:r>
            <a:r>
              <a:rPr sz="1100" dirty="0">
                <a:latin typeface="Calibri"/>
                <a:cs typeface="Calibri"/>
              </a:rPr>
              <a:t> </a:t>
            </a:r>
            <a:r>
              <a:rPr sz="1100" spc="55" dirty="0">
                <a:latin typeface="Calibri"/>
                <a:cs typeface="Calibri"/>
              </a:rPr>
              <a:t>and</a:t>
            </a:r>
            <a:r>
              <a:rPr sz="1100" dirty="0">
                <a:latin typeface="Calibri"/>
                <a:cs typeface="Calibri"/>
              </a:rPr>
              <a:t> </a:t>
            </a:r>
            <a:r>
              <a:rPr sz="1100" spc="65" dirty="0">
                <a:latin typeface="Calibri"/>
                <a:cs typeface="Calibri"/>
              </a:rPr>
              <a:t>is</a:t>
            </a:r>
            <a:r>
              <a:rPr sz="1100" spc="-20" dirty="0">
                <a:latin typeface="Calibri"/>
                <a:cs typeface="Calibri"/>
              </a:rPr>
              <a:t> </a:t>
            </a:r>
            <a:r>
              <a:rPr sz="1100" spc="40" dirty="0">
                <a:latin typeface="Calibri"/>
                <a:cs typeface="Calibri"/>
              </a:rPr>
              <a:t>the</a:t>
            </a:r>
            <a:r>
              <a:rPr sz="1100" dirty="0">
                <a:latin typeface="Calibri"/>
                <a:cs typeface="Calibri"/>
              </a:rPr>
              <a:t> </a:t>
            </a:r>
            <a:r>
              <a:rPr sz="1100" spc="60" dirty="0">
                <a:latin typeface="Calibri"/>
                <a:cs typeface="Calibri"/>
              </a:rPr>
              <a:t>best</a:t>
            </a:r>
            <a:r>
              <a:rPr sz="1100" spc="-20" dirty="0">
                <a:latin typeface="Calibri"/>
                <a:cs typeface="Calibri"/>
              </a:rPr>
              <a:t> </a:t>
            </a:r>
            <a:r>
              <a:rPr sz="1100" spc="45" dirty="0">
                <a:latin typeface="Calibri"/>
                <a:cs typeface="Calibri"/>
              </a:rPr>
              <a:t>for</a:t>
            </a:r>
            <a:r>
              <a:rPr sz="1100" spc="-45" dirty="0">
                <a:latin typeface="Calibri"/>
                <a:cs typeface="Calibri"/>
              </a:rPr>
              <a:t> </a:t>
            </a:r>
            <a:r>
              <a:rPr sz="1100" spc="40" dirty="0">
                <a:latin typeface="Calibri"/>
                <a:cs typeface="Calibri"/>
              </a:rPr>
              <a:t>the</a:t>
            </a:r>
            <a:r>
              <a:rPr sz="1100" dirty="0">
                <a:latin typeface="Calibri"/>
                <a:cs typeface="Calibri"/>
              </a:rPr>
              <a:t> </a:t>
            </a:r>
            <a:r>
              <a:rPr sz="1100" spc="70" dirty="0">
                <a:latin typeface="Calibri"/>
                <a:cs typeface="Calibri"/>
              </a:rPr>
              <a:t>most</a:t>
            </a:r>
            <a:r>
              <a:rPr sz="1100" dirty="0">
                <a:latin typeface="Calibri"/>
                <a:cs typeface="Calibri"/>
              </a:rPr>
              <a:t> </a:t>
            </a:r>
            <a:r>
              <a:rPr sz="1100" spc="55" dirty="0">
                <a:latin typeface="Calibri"/>
                <a:cs typeface="Calibri"/>
              </a:rPr>
              <a:t>sophisticated</a:t>
            </a:r>
            <a:r>
              <a:rPr sz="1100" spc="-25" dirty="0">
                <a:latin typeface="Calibri"/>
                <a:cs typeface="Calibri"/>
              </a:rPr>
              <a:t> </a:t>
            </a:r>
            <a:r>
              <a:rPr sz="1100" spc="40" dirty="0">
                <a:latin typeface="Calibri"/>
                <a:cs typeface="Calibri"/>
              </a:rPr>
              <a:t>work,  </a:t>
            </a:r>
            <a:r>
              <a:rPr sz="1100" spc="55" dirty="0">
                <a:latin typeface="Calibri"/>
                <a:cs typeface="Calibri"/>
              </a:rPr>
              <a:t>and </a:t>
            </a:r>
            <a:r>
              <a:rPr sz="1100" spc="45" dirty="0">
                <a:latin typeface="Calibri"/>
                <a:cs typeface="Calibri"/>
              </a:rPr>
              <a:t>heavier scientific </a:t>
            </a:r>
            <a:r>
              <a:rPr sz="1100" spc="35" dirty="0" smtClean="0">
                <a:latin typeface="Calibri"/>
                <a:cs typeface="Calibri"/>
              </a:rPr>
              <a:t>equipment</a:t>
            </a:r>
            <a:r>
              <a:rPr lang="es-ES" sz="1100" spc="35" dirty="0" smtClean="0">
                <a:latin typeface="Calibri"/>
                <a:cs typeface="Calibri"/>
              </a:rPr>
              <a:t>.</a:t>
            </a:r>
            <a:r>
              <a:rPr sz="1100" spc="35" dirty="0" smtClean="0">
                <a:latin typeface="Calibri"/>
                <a:cs typeface="Calibri"/>
              </a:rPr>
              <a:t> </a:t>
            </a:r>
            <a:r>
              <a:rPr sz="1100" spc="60" dirty="0">
                <a:latin typeface="Calibri"/>
                <a:cs typeface="Calibri"/>
              </a:rPr>
              <a:t>Is </a:t>
            </a:r>
            <a:r>
              <a:rPr sz="1100" spc="40" dirty="0">
                <a:latin typeface="Calibri"/>
                <a:cs typeface="Calibri"/>
              </a:rPr>
              <a:t>the </a:t>
            </a:r>
            <a:r>
              <a:rPr sz="1100" spc="70" dirty="0">
                <a:latin typeface="Calibri"/>
                <a:cs typeface="Calibri"/>
              </a:rPr>
              <a:t>most </a:t>
            </a:r>
            <a:r>
              <a:rPr sz="1100" spc="50" dirty="0">
                <a:latin typeface="Calibri"/>
                <a:cs typeface="Calibri"/>
              </a:rPr>
              <a:t>complete  </a:t>
            </a:r>
            <a:r>
              <a:rPr sz="1100" spc="45" dirty="0">
                <a:latin typeface="Calibri"/>
                <a:cs typeface="Calibri"/>
              </a:rPr>
              <a:t>configuration </a:t>
            </a:r>
            <a:r>
              <a:rPr sz="1100" spc="95" dirty="0">
                <a:latin typeface="Calibri"/>
                <a:cs typeface="Calibri"/>
              </a:rPr>
              <a:t>as </a:t>
            </a:r>
            <a:r>
              <a:rPr sz="1100" spc="20" dirty="0">
                <a:latin typeface="Calibri"/>
                <a:cs typeface="Calibri"/>
              </a:rPr>
              <a:t>it </a:t>
            </a:r>
            <a:r>
              <a:rPr sz="1100" spc="75" dirty="0">
                <a:latin typeface="Calibri"/>
                <a:cs typeface="Calibri"/>
              </a:rPr>
              <a:t>allows </a:t>
            </a:r>
            <a:r>
              <a:rPr sz="1100" spc="35" dirty="0">
                <a:latin typeface="Calibri"/>
                <a:cs typeface="Calibri"/>
              </a:rPr>
              <a:t>to </a:t>
            </a:r>
            <a:r>
              <a:rPr sz="1100" spc="40" dirty="0">
                <a:latin typeface="Calibri"/>
                <a:cs typeface="Calibri"/>
              </a:rPr>
              <a:t>recreate the </a:t>
            </a:r>
            <a:r>
              <a:rPr sz="1100" spc="55" dirty="0">
                <a:latin typeface="Calibri"/>
                <a:cs typeface="Calibri"/>
              </a:rPr>
              <a:t>rest </a:t>
            </a:r>
            <a:r>
              <a:rPr sz="1100" spc="50" dirty="0">
                <a:latin typeface="Calibri"/>
                <a:cs typeface="Calibri"/>
              </a:rPr>
              <a:t>of </a:t>
            </a:r>
            <a:r>
              <a:rPr sz="1100" spc="65" dirty="0">
                <a:latin typeface="Calibri"/>
                <a:cs typeface="Calibri"/>
              </a:rPr>
              <a:t>all </a:t>
            </a:r>
            <a:r>
              <a:rPr sz="1100" spc="40" dirty="0">
                <a:latin typeface="Calibri"/>
                <a:cs typeface="Calibri"/>
              </a:rPr>
              <a:t>the  </a:t>
            </a:r>
            <a:r>
              <a:rPr sz="1100" spc="40" dirty="0" smtClean="0">
                <a:latin typeface="Calibri"/>
                <a:cs typeface="Calibri"/>
              </a:rPr>
              <a:t>options</a:t>
            </a:r>
            <a:r>
              <a:rPr lang="es-ES" sz="1100" spc="40" dirty="0" smtClean="0">
                <a:latin typeface="Calibri"/>
                <a:cs typeface="Calibri"/>
              </a:rPr>
              <a:t>.</a:t>
            </a:r>
            <a:endParaRPr sz="1100" dirty="0">
              <a:latin typeface="Calibri"/>
              <a:cs typeface="Calibri"/>
            </a:endParaRPr>
          </a:p>
          <a:p>
            <a:pPr marL="12700" marR="86995">
              <a:lnSpc>
                <a:spcPct val="143900"/>
              </a:lnSpc>
            </a:pPr>
            <a:r>
              <a:rPr sz="1100" b="1" spc="55" dirty="0">
                <a:latin typeface="Calibri"/>
                <a:cs typeface="Calibri"/>
              </a:rPr>
              <a:t>Advantages.</a:t>
            </a:r>
            <a:r>
              <a:rPr sz="1100" b="1" dirty="0">
                <a:latin typeface="Calibri"/>
                <a:cs typeface="Calibri"/>
              </a:rPr>
              <a:t> </a:t>
            </a:r>
            <a:r>
              <a:rPr sz="1100" spc="55" dirty="0">
                <a:latin typeface="Calibri"/>
                <a:cs typeface="Calibri"/>
              </a:rPr>
              <a:t>Specially</a:t>
            </a:r>
            <a:r>
              <a:rPr sz="1100" spc="-45" dirty="0">
                <a:latin typeface="Calibri"/>
                <a:cs typeface="Calibri"/>
              </a:rPr>
              <a:t> </a:t>
            </a:r>
            <a:r>
              <a:rPr sz="1100" spc="30" dirty="0">
                <a:latin typeface="Calibri"/>
                <a:cs typeface="Calibri"/>
              </a:rPr>
              <a:t>fit</a:t>
            </a:r>
            <a:r>
              <a:rPr sz="1100" spc="-20" dirty="0">
                <a:latin typeface="Calibri"/>
                <a:cs typeface="Calibri"/>
              </a:rPr>
              <a:t> </a:t>
            </a:r>
            <a:r>
              <a:rPr sz="1100" spc="45" dirty="0">
                <a:latin typeface="Calibri"/>
                <a:cs typeface="Calibri"/>
              </a:rPr>
              <a:t>for</a:t>
            </a:r>
            <a:r>
              <a:rPr sz="1100" spc="-25" dirty="0">
                <a:latin typeface="Calibri"/>
                <a:cs typeface="Calibri"/>
              </a:rPr>
              <a:t> </a:t>
            </a:r>
            <a:r>
              <a:rPr sz="1100" spc="60" dirty="0">
                <a:latin typeface="Calibri"/>
                <a:cs typeface="Calibri"/>
              </a:rPr>
              <a:t>an</a:t>
            </a:r>
            <a:r>
              <a:rPr sz="1100" dirty="0">
                <a:latin typeface="Calibri"/>
                <a:cs typeface="Calibri"/>
              </a:rPr>
              <a:t> </a:t>
            </a:r>
            <a:r>
              <a:rPr sz="1100" spc="40" dirty="0">
                <a:latin typeface="Calibri"/>
                <a:cs typeface="Calibri"/>
              </a:rPr>
              <a:t>expedition</a:t>
            </a:r>
            <a:r>
              <a:rPr sz="1100" spc="-20" dirty="0">
                <a:latin typeface="Calibri"/>
                <a:cs typeface="Calibri"/>
              </a:rPr>
              <a:t> </a:t>
            </a:r>
            <a:r>
              <a:rPr sz="1100" spc="50" dirty="0">
                <a:latin typeface="Calibri"/>
                <a:cs typeface="Calibri"/>
              </a:rPr>
              <a:t>that</a:t>
            </a:r>
            <a:r>
              <a:rPr sz="1100" dirty="0">
                <a:latin typeface="Calibri"/>
                <a:cs typeface="Calibri"/>
              </a:rPr>
              <a:t> </a:t>
            </a:r>
            <a:r>
              <a:rPr sz="1100" spc="65" dirty="0">
                <a:latin typeface="Calibri"/>
                <a:cs typeface="Calibri"/>
              </a:rPr>
              <a:t>can</a:t>
            </a:r>
            <a:r>
              <a:rPr sz="1100" dirty="0">
                <a:latin typeface="Calibri"/>
                <a:cs typeface="Calibri"/>
              </a:rPr>
              <a:t> </a:t>
            </a:r>
            <a:r>
              <a:rPr sz="1100" spc="45" dirty="0">
                <a:latin typeface="Calibri"/>
                <a:cs typeface="Calibri"/>
              </a:rPr>
              <a:t>need  </a:t>
            </a:r>
            <a:r>
              <a:rPr sz="1100" spc="35" dirty="0">
                <a:latin typeface="Calibri"/>
                <a:cs typeface="Calibri"/>
              </a:rPr>
              <a:t>different</a:t>
            </a:r>
            <a:r>
              <a:rPr sz="1100" dirty="0">
                <a:latin typeface="Calibri"/>
                <a:cs typeface="Calibri"/>
              </a:rPr>
              <a:t> </a:t>
            </a:r>
            <a:r>
              <a:rPr sz="1100" spc="80" dirty="0">
                <a:latin typeface="Calibri"/>
                <a:cs typeface="Calibri"/>
              </a:rPr>
              <a:t>sleds</a:t>
            </a:r>
            <a:r>
              <a:rPr sz="1100" spc="-25" dirty="0">
                <a:latin typeface="Calibri"/>
                <a:cs typeface="Calibri"/>
              </a:rPr>
              <a:t> </a:t>
            </a:r>
            <a:r>
              <a:rPr sz="1100" spc="60" dirty="0">
                <a:latin typeface="Calibri"/>
                <a:cs typeface="Calibri"/>
              </a:rPr>
              <a:t>work</a:t>
            </a:r>
            <a:r>
              <a:rPr sz="1100" spc="-15" dirty="0">
                <a:latin typeface="Calibri"/>
                <a:cs typeface="Calibri"/>
              </a:rPr>
              <a:t> </a:t>
            </a:r>
            <a:r>
              <a:rPr sz="1100" spc="30" dirty="0">
                <a:latin typeface="Calibri"/>
                <a:cs typeface="Calibri"/>
              </a:rPr>
              <a:t>in</a:t>
            </a:r>
            <a:r>
              <a:rPr sz="1100" dirty="0">
                <a:latin typeface="Calibri"/>
                <a:cs typeface="Calibri"/>
              </a:rPr>
              <a:t> </a:t>
            </a:r>
            <a:r>
              <a:rPr sz="1100" spc="55" dirty="0">
                <a:latin typeface="Calibri"/>
                <a:cs typeface="Calibri"/>
              </a:rPr>
              <a:t>parallel</a:t>
            </a:r>
            <a:r>
              <a:rPr sz="1100" spc="-50" dirty="0">
                <a:latin typeface="Calibri"/>
                <a:cs typeface="Calibri"/>
              </a:rPr>
              <a:t> </a:t>
            </a:r>
            <a:r>
              <a:rPr sz="1100" spc="45" dirty="0">
                <a:latin typeface="Calibri"/>
                <a:cs typeface="Calibri"/>
              </a:rPr>
              <a:t>for</a:t>
            </a:r>
            <a:r>
              <a:rPr sz="1100" spc="-25" dirty="0">
                <a:latin typeface="Calibri"/>
                <a:cs typeface="Calibri"/>
              </a:rPr>
              <a:t> </a:t>
            </a:r>
            <a:r>
              <a:rPr sz="1100" spc="70" dirty="0">
                <a:latin typeface="Calibri"/>
                <a:cs typeface="Calibri"/>
              </a:rPr>
              <a:t>some</a:t>
            </a:r>
            <a:r>
              <a:rPr sz="1100" dirty="0">
                <a:latin typeface="Calibri"/>
                <a:cs typeface="Calibri"/>
              </a:rPr>
              <a:t> </a:t>
            </a:r>
            <a:r>
              <a:rPr sz="1100" spc="45" dirty="0">
                <a:latin typeface="Calibri"/>
                <a:cs typeface="Calibri"/>
              </a:rPr>
              <a:t>distance,</a:t>
            </a:r>
            <a:r>
              <a:rPr sz="1100" dirty="0">
                <a:latin typeface="Calibri"/>
                <a:cs typeface="Calibri"/>
              </a:rPr>
              <a:t> </a:t>
            </a:r>
            <a:r>
              <a:rPr sz="1100" spc="95" dirty="0">
                <a:latin typeface="Calibri"/>
                <a:cs typeface="Calibri"/>
              </a:rPr>
              <a:t>as</a:t>
            </a:r>
            <a:r>
              <a:rPr sz="1100" dirty="0">
                <a:latin typeface="Calibri"/>
                <a:cs typeface="Calibri"/>
              </a:rPr>
              <a:t> </a:t>
            </a:r>
            <a:r>
              <a:rPr sz="1100" spc="65" dirty="0">
                <a:latin typeface="Calibri"/>
                <a:cs typeface="Calibri"/>
              </a:rPr>
              <a:t>can</a:t>
            </a:r>
            <a:endParaRPr sz="1100" dirty="0">
              <a:latin typeface="Calibri"/>
              <a:cs typeface="Calibri"/>
            </a:endParaRPr>
          </a:p>
        </p:txBody>
      </p:sp>
      <p:sp>
        <p:nvSpPr>
          <p:cNvPr id="35" name="object 35"/>
          <p:cNvSpPr txBox="1"/>
          <p:nvPr/>
        </p:nvSpPr>
        <p:spPr>
          <a:xfrm>
            <a:off x="4769268" y="1029934"/>
            <a:ext cx="3636645" cy="1464310"/>
          </a:xfrm>
          <a:prstGeom prst="rect">
            <a:avLst/>
          </a:prstGeom>
        </p:spPr>
        <p:txBody>
          <a:bodyPr vert="horz" wrap="square" lIns="0" tIns="0" rIns="0" bIns="0" rtlCol="0">
            <a:spAutoFit/>
          </a:bodyPr>
          <a:lstStyle/>
          <a:p>
            <a:pPr marL="12700" marR="8255" algn="just">
              <a:lnSpc>
                <a:spcPct val="143900"/>
              </a:lnSpc>
            </a:pPr>
            <a:r>
              <a:rPr sz="1100" spc="40" dirty="0">
                <a:latin typeface="Calibri"/>
                <a:cs typeface="Calibri"/>
              </a:rPr>
              <a:t>be</a:t>
            </a:r>
            <a:r>
              <a:rPr sz="1100" spc="5" dirty="0">
                <a:latin typeface="Calibri"/>
                <a:cs typeface="Calibri"/>
              </a:rPr>
              <a:t> </a:t>
            </a:r>
            <a:r>
              <a:rPr sz="1100" spc="55" dirty="0">
                <a:latin typeface="Calibri"/>
                <a:cs typeface="Calibri"/>
              </a:rPr>
              <a:t>separated</a:t>
            </a:r>
            <a:r>
              <a:rPr sz="1100" spc="5" dirty="0">
                <a:latin typeface="Calibri"/>
                <a:cs typeface="Calibri"/>
              </a:rPr>
              <a:t> </a:t>
            </a:r>
            <a:r>
              <a:rPr sz="1100" spc="55" dirty="0">
                <a:latin typeface="Calibri"/>
                <a:cs typeface="Calibri"/>
              </a:rPr>
              <a:t>and</a:t>
            </a:r>
            <a:r>
              <a:rPr sz="1100" spc="5" dirty="0">
                <a:latin typeface="Calibri"/>
                <a:cs typeface="Calibri"/>
              </a:rPr>
              <a:t> </a:t>
            </a:r>
            <a:r>
              <a:rPr sz="1100" spc="35" dirty="0">
                <a:latin typeface="Calibri"/>
                <a:cs typeface="Calibri"/>
              </a:rPr>
              <a:t>reunited</a:t>
            </a:r>
            <a:r>
              <a:rPr sz="1100" spc="5" dirty="0">
                <a:latin typeface="Calibri"/>
                <a:cs typeface="Calibri"/>
              </a:rPr>
              <a:t> </a:t>
            </a:r>
            <a:r>
              <a:rPr sz="1100" spc="55" dirty="0">
                <a:latin typeface="Calibri"/>
                <a:cs typeface="Calibri"/>
              </a:rPr>
              <a:t>afterwards.</a:t>
            </a:r>
            <a:r>
              <a:rPr sz="1100" spc="-30" dirty="0">
                <a:latin typeface="Calibri"/>
                <a:cs typeface="Calibri"/>
              </a:rPr>
              <a:t> </a:t>
            </a:r>
            <a:r>
              <a:rPr sz="1100" spc="65" dirty="0">
                <a:latin typeface="Calibri"/>
                <a:cs typeface="Calibri"/>
              </a:rPr>
              <a:t>Also</a:t>
            </a:r>
            <a:r>
              <a:rPr sz="1100" spc="5" dirty="0">
                <a:latin typeface="Calibri"/>
                <a:cs typeface="Calibri"/>
              </a:rPr>
              <a:t> </a:t>
            </a:r>
            <a:r>
              <a:rPr sz="1100" spc="65" dirty="0">
                <a:latin typeface="Calibri"/>
                <a:cs typeface="Calibri"/>
              </a:rPr>
              <a:t>is</a:t>
            </a:r>
            <a:r>
              <a:rPr sz="1100" spc="5" dirty="0">
                <a:latin typeface="Calibri"/>
                <a:cs typeface="Calibri"/>
              </a:rPr>
              <a:t> </a:t>
            </a:r>
            <a:r>
              <a:rPr sz="1100" spc="50" dirty="0">
                <a:latin typeface="Calibri"/>
                <a:cs typeface="Calibri"/>
              </a:rPr>
              <a:t>optimal</a:t>
            </a:r>
            <a:r>
              <a:rPr sz="1100" spc="-50" dirty="0">
                <a:latin typeface="Calibri"/>
                <a:cs typeface="Calibri"/>
              </a:rPr>
              <a:t> </a:t>
            </a:r>
            <a:r>
              <a:rPr sz="1100" spc="45" dirty="0">
                <a:latin typeface="Calibri"/>
                <a:cs typeface="Calibri"/>
              </a:rPr>
              <a:t>for  </a:t>
            </a:r>
            <a:r>
              <a:rPr sz="1100" spc="40" dirty="0">
                <a:latin typeface="Calibri"/>
                <a:cs typeface="Calibri"/>
              </a:rPr>
              <a:t>the</a:t>
            </a:r>
            <a:r>
              <a:rPr sz="1100" spc="-20" dirty="0">
                <a:latin typeface="Calibri"/>
                <a:cs typeface="Calibri"/>
              </a:rPr>
              <a:t> </a:t>
            </a:r>
            <a:r>
              <a:rPr sz="1100" spc="55" dirty="0">
                <a:latin typeface="Calibri"/>
                <a:cs typeface="Calibri"/>
              </a:rPr>
              <a:t>transport</a:t>
            </a:r>
            <a:r>
              <a:rPr sz="1100" dirty="0">
                <a:latin typeface="Calibri"/>
                <a:cs typeface="Calibri"/>
              </a:rPr>
              <a:t> </a:t>
            </a:r>
            <a:r>
              <a:rPr sz="1100" spc="55" dirty="0">
                <a:latin typeface="Calibri"/>
                <a:cs typeface="Calibri"/>
              </a:rPr>
              <a:t>and</a:t>
            </a:r>
            <a:r>
              <a:rPr sz="1100" dirty="0">
                <a:latin typeface="Calibri"/>
                <a:cs typeface="Calibri"/>
              </a:rPr>
              <a:t> </a:t>
            </a:r>
            <a:r>
              <a:rPr sz="1100" spc="70" dirty="0">
                <a:latin typeface="Calibri"/>
                <a:cs typeface="Calibri"/>
              </a:rPr>
              <a:t>use</a:t>
            </a:r>
            <a:r>
              <a:rPr sz="1100" dirty="0">
                <a:latin typeface="Calibri"/>
                <a:cs typeface="Calibri"/>
              </a:rPr>
              <a:t> </a:t>
            </a:r>
            <a:r>
              <a:rPr sz="1100" spc="50" dirty="0">
                <a:latin typeface="Calibri"/>
                <a:cs typeface="Calibri"/>
              </a:rPr>
              <a:t>of</a:t>
            </a:r>
            <a:r>
              <a:rPr sz="1100" spc="-25" dirty="0">
                <a:latin typeface="Calibri"/>
                <a:cs typeface="Calibri"/>
              </a:rPr>
              <a:t> </a:t>
            </a:r>
            <a:r>
              <a:rPr sz="1100" spc="60" dirty="0">
                <a:latin typeface="Calibri"/>
                <a:cs typeface="Calibri"/>
              </a:rPr>
              <a:t>heavy</a:t>
            </a:r>
            <a:r>
              <a:rPr sz="1100" spc="-25" dirty="0">
                <a:latin typeface="Calibri"/>
                <a:cs typeface="Calibri"/>
              </a:rPr>
              <a:t> </a:t>
            </a:r>
            <a:r>
              <a:rPr sz="1100" spc="45" dirty="0">
                <a:latin typeface="Calibri"/>
                <a:cs typeface="Calibri"/>
              </a:rPr>
              <a:t>scientific</a:t>
            </a:r>
            <a:r>
              <a:rPr sz="1100" dirty="0">
                <a:latin typeface="Calibri"/>
                <a:cs typeface="Calibri"/>
              </a:rPr>
              <a:t> </a:t>
            </a:r>
            <a:r>
              <a:rPr sz="1100" spc="45" dirty="0">
                <a:latin typeface="Calibri"/>
                <a:cs typeface="Calibri"/>
              </a:rPr>
              <a:t>equipment</a:t>
            </a:r>
            <a:r>
              <a:rPr sz="1100" dirty="0">
                <a:latin typeface="Calibri"/>
                <a:cs typeface="Calibri"/>
              </a:rPr>
              <a:t> </a:t>
            </a:r>
            <a:r>
              <a:rPr sz="1100" spc="35" dirty="0">
                <a:latin typeface="Calibri"/>
                <a:cs typeface="Calibri"/>
              </a:rPr>
              <a:t>into</a:t>
            </a:r>
            <a:r>
              <a:rPr sz="1100" dirty="0">
                <a:latin typeface="Calibri"/>
                <a:cs typeface="Calibri"/>
              </a:rPr>
              <a:t> </a:t>
            </a:r>
            <a:r>
              <a:rPr sz="1100" spc="70" dirty="0">
                <a:latin typeface="Calibri"/>
                <a:cs typeface="Calibri"/>
              </a:rPr>
              <a:t>a  </a:t>
            </a:r>
            <a:r>
              <a:rPr sz="1100" spc="40" dirty="0">
                <a:latin typeface="Calibri"/>
                <a:cs typeface="Calibri"/>
              </a:rPr>
              <a:t>not</a:t>
            </a:r>
            <a:r>
              <a:rPr sz="1100" spc="-45" dirty="0">
                <a:latin typeface="Calibri"/>
                <a:cs typeface="Calibri"/>
              </a:rPr>
              <a:t> </a:t>
            </a:r>
            <a:r>
              <a:rPr sz="1100" spc="55" dirty="0">
                <a:latin typeface="Calibri"/>
                <a:cs typeface="Calibri"/>
              </a:rPr>
              <a:t>very</a:t>
            </a:r>
            <a:r>
              <a:rPr sz="1100" spc="-45" dirty="0">
                <a:latin typeface="Calibri"/>
                <a:cs typeface="Calibri"/>
              </a:rPr>
              <a:t> </a:t>
            </a:r>
            <a:r>
              <a:rPr sz="1100" spc="60" dirty="0">
                <a:latin typeface="Calibri"/>
                <a:cs typeface="Calibri"/>
              </a:rPr>
              <a:t>long</a:t>
            </a:r>
            <a:r>
              <a:rPr sz="1100" spc="-25" dirty="0">
                <a:latin typeface="Calibri"/>
                <a:cs typeface="Calibri"/>
              </a:rPr>
              <a:t> </a:t>
            </a:r>
            <a:r>
              <a:rPr sz="1100" spc="45" dirty="0">
                <a:latin typeface="Calibri"/>
                <a:cs typeface="Calibri"/>
              </a:rPr>
              <a:t>distance.</a:t>
            </a:r>
            <a:endParaRPr sz="1100">
              <a:latin typeface="Calibri"/>
              <a:cs typeface="Calibri"/>
            </a:endParaRPr>
          </a:p>
          <a:p>
            <a:pPr marL="12700" marR="5080">
              <a:lnSpc>
                <a:spcPct val="143900"/>
              </a:lnSpc>
            </a:pPr>
            <a:r>
              <a:rPr sz="1100" spc="70" dirty="0">
                <a:latin typeface="Calibri"/>
                <a:cs typeface="Calibri"/>
              </a:rPr>
              <a:t>This </a:t>
            </a:r>
            <a:r>
              <a:rPr sz="1100" spc="45" dirty="0">
                <a:latin typeface="Calibri"/>
                <a:cs typeface="Calibri"/>
              </a:rPr>
              <a:t>concept </a:t>
            </a:r>
            <a:r>
              <a:rPr sz="1100" spc="80" dirty="0">
                <a:latin typeface="Calibri"/>
                <a:cs typeface="Calibri"/>
              </a:rPr>
              <a:t>has </a:t>
            </a:r>
            <a:r>
              <a:rPr sz="1100" spc="45" dirty="0">
                <a:latin typeface="Calibri"/>
                <a:cs typeface="Calibri"/>
              </a:rPr>
              <a:t>been </a:t>
            </a:r>
            <a:r>
              <a:rPr sz="1100" spc="50" dirty="0">
                <a:latin typeface="Calibri"/>
                <a:cs typeface="Calibri"/>
              </a:rPr>
              <a:t>tested </a:t>
            </a:r>
            <a:r>
              <a:rPr sz="1100" spc="30" dirty="0">
                <a:latin typeface="Calibri"/>
                <a:cs typeface="Calibri"/>
              </a:rPr>
              <a:t>in </a:t>
            </a:r>
            <a:r>
              <a:rPr sz="1100" spc="40" dirty="0">
                <a:latin typeface="Calibri"/>
                <a:cs typeface="Calibri"/>
              </a:rPr>
              <a:t>the Greenland </a:t>
            </a:r>
            <a:r>
              <a:rPr sz="1100" spc="60" dirty="0">
                <a:latin typeface="Calibri"/>
                <a:cs typeface="Calibri"/>
              </a:rPr>
              <a:t>Summit  </a:t>
            </a:r>
            <a:r>
              <a:rPr sz="1100" spc="45" dirty="0">
                <a:latin typeface="Calibri"/>
                <a:cs typeface="Calibri"/>
              </a:rPr>
              <a:t>Expedition</a:t>
            </a:r>
            <a:r>
              <a:rPr sz="1100" spc="5" dirty="0">
                <a:latin typeface="Calibri"/>
                <a:cs typeface="Calibri"/>
              </a:rPr>
              <a:t> </a:t>
            </a:r>
            <a:r>
              <a:rPr sz="1100" spc="10" dirty="0">
                <a:latin typeface="Calibri"/>
                <a:cs typeface="Calibri"/>
              </a:rPr>
              <a:t>2016,</a:t>
            </a:r>
            <a:r>
              <a:rPr sz="1100" spc="5" dirty="0">
                <a:latin typeface="Calibri"/>
                <a:cs typeface="Calibri"/>
              </a:rPr>
              <a:t> </a:t>
            </a:r>
            <a:r>
              <a:rPr sz="1100" spc="55" dirty="0">
                <a:latin typeface="Calibri"/>
                <a:cs typeface="Calibri"/>
              </a:rPr>
              <a:t>and</a:t>
            </a:r>
            <a:r>
              <a:rPr sz="1100" spc="5" dirty="0">
                <a:latin typeface="Calibri"/>
                <a:cs typeface="Calibri"/>
              </a:rPr>
              <a:t> </a:t>
            </a:r>
            <a:r>
              <a:rPr sz="1100" spc="30" dirty="0">
                <a:latin typeface="Calibri"/>
                <a:cs typeface="Calibri"/>
              </a:rPr>
              <a:t>in</a:t>
            </a:r>
            <a:r>
              <a:rPr sz="1100" spc="-20" dirty="0">
                <a:latin typeface="Calibri"/>
                <a:cs typeface="Calibri"/>
              </a:rPr>
              <a:t> </a:t>
            </a:r>
            <a:r>
              <a:rPr sz="1100" spc="40" dirty="0">
                <a:latin typeface="Calibri"/>
                <a:cs typeface="Calibri"/>
              </a:rPr>
              <a:t>the</a:t>
            </a:r>
            <a:r>
              <a:rPr sz="1100" spc="5" dirty="0">
                <a:latin typeface="Calibri"/>
                <a:cs typeface="Calibri"/>
              </a:rPr>
              <a:t> </a:t>
            </a:r>
            <a:r>
              <a:rPr sz="1100" spc="40" dirty="0">
                <a:latin typeface="Calibri"/>
                <a:cs typeface="Calibri"/>
              </a:rPr>
              <a:t>expedition</a:t>
            </a:r>
            <a:r>
              <a:rPr sz="1100" spc="-20" dirty="0">
                <a:latin typeface="Calibri"/>
                <a:cs typeface="Calibri"/>
              </a:rPr>
              <a:t> </a:t>
            </a:r>
            <a:r>
              <a:rPr sz="1100" spc="60" dirty="0">
                <a:latin typeface="Calibri"/>
                <a:cs typeface="Calibri"/>
              </a:rPr>
              <a:t>will</a:t>
            </a:r>
            <a:r>
              <a:rPr sz="1100" spc="-25" dirty="0">
                <a:latin typeface="Calibri"/>
                <a:cs typeface="Calibri"/>
              </a:rPr>
              <a:t> </a:t>
            </a:r>
            <a:r>
              <a:rPr sz="1100" spc="40" dirty="0">
                <a:latin typeface="Calibri"/>
                <a:cs typeface="Calibri"/>
              </a:rPr>
              <a:t>be</a:t>
            </a:r>
            <a:r>
              <a:rPr sz="1100" spc="-15" dirty="0">
                <a:latin typeface="Calibri"/>
                <a:cs typeface="Calibri"/>
              </a:rPr>
              <a:t> </a:t>
            </a:r>
            <a:r>
              <a:rPr sz="1100" spc="50" dirty="0">
                <a:latin typeface="Calibri"/>
                <a:cs typeface="Calibri"/>
              </a:rPr>
              <a:t>tested</a:t>
            </a:r>
            <a:r>
              <a:rPr sz="1100" spc="5" dirty="0">
                <a:latin typeface="Calibri"/>
                <a:cs typeface="Calibri"/>
              </a:rPr>
              <a:t> </a:t>
            </a:r>
            <a:r>
              <a:rPr sz="1100" spc="30" dirty="0">
                <a:latin typeface="Calibri"/>
                <a:cs typeface="Calibri"/>
              </a:rPr>
              <a:t>in</a:t>
            </a:r>
            <a:r>
              <a:rPr sz="1100" spc="-15" dirty="0">
                <a:latin typeface="Calibri"/>
                <a:cs typeface="Calibri"/>
              </a:rPr>
              <a:t> </a:t>
            </a:r>
            <a:r>
              <a:rPr sz="1100" spc="40" dirty="0">
                <a:latin typeface="Calibri"/>
                <a:cs typeface="Calibri"/>
              </a:rPr>
              <a:t>the  </a:t>
            </a:r>
            <a:r>
              <a:rPr sz="1100" spc="50" dirty="0">
                <a:latin typeface="Calibri"/>
                <a:cs typeface="Calibri"/>
              </a:rPr>
              <a:t>first</a:t>
            </a:r>
            <a:r>
              <a:rPr sz="1100" spc="5" dirty="0">
                <a:latin typeface="Calibri"/>
                <a:cs typeface="Calibri"/>
              </a:rPr>
              <a:t> </a:t>
            </a:r>
            <a:r>
              <a:rPr sz="1100" spc="60" dirty="0">
                <a:latin typeface="Calibri"/>
                <a:cs typeface="Calibri"/>
              </a:rPr>
              <a:t>leg</a:t>
            </a:r>
            <a:r>
              <a:rPr sz="1100" spc="5" dirty="0">
                <a:latin typeface="Calibri"/>
                <a:cs typeface="Calibri"/>
              </a:rPr>
              <a:t> </a:t>
            </a:r>
            <a:r>
              <a:rPr sz="1100" spc="50" dirty="0">
                <a:latin typeface="Calibri"/>
                <a:cs typeface="Calibri"/>
              </a:rPr>
              <a:t>of</a:t>
            </a:r>
            <a:r>
              <a:rPr sz="1100" spc="-40" dirty="0">
                <a:latin typeface="Calibri"/>
                <a:cs typeface="Calibri"/>
              </a:rPr>
              <a:t> </a:t>
            </a:r>
            <a:r>
              <a:rPr sz="1100" spc="40" dirty="0">
                <a:latin typeface="Calibri"/>
                <a:cs typeface="Calibri"/>
              </a:rPr>
              <a:t>the</a:t>
            </a:r>
            <a:r>
              <a:rPr sz="1100" spc="-15" dirty="0">
                <a:latin typeface="Calibri"/>
                <a:cs typeface="Calibri"/>
              </a:rPr>
              <a:t> </a:t>
            </a:r>
            <a:r>
              <a:rPr sz="1100" spc="45" dirty="0">
                <a:latin typeface="Calibri"/>
                <a:cs typeface="Calibri"/>
              </a:rPr>
              <a:t>traverse.</a:t>
            </a:r>
            <a:r>
              <a:rPr sz="1100" spc="5" dirty="0">
                <a:latin typeface="Calibri"/>
                <a:cs typeface="Calibri"/>
              </a:rPr>
              <a:t> </a:t>
            </a:r>
            <a:r>
              <a:rPr sz="1100" spc="60" dirty="0">
                <a:latin typeface="Calibri"/>
                <a:cs typeface="Calibri"/>
              </a:rPr>
              <a:t>Novo-South</a:t>
            </a:r>
            <a:r>
              <a:rPr sz="1100" spc="5" dirty="0">
                <a:latin typeface="Calibri"/>
                <a:cs typeface="Calibri"/>
              </a:rPr>
              <a:t> </a:t>
            </a:r>
            <a:r>
              <a:rPr sz="1100" spc="35" dirty="0">
                <a:latin typeface="Calibri"/>
                <a:cs typeface="Calibri"/>
              </a:rPr>
              <a:t>Pole.</a:t>
            </a:r>
            <a:endParaRPr sz="110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91999" y="2898000"/>
            <a:ext cx="9107995" cy="3762895"/>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779299" y="657479"/>
            <a:ext cx="4436110" cy="3045460"/>
          </a:xfrm>
          <a:prstGeom prst="rect">
            <a:avLst/>
          </a:prstGeom>
        </p:spPr>
        <p:txBody>
          <a:bodyPr vert="horz" wrap="square" lIns="0" tIns="0" rIns="0" bIns="0" rtlCol="0">
            <a:spAutoFit/>
          </a:bodyPr>
          <a:lstStyle/>
          <a:p>
            <a:pPr marL="12700">
              <a:lnSpc>
                <a:spcPct val="100000"/>
              </a:lnSpc>
            </a:pPr>
            <a:r>
              <a:rPr sz="1900" b="1" spc="155" dirty="0">
                <a:solidFill>
                  <a:srgbClr val="143C69"/>
                </a:solidFill>
                <a:latin typeface="Calibri"/>
                <a:cs typeface="Calibri"/>
              </a:rPr>
              <a:t>THE </a:t>
            </a:r>
            <a:r>
              <a:rPr sz="1900" b="1" spc="105" dirty="0">
                <a:solidFill>
                  <a:srgbClr val="143C69"/>
                </a:solidFill>
                <a:latin typeface="Calibri"/>
                <a:cs typeface="Calibri"/>
              </a:rPr>
              <a:t>HEAVY</a:t>
            </a:r>
            <a:r>
              <a:rPr sz="1900" b="1" spc="110" dirty="0">
                <a:solidFill>
                  <a:srgbClr val="143C69"/>
                </a:solidFill>
                <a:latin typeface="Calibri"/>
                <a:cs typeface="Calibri"/>
              </a:rPr>
              <a:t> </a:t>
            </a:r>
            <a:r>
              <a:rPr sz="1900" b="1" spc="130" dirty="0">
                <a:solidFill>
                  <a:srgbClr val="143C69"/>
                </a:solidFill>
                <a:latin typeface="Calibri"/>
                <a:cs typeface="Calibri"/>
              </a:rPr>
              <a:t>WINDSLED</a:t>
            </a:r>
            <a:endParaRPr sz="1900" dirty="0">
              <a:latin typeface="Calibri"/>
              <a:cs typeface="Calibri"/>
            </a:endParaRPr>
          </a:p>
          <a:p>
            <a:pPr marL="12700" marR="5080">
              <a:lnSpc>
                <a:spcPct val="143900"/>
              </a:lnSpc>
              <a:spcBef>
                <a:spcPts val="670"/>
              </a:spcBef>
            </a:pPr>
            <a:r>
              <a:rPr sz="1100" spc="60" dirty="0">
                <a:latin typeface="Calibri"/>
                <a:cs typeface="Calibri"/>
              </a:rPr>
              <a:t>Is </a:t>
            </a:r>
            <a:r>
              <a:rPr sz="1100" spc="40" dirty="0">
                <a:latin typeface="Calibri"/>
                <a:cs typeface="Calibri"/>
              </a:rPr>
              <a:t>the </a:t>
            </a:r>
            <a:r>
              <a:rPr sz="1100" spc="50" dirty="0">
                <a:latin typeface="Calibri"/>
                <a:cs typeface="Calibri"/>
              </a:rPr>
              <a:t>optimal </a:t>
            </a:r>
            <a:r>
              <a:rPr sz="1100" spc="45" dirty="0">
                <a:latin typeface="Calibri"/>
                <a:cs typeface="Calibri"/>
              </a:rPr>
              <a:t>configuration for </a:t>
            </a:r>
            <a:r>
              <a:rPr sz="1100" spc="40" dirty="0">
                <a:latin typeface="Calibri"/>
                <a:cs typeface="Calibri"/>
              </a:rPr>
              <a:t>the </a:t>
            </a:r>
            <a:r>
              <a:rPr sz="1100" spc="55" dirty="0">
                <a:latin typeface="Calibri"/>
                <a:cs typeface="Calibri"/>
              </a:rPr>
              <a:t>heaviest </a:t>
            </a:r>
            <a:r>
              <a:rPr sz="1100" spc="45" dirty="0">
                <a:latin typeface="Calibri"/>
                <a:cs typeface="Calibri"/>
              </a:rPr>
              <a:t>scientific </a:t>
            </a:r>
            <a:r>
              <a:rPr sz="1100" spc="40" dirty="0">
                <a:latin typeface="Calibri"/>
                <a:cs typeface="Calibri"/>
              </a:rPr>
              <a:t>expedition </a:t>
            </a:r>
            <a:r>
              <a:rPr sz="1100" spc="50" dirty="0">
                <a:latin typeface="Calibri"/>
                <a:cs typeface="Calibri"/>
              </a:rPr>
              <a:t>that  </a:t>
            </a:r>
            <a:r>
              <a:rPr sz="1100" spc="65" dirty="0">
                <a:latin typeface="Calibri"/>
                <a:cs typeface="Calibri"/>
              </a:rPr>
              <a:t>can</a:t>
            </a:r>
            <a:r>
              <a:rPr sz="1100" dirty="0">
                <a:latin typeface="Calibri"/>
                <a:cs typeface="Calibri"/>
              </a:rPr>
              <a:t> </a:t>
            </a:r>
            <a:r>
              <a:rPr sz="1100" spc="40" dirty="0">
                <a:latin typeface="Calibri"/>
                <a:cs typeface="Calibri"/>
              </a:rPr>
              <a:t>be</a:t>
            </a:r>
            <a:r>
              <a:rPr sz="1100" dirty="0">
                <a:latin typeface="Calibri"/>
                <a:cs typeface="Calibri"/>
              </a:rPr>
              <a:t> </a:t>
            </a:r>
            <a:r>
              <a:rPr sz="1100" spc="45" dirty="0">
                <a:latin typeface="Calibri"/>
                <a:cs typeface="Calibri"/>
              </a:rPr>
              <a:t>done</a:t>
            </a:r>
            <a:r>
              <a:rPr sz="1100" dirty="0">
                <a:latin typeface="Calibri"/>
                <a:cs typeface="Calibri"/>
              </a:rPr>
              <a:t> </a:t>
            </a:r>
            <a:r>
              <a:rPr sz="1100" spc="95" dirty="0">
                <a:latin typeface="Calibri"/>
                <a:cs typeface="Calibri"/>
              </a:rPr>
              <a:t>as</a:t>
            </a:r>
            <a:r>
              <a:rPr sz="1100" dirty="0">
                <a:latin typeface="Calibri"/>
                <a:cs typeface="Calibri"/>
              </a:rPr>
              <a:t> </a:t>
            </a:r>
            <a:r>
              <a:rPr sz="1100" spc="20" dirty="0">
                <a:latin typeface="Calibri"/>
                <a:cs typeface="Calibri"/>
              </a:rPr>
              <a:t>it</a:t>
            </a:r>
            <a:r>
              <a:rPr sz="1100" dirty="0">
                <a:latin typeface="Calibri"/>
                <a:cs typeface="Calibri"/>
              </a:rPr>
              <a:t> </a:t>
            </a:r>
            <a:r>
              <a:rPr sz="1100" spc="70" dirty="0">
                <a:latin typeface="Calibri"/>
                <a:cs typeface="Calibri"/>
              </a:rPr>
              <a:t>gets</a:t>
            </a:r>
            <a:r>
              <a:rPr sz="1100" dirty="0">
                <a:latin typeface="Calibri"/>
                <a:cs typeface="Calibri"/>
              </a:rPr>
              <a:t> </a:t>
            </a:r>
            <a:r>
              <a:rPr sz="1100" spc="55" dirty="0">
                <a:latin typeface="Calibri"/>
                <a:cs typeface="Calibri"/>
              </a:rPr>
              <a:t>its</a:t>
            </a:r>
            <a:r>
              <a:rPr sz="1100" dirty="0">
                <a:latin typeface="Calibri"/>
                <a:cs typeface="Calibri"/>
              </a:rPr>
              <a:t> </a:t>
            </a:r>
            <a:r>
              <a:rPr sz="1100" spc="60" dirty="0">
                <a:latin typeface="Calibri"/>
                <a:cs typeface="Calibri"/>
              </a:rPr>
              <a:t>biggest</a:t>
            </a:r>
            <a:r>
              <a:rPr sz="1100" dirty="0">
                <a:latin typeface="Calibri"/>
                <a:cs typeface="Calibri"/>
              </a:rPr>
              <a:t> </a:t>
            </a:r>
            <a:r>
              <a:rPr sz="1100" spc="40" dirty="0">
                <a:latin typeface="Calibri"/>
                <a:cs typeface="Calibri"/>
              </a:rPr>
              <a:t>capacity.</a:t>
            </a:r>
            <a:r>
              <a:rPr sz="1100" dirty="0">
                <a:latin typeface="Calibri"/>
                <a:cs typeface="Calibri"/>
              </a:rPr>
              <a:t> </a:t>
            </a:r>
            <a:r>
              <a:rPr sz="1100" spc="60" dirty="0">
                <a:latin typeface="Calibri"/>
                <a:cs typeface="Calibri"/>
              </a:rPr>
              <a:t>Is</a:t>
            </a:r>
            <a:r>
              <a:rPr sz="1100" dirty="0">
                <a:latin typeface="Calibri"/>
                <a:cs typeface="Calibri"/>
              </a:rPr>
              <a:t> </a:t>
            </a:r>
            <a:r>
              <a:rPr sz="1100" spc="40" dirty="0">
                <a:latin typeface="Calibri"/>
                <a:cs typeface="Calibri"/>
              </a:rPr>
              <a:t>not</a:t>
            </a:r>
            <a:r>
              <a:rPr sz="1100" dirty="0">
                <a:latin typeface="Calibri"/>
                <a:cs typeface="Calibri"/>
              </a:rPr>
              <a:t> </a:t>
            </a:r>
            <a:r>
              <a:rPr sz="1100" spc="80" dirty="0">
                <a:latin typeface="Calibri"/>
                <a:cs typeface="Calibri"/>
              </a:rPr>
              <a:t>so</a:t>
            </a:r>
            <a:r>
              <a:rPr sz="1100" spc="-25" dirty="0">
                <a:latin typeface="Calibri"/>
                <a:cs typeface="Calibri"/>
              </a:rPr>
              <a:t> </a:t>
            </a:r>
            <a:r>
              <a:rPr sz="1100" spc="45" dirty="0">
                <a:latin typeface="Calibri"/>
                <a:cs typeface="Calibri"/>
              </a:rPr>
              <a:t>versatile,</a:t>
            </a:r>
            <a:r>
              <a:rPr sz="1100" dirty="0">
                <a:latin typeface="Calibri"/>
                <a:cs typeface="Calibri"/>
              </a:rPr>
              <a:t> </a:t>
            </a:r>
            <a:r>
              <a:rPr lang="es-ES" sz="1100" spc="50" dirty="0" smtClean="0">
                <a:latin typeface="Calibri"/>
                <a:cs typeface="Calibri"/>
              </a:rPr>
              <a:t>b</a:t>
            </a:r>
            <a:r>
              <a:rPr sz="1100" spc="50" dirty="0" err="1" smtClean="0">
                <a:latin typeface="Calibri"/>
                <a:cs typeface="Calibri"/>
              </a:rPr>
              <a:t>ut</a:t>
            </a:r>
            <a:r>
              <a:rPr sz="1100" dirty="0" smtClean="0">
                <a:latin typeface="Calibri"/>
                <a:cs typeface="Calibri"/>
              </a:rPr>
              <a:t> </a:t>
            </a:r>
            <a:r>
              <a:rPr sz="1100" spc="50" dirty="0">
                <a:latin typeface="Calibri"/>
                <a:cs typeface="Calibri"/>
              </a:rPr>
              <a:t>could  </a:t>
            </a:r>
            <a:r>
              <a:rPr sz="1100" spc="55" dirty="0">
                <a:latin typeface="Calibri"/>
                <a:cs typeface="Calibri"/>
              </a:rPr>
              <a:t>transport</a:t>
            </a:r>
            <a:r>
              <a:rPr sz="1100" spc="5" dirty="0">
                <a:latin typeface="Calibri"/>
                <a:cs typeface="Calibri"/>
              </a:rPr>
              <a:t> </a:t>
            </a:r>
            <a:r>
              <a:rPr sz="1100" spc="50" dirty="0">
                <a:latin typeface="Calibri"/>
                <a:cs typeface="Calibri"/>
              </a:rPr>
              <a:t>between</a:t>
            </a:r>
            <a:r>
              <a:rPr sz="1100" spc="5" dirty="0">
                <a:latin typeface="Calibri"/>
                <a:cs typeface="Calibri"/>
              </a:rPr>
              <a:t> </a:t>
            </a:r>
            <a:r>
              <a:rPr sz="1100" spc="80" dirty="0">
                <a:latin typeface="Calibri"/>
                <a:cs typeface="Calibri"/>
              </a:rPr>
              <a:t>300</a:t>
            </a:r>
            <a:r>
              <a:rPr sz="1100" spc="5" dirty="0">
                <a:latin typeface="Calibri"/>
                <a:cs typeface="Calibri"/>
              </a:rPr>
              <a:t> </a:t>
            </a:r>
            <a:r>
              <a:rPr sz="1100" spc="55" dirty="0">
                <a:latin typeface="Calibri"/>
                <a:cs typeface="Calibri"/>
              </a:rPr>
              <a:t>and</a:t>
            </a:r>
            <a:r>
              <a:rPr sz="1100" spc="5" dirty="0">
                <a:latin typeface="Calibri"/>
                <a:cs typeface="Calibri"/>
              </a:rPr>
              <a:t> </a:t>
            </a:r>
            <a:r>
              <a:rPr sz="1100" spc="100" dirty="0">
                <a:latin typeface="Calibri"/>
                <a:cs typeface="Calibri"/>
              </a:rPr>
              <a:t>400</a:t>
            </a:r>
            <a:r>
              <a:rPr sz="1100" spc="5" dirty="0">
                <a:latin typeface="Calibri"/>
                <a:cs typeface="Calibri"/>
              </a:rPr>
              <a:t> </a:t>
            </a:r>
            <a:r>
              <a:rPr sz="1100" spc="65" dirty="0">
                <a:latin typeface="Calibri"/>
                <a:cs typeface="Calibri"/>
              </a:rPr>
              <a:t>kg</a:t>
            </a:r>
            <a:r>
              <a:rPr sz="1100" spc="5" dirty="0">
                <a:latin typeface="Calibri"/>
                <a:cs typeface="Calibri"/>
              </a:rPr>
              <a:t> </a:t>
            </a:r>
            <a:r>
              <a:rPr sz="1100" spc="50" dirty="0">
                <a:latin typeface="Calibri"/>
                <a:cs typeface="Calibri"/>
              </a:rPr>
              <a:t>of</a:t>
            </a:r>
            <a:r>
              <a:rPr sz="1100" spc="-25" dirty="0">
                <a:latin typeface="Calibri"/>
                <a:cs typeface="Calibri"/>
              </a:rPr>
              <a:t> </a:t>
            </a:r>
            <a:r>
              <a:rPr sz="1100" spc="45" dirty="0">
                <a:latin typeface="Calibri"/>
                <a:cs typeface="Calibri"/>
              </a:rPr>
              <a:t>scientific</a:t>
            </a:r>
            <a:r>
              <a:rPr sz="1100" spc="5" dirty="0">
                <a:latin typeface="Calibri"/>
                <a:cs typeface="Calibri"/>
              </a:rPr>
              <a:t> </a:t>
            </a:r>
            <a:r>
              <a:rPr sz="1100" spc="35" dirty="0">
                <a:latin typeface="Calibri"/>
                <a:cs typeface="Calibri"/>
              </a:rPr>
              <a:t>equipment.</a:t>
            </a:r>
            <a:endParaRPr sz="1100" dirty="0">
              <a:latin typeface="Calibri"/>
              <a:cs typeface="Calibri"/>
            </a:endParaRPr>
          </a:p>
          <a:p>
            <a:pPr marL="12700" marR="2256155">
              <a:lnSpc>
                <a:spcPct val="143900"/>
              </a:lnSpc>
            </a:pPr>
            <a:r>
              <a:rPr sz="1100" b="1" spc="60" dirty="0">
                <a:latin typeface="Calibri"/>
                <a:cs typeface="Calibri"/>
              </a:rPr>
              <a:t>Sizes</a:t>
            </a:r>
            <a:r>
              <a:rPr sz="1100" spc="60" dirty="0">
                <a:latin typeface="Calibri"/>
                <a:cs typeface="Calibri"/>
              </a:rPr>
              <a:t>. </a:t>
            </a:r>
            <a:r>
              <a:rPr sz="1100" spc="20" dirty="0">
                <a:latin typeface="Calibri"/>
                <a:cs typeface="Calibri"/>
              </a:rPr>
              <a:t>3,5m, </a:t>
            </a:r>
            <a:r>
              <a:rPr sz="1100" spc="35" dirty="0">
                <a:latin typeface="Calibri"/>
                <a:cs typeface="Calibri"/>
              </a:rPr>
              <a:t>3m, </a:t>
            </a:r>
            <a:r>
              <a:rPr sz="1100" spc="30" dirty="0">
                <a:latin typeface="Calibri"/>
                <a:cs typeface="Calibri"/>
              </a:rPr>
              <a:t>4,5m. </a:t>
            </a:r>
            <a:r>
              <a:rPr sz="1100" spc="25" dirty="0">
                <a:latin typeface="Calibri"/>
                <a:cs typeface="Calibri"/>
              </a:rPr>
              <a:t>In </a:t>
            </a:r>
            <a:r>
              <a:rPr sz="1100" spc="45" dirty="0">
                <a:latin typeface="Calibri"/>
                <a:cs typeface="Calibri"/>
              </a:rPr>
              <a:t>total</a:t>
            </a:r>
            <a:r>
              <a:rPr sz="1100" spc="-10" dirty="0">
                <a:latin typeface="Calibri"/>
                <a:cs typeface="Calibri"/>
              </a:rPr>
              <a:t> </a:t>
            </a:r>
            <a:r>
              <a:rPr sz="1100" spc="-55" dirty="0">
                <a:latin typeface="Calibri"/>
                <a:cs typeface="Calibri"/>
              </a:rPr>
              <a:t>11m.  </a:t>
            </a:r>
            <a:r>
              <a:rPr sz="1100" b="1" spc="30" dirty="0">
                <a:latin typeface="Calibri"/>
                <a:cs typeface="Calibri"/>
              </a:rPr>
              <a:t>Weight</a:t>
            </a:r>
            <a:r>
              <a:rPr sz="1100" spc="30" dirty="0">
                <a:latin typeface="Calibri"/>
                <a:cs typeface="Calibri"/>
              </a:rPr>
              <a:t>.  </a:t>
            </a:r>
            <a:r>
              <a:rPr sz="1100" spc="100" dirty="0">
                <a:latin typeface="Calibri"/>
                <a:cs typeface="Calibri"/>
              </a:rPr>
              <a:t>400</a:t>
            </a:r>
            <a:r>
              <a:rPr sz="1100" spc="-125" dirty="0">
                <a:latin typeface="Calibri"/>
                <a:cs typeface="Calibri"/>
              </a:rPr>
              <a:t> </a:t>
            </a:r>
            <a:r>
              <a:rPr sz="1100" spc="30" dirty="0">
                <a:latin typeface="Calibri"/>
                <a:cs typeface="Calibri"/>
              </a:rPr>
              <a:t>kg.</a:t>
            </a:r>
            <a:endParaRPr sz="1100" dirty="0">
              <a:latin typeface="Calibri"/>
              <a:cs typeface="Calibri"/>
            </a:endParaRPr>
          </a:p>
          <a:p>
            <a:pPr marL="12700">
              <a:lnSpc>
                <a:spcPct val="100000"/>
              </a:lnSpc>
              <a:spcBef>
                <a:spcPts val="580"/>
              </a:spcBef>
            </a:pPr>
            <a:r>
              <a:rPr sz="1100" b="1" spc="50" dirty="0">
                <a:latin typeface="Calibri"/>
                <a:cs typeface="Calibri"/>
              </a:rPr>
              <a:t>Payload.  </a:t>
            </a:r>
            <a:r>
              <a:rPr sz="1100" spc="85" dirty="0">
                <a:latin typeface="Calibri"/>
                <a:cs typeface="Calibri"/>
              </a:rPr>
              <a:t>2000</a:t>
            </a:r>
            <a:r>
              <a:rPr sz="1100" spc="-170" dirty="0">
                <a:latin typeface="Calibri"/>
                <a:cs typeface="Calibri"/>
              </a:rPr>
              <a:t> </a:t>
            </a:r>
            <a:r>
              <a:rPr sz="1100" spc="30" dirty="0">
                <a:latin typeface="Calibri"/>
                <a:cs typeface="Calibri"/>
              </a:rPr>
              <a:t>kg.</a:t>
            </a:r>
            <a:endParaRPr sz="1100" dirty="0">
              <a:latin typeface="Calibri"/>
              <a:cs typeface="Calibri"/>
            </a:endParaRPr>
          </a:p>
          <a:p>
            <a:pPr marL="12700">
              <a:lnSpc>
                <a:spcPct val="100000"/>
              </a:lnSpc>
              <a:spcBef>
                <a:spcPts val="580"/>
              </a:spcBef>
            </a:pPr>
            <a:r>
              <a:rPr sz="1100" b="1" spc="35" dirty="0">
                <a:latin typeface="Calibri"/>
                <a:cs typeface="Calibri"/>
              </a:rPr>
              <a:t>Autonomy</a:t>
            </a:r>
            <a:r>
              <a:rPr sz="1100" spc="35" dirty="0">
                <a:latin typeface="Calibri"/>
                <a:cs typeface="Calibri"/>
              </a:rPr>
              <a:t>.  </a:t>
            </a:r>
            <a:r>
              <a:rPr sz="1100" spc="95" dirty="0">
                <a:latin typeface="Calibri"/>
                <a:cs typeface="Calibri"/>
              </a:rPr>
              <a:t>2-3000</a:t>
            </a:r>
            <a:r>
              <a:rPr sz="1100" spc="-125" dirty="0">
                <a:latin typeface="Calibri"/>
                <a:cs typeface="Calibri"/>
              </a:rPr>
              <a:t> </a:t>
            </a:r>
            <a:r>
              <a:rPr sz="1100" spc="30" dirty="0">
                <a:latin typeface="Calibri"/>
                <a:cs typeface="Calibri"/>
              </a:rPr>
              <a:t>kg.</a:t>
            </a:r>
            <a:endParaRPr sz="1100" dirty="0">
              <a:latin typeface="Calibri"/>
              <a:cs typeface="Calibri"/>
            </a:endParaRPr>
          </a:p>
          <a:p>
            <a:pPr marL="12700" marR="160020">
              <a:lnSpc>
                <a:spcPct val="143900"/>
              </a:lnSpc>
            </a:pPr>
            <a:r>
              <a:rPr sz="1100" b="1" spc="50" dirty="0">
                <a:latin typeface="Calibri"/>
                <a:cs typeface="Calibri"/>
              </a:rPr>
              <a:t>Number of </a:t>
            </a:r>
            <a:r>
              <a:rPr sz="1100" b="1" spc="65" dirty="0">
                <a:latin typeface="Calibri"/>
                <a:cs typeface="Calibri"/>
              </a:rPr>
              <a:t>passengers. </a:t>
            </a:r>
            <a:r>
              <a:rPr sz="1100" spc="-5" dirty="0">
                <a:latin typeface="Calibri"/>
                <a:cs typeface="Calibri"/>
              </a:rPr>
              <a:t>5. </a:t>
            </a:r>
            <a:r>
              <a:rPr sz="1100" spc="25" dirty="0">
                <a:latin typeface="Calibri"/>
                <a:cs typeface="Calibri"/>
              </a:rPr>
              <a:t>In </a:t>
            </a:r>
            <a:r>
              <a:rPr sz="1100" spc="40" dirty="0">
                <a:latin typeface="Calibri"/>
                <a:cs typeface="Calibri"/>
              </a:rPr>
              <a:t>order </a:t>
            </a:r>
            <a:r>
              <a:rPr sz="1100" spc="35" dirty="0">
                <a:latin typeface="Calibri"/>
                <a:cs typeface="Calibri"/>
              </a:rPr>
              <a:t>to </a:t>
            </a:r>
            <a:r>
              <a:rPr sz="1100" spc="55" dirty="0">
                <a:latin typeface="Calibri"/>
                <a:cs typeface="Calibri"/>
              </a:rPr>
              <a:t>make </a:t>
            </a:r>
            <a:r>
              <a:rPr sz="1100" spc="40" dirty="0">
                <a:latin typeface="Calibri"/>
                <a:cs typeface="Calibri"/>
              </a:rPr>
              <a:t>the rotation </a:t>
            </a:r>
            <a:r>
              <a:rPr sz="1100" spc="60" dirty="0">
                <a:latin typeface="Calibri"/>
                <a:cs typeface="Calibri"/>
              </a:rPr>
              <a:t>system.  </a:t>
            </a:r>
            <a:r>
              <a:rPr sz="1100" spc="55" dirty="0">
                <a:latin typeface="Calibri"/>
                <a:cs typeface="Calibri"/>
              </a:rPr>
              <a:t>Having</a:t>
            </a:r>
            <a:r>
              <a:rPr sz="1100" spc="5" dirty="0">
                <a:latin typeface="Calibri"/>
                <a:cs typeface="Calibri"/>
              </a:rPr>
              <a:t> </a:t>
            </a:r>
            <a:r>
              <a:rPr sz="1100" spc="50" dirty="0">
                <a:latin typeface="Calibri"/>
                <a:cs typeface="Calibri"/>
              </a:rPr>
              <a:t>3</a:t>
            </a:r>
            <a:r>
              <a:rPr sz="1100" spc="5" dirty="0">
                <a:latin typeface="Calibri"/>
                <a:cs typeface="Calibri"/>
              </a:rPr>
              <a:t> </a:t>
            </a:r>
            <a:r>
              <a:rPr sz="1100" spc="55" dirty="0">
                <a:latin typeface="Calibri"/>
                <a:cs typeface="Calibri"/>
              </a:rPr>
              <a:t>drivers</a:t>
            </a:r>
            <a:r>
              <a:rPr sz="1100" spc="5" dirty="0">
                <a:latin typeface="Calibri"/>
                <a:cs typeface="Calibri"/>
              </a:rPr>
              <a:t> </a:t>
            </a:r>
            <a:r>
              <a:rPr sz="1100" spc="55" dirty="0">
                <a:latin typeface="Calibri"/>
                <a:cs typeface="Calibri"/>
              </a:rPr>
              <a:t>and</a:t>
            </a:r>
            <a:r>
              <a:rPr sz="1100" spc="5" dirty="0">
                <a:latin typeface="Calibri"/>
                <a:cs typeface="Calibri"/>
              </a:rPr>
              <a:t> </a:t>
            </a:r>
            <a:r>
              <a:rPr sz="1100" spc="55" dirty="0">
                <a:latin typeface="Calibri"/>
                <a:cs typeface="Calibri"/>
              </a:rPr>
              <a:t>2</a:t>
            </a:r>
            <a:r>
              <a:rPr sz="1100" spc="5" dirty="0">
                <a:latin typeface="Calibri"/>
                <a:cs typeface="Calibri"/>
              </a:rPr>
              <a:t> </a:t>
            </a:r>
            <a:r>
              <a:rPr sz="1100" spc="50" dirty="0">
                <a:latin typeface="Calibri"/>
                <a:cs typeface="Calibri"/>
              </a:rPr>
              <a:t>scientists.</a:t>
            </a:r>
            <a:r>
              <a:rPr sz="1100" spc="-30" dirty="0">
                <a:latin typeface="Calibri"/>
                <a:cs typeface="Calibri"/>
              </a:rPr>
              <a:t> </a:t>
            </a:r>
            <a:r>
              <a:rPr sz="1100" spc="65" dirty="0">
                <a:latin typeface="Calibri"/>
                <a:cs typeface="Calibri"/>
              </a:rPr>
              <a:t>That</a:t>
            </a:r>
            <a:r>
              <a:rPr sz="1100" spc="-20" dirty="0">
                <a:latin typeface="Calibri"/>
                <a:cs typeface="Calibri"/>
              </a:rPr>
              <a:t> </a:t>
            </a:r>
            <a:r>
              <a:rPr sz="1100" spc="45" dirty="0">
                <a:latin typeface="Calibri"/>
                <a:cs typeface="Calibri"/>
              </a:rPr>
              <a:t>way,</a:t>
            </a:r>
            <a:r>
              <a:rPr sz="1100" spc="-15" dirty="0">
                <a:latin typeface="Calibri"/>
                <a:cs typeface="Calibri"/>
              </a:rPr>
              <a:t> </a:t>
            </a:r>
            <a:r>
              <a:rPr sz="1100" spc="40" dirty="0">
                <a:latin typeface="Calibri"/>
                <a:cs typeface="Calibri"/>
              </a:rPr>
              <a:t>the</a:t>
            </a:r>
            <a:r>
              <a:rPr sz="1100" spc="5" dirty="0">
                <a:latin typeface="Calibri"/>
                <a:cs typeface="Calibri"/>
              </a:rPr>
              <a:t> </a:t>
            </a:r>
            <a:r>
              <a:rPr sz="1100" spc="65" dirty="0">
                <a:latin typeface="Calibri"/>
                <a:cs typeface="Calibri"/>
              </a:rPr>
              <a:t>sled</a:t>
            </a:r>
            <a:r>
              <a:rPr sz="1100" spc="5" dirty="0">
                <a:latin typeface="Calibri"/>
                <a:cs typeface="Calibri"/>
              </a:rPr>
              <a:t> </a:t>
            </a:r>
            <a:r>
              <a:rPr sz="1100" spc="65" dirty="0">
                <a:latin typeface="Calibri"/>
                <a:cs typeface="Calibri"/>
              </a:rPr>
              <a:t>is</a:t>
            </a:r>
            <a:r>
              <a:rPr sz="1100" spc="5" dirty="0">
                <a:latin typeface="Calibri"/>
                <a:cs typeface="Calibri"/>
              </a:rPr>
              <a:t> </a:t>
            </a:r>
            <a:r>
              <a:rPr sz="1100" spc="50" dirty="0">
                <a:latin typeface="Calibri"/>
                <a:cs typeface="Calibri"/>
              </a:rPr>
              <a:t>moved</a:t>
            </a:r>
            <a:r>
              <a:rPr sz="1100" spc="5" dirty="0">
                <a:latin typeface="Calibri"/>
                <a:cs typeface="Calibri"/>
              </a:rPr>
              <a:t> </a:t>
            </a:r>
            <a:r>
              <a:rPr sz="1100" spc="50" dirty="0">
                <a:latin typeface="Calibri"/>
                <a:cs typeface="Calibri"/>
              </a:rPr>
              <a:t>during  </a:t>
            </a:r>
            <a:r>
              <a:rPr sz="1100" spc="40" dirty="0">
                <a:latin typeface="Calibri"/>
                <a:cs typeface="Calibri"/>
              </a:rPr>
              <a:t>the </a:t>
            </a:r>
            <a:r>
              <a:rPr sz="1100" spc="35" dirty="0">
                <a:latin typeface="Calibri"/>
                <a:cs typeface="Calibri"/>
              </a:rPr>
              <a:t>night, </a:t>
            </a:r>
            <a:r>
              <a:rPr sz="1100" spc="55" dirty="0">
                <a:latin typeface="Calibri"/>
                <a:cs typeface="Calibri"/>
              </a:rPr>
              <a:t>and </a:t>
            </a:r>
            <a:r>
              <a:rPr sz="1100" spc="50" dirty="0">
                <a:latin typeface="Calibri"/>
                <a:cs typeface="Calibri"/>
              </a:rPr>
              <a:t>during </a:t>
            </a:r>
            <a:r>
              <a:rPr sz="1100" spc="40" dirty="0">
                <a:latin typeface="Calibri"/>
                <a:cs typeface="Calibri"/>
              </a:rPr>
              <a:t>the </a:t>
            </a:r>
            <a:r>
              <a:rPr sz="1100" spc="65" dirty="0">
                <a:latin typeface="Calibri"/>
                <a:cs typeface="Calibri"/>
              </a:rPr>
              <a:t>day </a:t>
            </a:r>
            <a:r>
              <a:rPr sz="1100" spc="60" dirty="0">
                <a:latin typeface="Calibri"/>
                <a:cs typeface="Calibri"/>
              </a:rPr>
              <a:t>scientists </a:t>
            </a:r>
            <a:r>
              <a:rPr sz="1100" spc="65" dirty="0">
                <a:latin typeface="Calibri"/>
                <a:cs typeface="Calibri"/>
              </a:rPr>
              <a:t>can </a:t>
            </a:r>
            <a:r>
              <a:rPr sz="1100" spc="60" dirty="0">
                <a:latin typeface="Calibri"/>
                <a:cs typeface="Calibri"/>
              </a:rPr>
              <a:t>work </a:t>
            </a:r>
            <a:r>
              <a:rPr sz="1100" spc="55" dirty="0">
                <a:latin typeface="Calibri"/>
                <a:cs typeface="Calibri"/>
              </a:rPr>
              <a:t>each </a:t>
            </a:r>
            <a:r>
              <a:rPr sz="1100" spc="65" dirty="0">
                <a:latin typeface="Calibri"/>
                <a:cs typeface="Calibri"/>
              </a:rPr>
              <a:t>day </a:t>
            </a:r>
            <a:r>
              <a:rPr sz="1100" spc="30" dirty="0">
                <a:latin typeface="Calibri"/>
                <a:cs typeface="Calibri"/>
              </a:rPr>
              <a:t>in </a:t>
            </a:r>
            <a:r>
              <a:rPr sz="1100" spc="70" dirty="0">
                <a:latin typeface="Calibri"/>
                <a:cs typeface="Calibri"/>
              </a:rPr>
              <a:t>a  </a:t>
            </a:r>
            <a:r>
              <a:rPr sz="1100" spc="35" dirty="0">
                <a:latin typeface="Calibri"/>
                <a:cs typeface="Calibri"/>
              </a:rPr>
              <a:t>different</a:t>
            </a:r>
            <a:r>
              <a:rPr sz="1100" spc="-10" dirty="0">
                <a:latin typeface="Calibri"/>
                <a:cs typeface="Calibri"/>
              </a:rPr>
              <a:t> </a:t>
            </a:r>
            <a:r>
              <a:rPr sz="1100" spc="40" dirty="0">
                <a:latin typeface="Calibri"/>
                <a:cs typeface="Calibri"/>
              </a:rPr>
              <a:t>spot.</a:t>
            </a:r>
            <a:r>
              <a:rPr sz="1100" spc="-30" dirty="0">
                <a:latin typeface="Calibri"/>
                <a:cs typeface="Calibri"/>
              </a:rPr>
              <a:t> </a:t>
            </a:r>
            <a:r>
              <a:rPr sz="1100" spc="45" dirty="0">
                <a:latin typeface="Calibri"/>
                <a:cs typeface="Calibri"/>
              </a:rPr>
              <a:t>While</a:t>
            </a:r>
            <a:r>
              <a:rPr sz="1100" spc="-10" dirty="0">
                <a:latin typeface="Calibri"/>
                <a:cs typeface="Calibri"/>
              </a:rPr>
              <a:t> </a:t>
            </a:r>
            <a:r>
              <a:rPr sz="1100" spc="55" dirty="0">
                <a:latin typeface="Calibri"/>
                <a:cs typeface="Calibri"/>
              </a:rPr>
              <a:t>drivers</a:t>
            </a:r>
            <a:r>
              <a:rPr sz="1100" spc="-10" dirty="0">
                <a:latin typeface="Calibri"/>
                <a:cs typeface="Calibri"/>
              </a:rPr>
              <a:t> </a:t>
            </a:r>
            <a:r>
              <a:rPr sz="1100" spc="35" dirty="0">
                <a:latin typeface="Calibri"/>
                <a:cs typeface="Calibri"/>
              </a:rPr>
              <a:t>rest.</a:t>
            </a:r>
            <a:endParaRPr sz="1100" dirty="0">
              <a:latin typeface="Calibri"/>
              <a:cs typeface="Calibri"/>
            </a:endParaRPr>
          </a:p>
        </p:txBody>
      </p:sp>
      <p:sp>
        <p:nvSpPr>
          <p:cNvPr id="4" name="object 4"/>
          <p:cNvSpPr txBox="1"/>
          <p:nvPr/>
        </p:nvSpPr>
        <p:spPr>
          <a:xfrm>
            <a:off x="5477268" y="1031928"/>
            <a:ext cx="4304665" cy="1464310"/>
          </a:xfrm>
          <a:prstGeom prst="rect">
            <a:avLst/>
          </a:prstGeom>
        </p:spPr>
        <p:txBody>
          <a:bodyPr vert="horz" wrap="square" lIns="0" tIns="0" rIns="0" bIns="0" rtlCol="0">
            <a:spAutoFit/>
          </a:bodyPr>
          <a:lstStyle/>
          <a:p>
            <a:pPr marL="12700" marR="5080">
              <a:lnSpc>
                <a:spcPct val="143900"/>
              </a:lnSpc>
            </a:pPr>
            <a:r>
              <a:rPr sz="1100" b="1" spc="55" dirty="0">
                <a:latin typeface="Calibri"/>
                <a:cs typeface="Calibri"/>
              </a:rPr>
              <a:t>Advantages</a:t>
            </a:r>
            <a:r>
              <a:rPr sz="1100" spc="55" dirty="0">
                <a:latin typeface="Calibri"/>
                <a:cs typeface="Calibri"/>
              </a:rPr>
              <a:t>. </a:t>
            </a:r>
            <a:r>
              <a:rPr sz="1100" spc="40" dirty="0">
                <a:latin typeface="Calibri"/>
                <a:cs typeface="Calibri"/>
              </a:rPr>
              <a:t>Minimum </a:t>
            </a:r>
            <a:r>
              <a:rPr sz="1100" spc="55" dirty="0">
                <a:latin typeface="Calibri"/>
                <a:cs typeface="Calibri"/>
              </a:rPr>
              <a:t>weight </a:t>
            </a:r>
            <a:r>
              <a:rPr sz="1100" spc="50" dirty="0">
                <a:latin typeface="Calibri"/>
                <a:cs typeface="Calibri"/>
              </a:rPr>
              <a:t>of </a:t>
            </a:r>
            <a:r>
              <a:rPr sz="1100" spc="65" dirty="0">
                <a:latin typeface="Calibri"/>
                <a:cs typeface="Calibri"/>
              </a:rPr>
              <a:t>sled </a:t>
            </a:r>
            <a:r>
              <a:rPr sz="1100" spc="55" dirty="0">
                <a:latin typeface="Calibri"/>
                <a:cs typeface="Calibri"/>
              </a:rPr>
              <a:t>and </a:t>
            </a:r>
            <a:r>
              <a:rPr sz="1100" spc="35" dirty="0">
                <a:latin typeface="Calibri"/>
                <a:cs typeface="Calibri"/>
              </a:rPr>
              <a:t>people, </a:t>
            </a:r>
            <a:r>
              <a:rPr sz="1100" spc="50" dirty="0">
                <a:latin typeface="Calibri"/>
                <a:cs typeface="Calibri"/>
              </a:rPr>
              <a:t>with </a:t>
            </a:r>
            <a:r>
              <a:rPr sz="1100" spc="60" dirty="0">
                <a:latin typeface="Calibri"/>
                <a:cs typeface="Calibri"/>
              </a:rPr>
              <a:t>biggest  </a:t>
            </a:r>
            <a:r>
              <a:rPr sz="1100" spc="45" dirty="0">
                <a:latin typeface="Calibri"/>
                <a:cs typeface="Calibri"/>
              </a:rPr>
              <a:t>scientific</a:t>
            </a:r>
            <a:r>
              <a:rPr sz="1100" spc="5" dirty="0">
                <a:latin typeface="Calibri"/>
                <a:cs typeface="Calibri"/>
              </a:rPr>
              <a:t> </a:t>
            </a:r>
            <a:r>
              <a:rPr sz="1100" spc="40" dirty="0">
                <a:latin typeface="Calibri"/>
                <a:cs typeface="Calibri"/>
              </a:rPr>
              <a:t>capabilities,</a:t>
            </a:r>
            <a:r>
              <a:rPr sz="1100" spc="-20" dirty="0">
                <a:latin typeface="Calibri"/>
                <a:cs typeface="Calibri"/>
              </a:rPr>
              <a:t> </a:t>
            </a:r>
            <a:r>
              <a:rPr sz="1100" spc="55" dirty="0">
                <a:latin typeface="Calibri"/>
                <a:cs typeface="Calibri"/>
              </a:rPr>
              <a:t>while</a:t>
            </a:r>
            <a:r>
              <a:rPr sz="1100" spc="5" dirty="0">
                <a:latin typeface="Calibri"/>
                <a:cs typeface="Calibri"/>
              </a:rPr>
              <a:t> </a:t>
            </a:r>
            <a:r>
              <a:rPr sz="1100" spc="50" dirty="0">
                <a:latin typeface="Calibri"/>
                <a:cs typeface="Calibri"/>
              </a:rPr>
              <a:t>maintaining</a:t>
            </a:r>
            <a:r>
              <a:rPr sz="1100" spc="5" dirty="0">
                <a:latin typeface="Calibri"/>
                <a:cs typeface="Calibri"/>
              </a:rPr>
              <a:t> </a:t>
            </a:r>
            <a:r>
              <a:rPr sz="1100" spc="70" dirty="0">
                <a:latin typeface="Calibri"/>
                <a:cs typeface="Calibri"/>
              </a:rPr>
              <a:t>a</a:t>
            </a:r>
            <a:r>
              <a:rPr sz="1100" spc="5" dirty="0">
                <a:latin typeface="Calibri"/>
                <a:cs typeface="Calibri"/>
              </a:rPr>
              <a:t> </a:t>
            </a:r>
            <a:r>
              <a:rPr sz="1100" spc="50" dirty="0">
                <a:latin typeface="Calibri"/>
                <a:cs typeface="Calibri"/>
              </a:rPr>
              <a:t>moderate</a:t>
            </a:r>
            <a:r>
              <a:rPr sz="1100" spc="5" dirty="0">
                <a:latin typeface="Calibri"/>
                <a:cs typeface="Calibri"/>
              </a:rPr>
              <a:t> </a:t>
            </a:r>
            <a:r>
              <a:rPr sz="1100" spc="70" dirty="0">
                <a:latin typeface="Calibri"/>
                <a:cs typeface="Calibri"/>
              </a:rPr>
              <a:t>size</a:t>
            </a:r>
            <a:r>
              <a:rPr sz="1100" spc="5" dirty="0">
                <a:latin typeface="Calibri"/>
                <a:cs typeface="Calibri"/>
              </a:rPr>
              <a:t> </a:t>
            </a:r>
            <a:r>
              <a:rPr sz="1100" spc="55" dirty="0">
                <a:latin typeface="Calibri"/>
                <a:cs typeface="Calibri"/>
              </a:rPr>
              <a:t>and</a:t>
            </a:r>
            <a:r>
              <a:rPr sz="1100" spc="-20" dirty="0">
                <a:latin typeface="Calibri"/>
                <a:cs typeface="Calibri"/>
              </a:rPr>
              <a:t> </a:t>
            </a:r>
            <a:r>
              <a:rPr sz="1100" spc="40" dirty="0">
                <a:latin typeface="Calibri"/>
                <a:cs typeface="Calibri"/>
              </a:rPr>
              <a:t>weight.  </a:t>
            </a:r>
            <a:r>
              <a:rPr sz="1100" spc="70" dirty="0">
                <a:latin typeface="Calibri"/>
                <a:cs typeface="Calibri"/>
              </a:rPr>
              <a:t>This </a:t>
            </a:r>
            <a:r>
              <a:rPr sz="1100" spc="45" dirty="0">
                <a:latin typeface="Calibri"/>
                <a:cs typeface="Calibri"/>
              </a:rPr>
              <a:t>concept </a:t>
            </a:r>
            <a:r>
              <a:rPr sz="1100" spc="100" dirty="0">
                <a:latin typeface="Calibri"/>
                <a:cs typeface="Calibri"/>
              </a:rPr>
              <a:t>was </a:t>
            </a:r>
            <a:r>
              <a:rPr sz="1100" spc="50" dirty="0">
                <a:latin typeface="Calibri"/>
                <a:cs typeface="Calibri"/>
              </a:rPr>
              <a:t>tested </a:t>
            </a:r>
            <a:r>
              <a:rPr sz="1100" spc="30" dirty="0">
                <a:latin typeface="Calibri"/>
                <a:cs typeface="Calibri"/>
              </a:rPr>
              <a:t>in </a:t>
            </a:r>
            <a:r>
              <a:rPr sz="1100" spc="40" dirty="0">
                <a:latin typeface="Calibri"/>
                <a:cs typeface="Calibri"/>
              </a:rPr>
              <a:t>Greenland </a:t>
            </a:r>
            <a:r>
              <a:rPr sz="1100" spc="45" dirty="0">
                <a:latin typeface="Calibri"/>
                <a:cs typeface="Calibri"/>
              </a:rPr>
              <a:t>Circumnavigation </a:t>
            </a:r>
            <a:r>
              <a:rPr sz="1100" spc="20" dirty="0">
                <a:latin typeface="Calibri"/>
                <a:cs typeface="Calibri"/>
              </a:rPr>
              <a:t>2014. </a:t>
            </a:r>
            <a:r>
              <a:rPr sz="1100" spc="45" dirty="0">
                <a:latin typeface="Calibri"/>
                <a:cs typeface="Calibri"/>
              </a:rPr>
              <a:t>And  </a:t>
            </a:r>
            <a:r>
              <a:rPr sz="1100" spc="60" dirty="0">
                <a:latin typeface="Calibri"/>
                <a:cs typeface="Calibri"/>
              </a:rPr>
              <a:t>will </a:t>
            </a:r>
            <a:r>
              <a:rPr sz="1100" spc="40" dirty="0">
                <a:latin typeface="Calibri"/>
                <a:cs typeface="Calibri"/>
              </a:rPr>
              <a:t>be </a:t>
            </a:r>
            <a:r>
              <a:rPr sz="1100" spc="50" dirty="0">
                <a:latin typeface="Calibri"/>
                <a:cs typeface="Calibri"/>
              </a:rPr>
              <a:t>tested </a:t>
            </a:r>
            <a:r>
              <a:rPr sz="1100" spc="30" dirty="0">
                <a:latin typeface="Calibri"/>
                <a:cs typeface="Calibri"/>
              </a:rPr>
              <a:t>in </a:t>
            </a:r>
            <a:r>
              <a:rPr sz="1100" spc="40" dirty="0">
                <a:latin typeface="Calibri"/>
                <a:cs typeface="Calibri"/>
              </a:rPr>
              <a:t>the </a:t>
            </a:r>
            <a:r>
              <a:rPr sz="1100" spc="60" dirty="0">
                <a:latin typeface="Calibri"/>
                <a:cs typeface="Calibri"/>
              </a:rPr>
              <a:t>secondary </a:t>
            </a:r>
            <a:r>
              <a:rPr sz="1100" spc="35" dirty="0">
                <a:latin typeface="Calibri"/>
                <a:cs typeface="Calibri"/>
              </a:rPr>
              <a:t>route </a:t>
            </a:r>
            <a:r>
              <a:rPr sz="1100" spc="55" dirty="0">
                <a:latin typeface="Calibri"/>
                <a:cs typeface="Calibri"/>
              </a:rPr>
              <a:t>from South </a:t>
            </a:r>
            <a:r>
              <a:rPr sz="1100" spc="50" dirty="0">
                <a:latin typeface="Calibri"/>
                <a:cs typeface="Calibri"/>
              </a:rPr>
              <a:t>Pole </a:t>
            </a:r>
            <a:r>
              <a:rPr sz="1100" spc="35" dirty="0">
                <a:latin typeface="Calibri"/>
                <a:cs typeface="Calibri"/>
              </a:rPr>
              <a:t>to </a:t>
            </a:r>
            <a:r>
              <a:rPr sz="1100" spc="45" dirty="0">
                <a:latin typeface="Calibri"/>
                <a:cs typeface="Calibri"/>
              </a:rPr>
              <a:t>Vostok </a:t>
            </a:r>
            <a:r>
              <a:rPr sz="1100" spc="55" dirty="0">
                <a:latin typeface="Calibri"/>
                <a:cs typeface="Calibri"/>
              </a:rPr>
              <a:t>and  </a:t>
            </a:r>
            <a:r>
              <a:rPr sz="1100" spc="35" dirty="0">
                <a:latin typeface="Calibri"/>
                <a:cs typeface="Calibri"/>
              </a:rPr>
              <a:t>to </a:t>
            </a:r>
            <a:r>
              <a:rPr sz="1100" spc="30" dirty="0">
                <a:latin typeface="Calibri"/>
                <a:cs typeface="Calibri"/>
              </a:rPr>
              <a:t>Concordia., </a:t>
            </a:r>
            <a:r>
              <a:rPr sz="1100" spc="50" dirty="0">
                <a:latin typeface="Calibri"/>
                <a:cs typeface="Calibri"/>
              </a:rPr>
              <a:t>that </a:t>
            </a:r>
            <a:r>
              <a:rPr sz="1100" spc="65" dirty="0">
                <a:latin typeface="Calibri"/>
                <a:cs typeface="Calibri"/>
              </a:rPr>
              <a:t>is </a:t>
            </a:r>
            <a:r>
              <a:rPr sz="1100" spc="40" dirty="0">
                <a:latin typeface="Calibri"/>
                <a:cs typeface="Calibri"/>
              </a:rPr>
              <a:t>intended </a:t>
            </a:r>
            <a:r>
              <a:rPr sz="1100" spc="35" dirty="0">
                <a:latin typeface="Calibri"/>
                <a:cs typeface="Calibri"/>
              </a:rPr>
              <a:t>to </a:t>
            </a:r>
            <a:r>
              <a:rPr sz="1100" spc="60" dirty="0">
                <a:latin typeface="Calibri"/>
                <a:cs typeface="Calibri"/>
              </a:rPr>
              <a:t>carry </a:t>
            </a:r>
            <a:r>
              <a:rPr sz="1100" spc="40" dirty="0">
                <a:latin typeface="Calibri"/>
                <a:cs typeface="Calibri"/>
              </a:rPr>
              <a:t>out </a:t>
            </a:r>
            <a:r>
              <a:rPr sz="1100" spc="45" dirty="0">
                <a:latin typeface="Calibri"/>
                <a:cs typeface="Calibri"/>
              </a:rPr>
              <a:t>more </a:t>
            </a:r>
            <a:r>
              <a:rPr sz="1100" spc="55" dirty="0">
                <a:latin typeface="Calibri"/>
                <a:cs typeface="Calibri"/>
              </a:rPr>
              <a:t>sophisticated and  </a:t>
            </a:r>
            <a:r>
              <a:rPr sz="1100" spc="45" dirty="0">
                <a:latin typeface="Calibri"/>
                <a:cs typeface="Calibri"/>
              </a:rPr>
              <a:t>heavier</a:t>
            </a:r>
            <a:r>
              <a:rPr sz="1100" spc="-25" dirty="0">
                <a:latin typeface="Calibri"/>
                <a:cs typeface="Calibri"/>
              </a:rPr>
              <a:t> </a:t>
            </a:r>
            <a:r>
              <a:rPr sz="1100" spc="45" dirty="0">
                <a:latin typeface="Calibri"/>
                <a:cs typeface="Calibri"/>
              </a:rPr>
              <a:t>scientific</a:t>
            </a:r>
            <a:r>
              <a:rPr sz="1100" spc="-25" dirty="0">
                <a:latin typeface="Calibri"/>
                <a:cs typeface="Calibri"/>
              </a:rPr>
              <a:t> </a:t>
            </a:r>
            <a:r>
              <a:rPr sz="1100" spc="60" dirty="0">
                <a:latin typeface="Calibri"/>
                <a:cs typeface="Calibri"/>
              </a:rPr>
              <a:t>work</a:t>
            </a:r>
            <a:r>
              <a:rPr sz="1100" spc="-35" dirty="0">
                <a:latin typeface="Calibri"/>
                <a:cs typeface="Calibri"/>
              </a:rPr>
              <a:t> </a:t>
            </a:r>
            <a:r>
              <a:rPr sz="1100" spc="55" dirty="0">
                <a:latin typeface="Calibri"/>
                <a:cs typeface="Calibri"/>
              </a:rPr>
              <a:t>than</a:t>
            </a:r>
            <a:r>
              <a:rPr sz="1100" spc="-20" dirty="0">
                <a:latin typeface="Calibri"/>
                <a:cs typeface="Calibri"/>
              </a:rPr>
              <a:t> </a:t>
            </a:r>
            <a:r>
              <a:rPr sz="1100" spc="40" dirty="0">
                <a:latin typeface="Calibri"/>
                <a:cs typeface="Calibri"/>
              </a:rPr>
              <a:t>the</a:t>
            </a:r>
            <a:r>
              <a:rPr sz="1100" dirty="0">
                <a:latin typeface="Calibri"/>
                <a:cs typeface="Calibri"/>
              </a:rPr>
              <a:t> </a:t>
            </a:r>
            <a:r>
              <a:rPr sz="1100" spc="55" dirty="0">
                <a:latin typeface="Calibri"/>
                <a:cs typeface="Calibri"/>
              </a:rPr>
              <a:t>rest</a:t>
            </a:r>
            <a:r>
              <a:rPr sz="1100" dirty="0">
                <a:latin typeface="Calibri"/>
                <a:cs typeface="Calibri"/>
              </a:rPr>
              <a:t> </a:t>
            </a:r>
            <a:r>
              <a:rPr sz="1100" spc="50" dirty="0">
                <a:latin typeface="Calibri"/>
                <a:cs typeface="Calibri"/>
              </a:rPr>
              <a:t>of</a:t>
            </a:r>
            <a:r>
              <a:rPr sz="1100" spc="-45" dirty="0">
                <a:latin typeface="Calibri"/>
                <a:cs typeface="Calibri"/>
              </a:rPr>
              <a:t> </a:t>
            </a:r>
            <a:r>
              <a:rPr sz="1100" spc="40" dirty="0">
                <a:latin typeface="Calibri"/>
                <a:cs typeface="Calibri"/>
              </a:rPr>
              <a:t>the</a:t>
            </a:r>
            <a:r>
              <a:rPr sz="1100" dirty="0">
                <a:latin typeface="Calibri"/>
                <a:cs typeface="Calibri"/>
              </a:rPr>
              <a:t> </a:t>
            </a:r>
            <a:r>
              <a:rPr sz="1100" spc="25" dirty="0">
                <a:latin typeface="Calibri"/>
                <a:cs typeface="Calibri"/>
              </a:rPr>
              <a:t>route.</a:t>
            </a:r>
            <a:endParaRPr sz="1100" dirty="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4788928"/>
            <a:ext cx="4798695" cy="1196975"/>
          </a:xfrm>
          <a:prstGeom prst="rect">
            <a:avLst/>
          </a:prstGeom>
        </p:spPr>
        <p:txBody>
          <a:bodyPr vert="horz" wrap="square" lIns="0" tIns="0" rIns="0" bIns="0" rtlCol="0">
            <a:spAutoFit/>
          </a:bodyPr>
          <a:lstStyle/>
          <a:p>
            <a:pPr marL="12700">
              <a:lnSpc>
                <a:spcPts val="5270"/>
              </a:lnSpc>
            </a:pPr>
            <a:r>
              <a:rPr sz="4700" b="1" spc="390" dirty="0">
                <a:solidFill>
                  <a:srgbClr val="143C69"/>
                </a:solidFill>
                <a:latin typeface="Calibri"/>
                <a:cs typeface="Calibri"/>
              </a:rPr>
              <a:t>THE</a:t>
            </a:r>
            <a:r>
              <a:rPr sz="4700" b="1" spc="-114" dirty="0">
                <a:solidFill>
                  <a:srgbClr val="143C69"/>
                </a:solidFill>
                <a:latin typeface="Calibri"/>
                <a:cs typeface="Calibri"/>
              </a:rPr>
              <a:t> </a:t>
            </a:r>
            <a:r>
              <a:rPr sz="4700" b="1" spc="285" dirty="0">
                <a:solidFill>
                  <a:srgbClr val="143C69"/>
                </a:solidFill>
                <a:latin typeface="Calibri"/>
                <a:cs typeface="Calibri"/>
              </a:rPr>
              <a:t>ROUTE</a:t>
            </a:r>
            <a:endParaRPr sz="4700">
              <a:latin typeface="Calibri"/>
              <a:cs typeface="Calibri"/>
            </a:endParaRPr>
          </a:p>
          <a:p>
            <a:pPr marL="12700">
              <a:lnSpc>
                <a:spcPts val="3950"/>
              </a:lnSpc>
            </a:pPr>
            <a:r>
              <a:rPr sz="3600" spc="235" dirty="0">
                <a:solidFill>
                  <a:srgbClr val="143C69"/>
                </a:solidFill>
                <a:latin typeface="Calibri"/>
                <a:cs typeface="Calibri"/>
              </a:rPr>
              <a:t>Transects</a:t>
            </a:r>
            <a:r>
              <a:rPr sz="3600" spc="-75" dirty="0">
                <a:solidFill>
                  <a:srgbClr val="143C69"/>
                </a:solidFill>
                <a:latin typeface="Calibri"/>
                <a:cs typeface="Calibri"/>
              </a:rPr>
              <a:t> </a:t>
            </a:r>
            <a:r>
              <a:rPr sz="3600" spc="210" dirty="0">
                <a:solidFill>
                  <a:srgbClr val="143C69"/>
                </a:solidFill>
                <a:latin typeface="Calibri"/>
                <a:cs typeface="Calibri"/>
              </a:rPr>
              <a:t>Descriptions</a:t>
            </a:r>
            <a:endParaRPr sz="360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9299" y="657479"/>
            <a:ext cx="4521200" cy="4787721"/>
          </a:xfrm>
          <a:prstGeom prst="rect">
            <a:avLst/>
          </a:prstGeom>
        </p:spPr>
        <p:txBody>
          <a:bodyPr vert="horz" wrap="square" lIns="0" tIns="0" rIns="0" bIns="0" rtlCol="0">
            <a:spAutoFit/>
          </a:bodyPr>
          <a:lstStyle/>
          <a:p>
            <a:pPr marL="12700">
              <a:lnSpc>
                <a:spcPct val="100000"/>
              </a:lnSpc>
            </a:pPr>
            <a:r>
              <a:rPr sz="1900" b="1" spc="45" dirty="0">
                <a:solidFill>
                  <a:srgbClr val="143C69"/>
                </a:solidFill>
                <a:latin typeface="Calibri"/>
                <a:cs typeface="Calibri"/>
              </a:rPr>
              <a:t>NOVO </a:t>
            </a:r>
            <a:r>
              <a:rPr sz="1900" b="1" spc="35" dirty="0">
                <a:solidFill>
                  <a:srgbClr val="143C69"/>
                </a:solidFill>
                <a:latin typeface="Calibri"/>
                <a:cs typeface="Calibri"/>
              </a:rPr>
              <a:t>&gt; </a:t>
            </a:r>
            <a:r>
              <a:rPr sz="1900" b="1" spc="114" dirty="0">
                <a:solidFill>
                  <a:srgbClr val="143C69"/>
                </a:solidFill>
                <a:latin typeface="Calibri"/>
                <a:cs typeface="Calibri"/>
              </a:rPr>
              <a:t>SOUTH</a:t>
            </a:r>
            <a:r>
              <a:rPr sz="1900" b="1" spc="-210" dirty="0">
                <a:solidFill>
                  <a:srgbClr val="143C69"/>
                </a:solidFill>
                <a:latin typeface="Calibri"/>
                <a:cs typeface="Calibri"/>
              </a:rPr>
              <a:t> </a:t>
            </a:r>
            <a:r>
              <a:rPr sz="1900" b="1" spc="135" dirty="0">
                <a:solidFill>
                  <a:srgbClr val="143C69"/>
                </a:solidFill>
                <a:latin typeface="Calibri"/>
                <a:cs typeface="Calibri"/>
              </a:rPr>
              <a:t>POLE</a:t>
            </a:r>
            <a:endParaRPr sz="1900" dirty="0">
              <a:latin typeface="Calibri"/>
              <a:cs typeface="Calibri"/>
            </a:endParaRPr>
          </a:p>
          <a:p>
            <a:pPr marL="12700" marR="915035">
              <a:lnSpc>
                <a:spcPct val="143900"/>
              </a:lnSpc>
              <a:spcBef>
                <a:spcPts val="670"/>
              </a:spcBef>
            </a:pPr>
            <a:r>
              <a:rPr sz="1100" b="1" spc="75" dirty="0">
                <a:latin typeface="Calibri"/>
                <a:cs typeface="Calibri"/>
              </a:rPr>
              <a:t>Estimated</a:t>
            </a:r>
            <a:r>
              <a:rPr sz="1100" b="1" spc="-35" dirty="0">
                <a:latin typeface="Calibri"/>
                <a:cs typeface="Calibri"/>
              </a:rPr>
              <a:t> </a:t>
            </a:r>
            <a:r>
              <a:rPr sz="1100" b="1" spc="75" dirty="0">
                <a:latin typeface="Calibri"/>
                <a:cs typeface="Calibri"/>
              </a:rPr>
              <a:t>flight</a:t>
            </a:r>
            <a:r>
              <a:rPr sz="1100" b="1" spc="-15" dirty="0">
                <a:latin typeface="Calibri"/>
                <a:cs typeface="Calibri"/>
              </a:rPr>
              <a:t> </a:t>
            </a:r>
            <a:r>
              <a:rPr sz="1100" b="1" spc="60" dirty="0">
                <a:latin typeface="Calibri"/>
                <a:cs typeface="Calibri"/>
              </a:rPr>
              <a:t>onto</a:t>
            </a:r>
            <a:r>
              <a:rPr sz="1100" b="1" spc="-15" dirty="0">
                <a:latin typeface="Calibri"/>
                <a:cs typeface="Calibri"/>
              </a:rPr>
              <a:t> </a:t>
            </a:r>
            <a:r>
              <a:rPr sz="1100" b="1" spc="60" dirty="0">
                <a:latin typeface="Calibri"/>
                <a:cs typeface="Calibri"/>
              </a:rPr>
              <a:t>ice</a:t>
            </a:r>
            <a:r>
              <a:rPr sz="1100" b="1" spc="-15" dirty="0">
                <a:latin typeface="Calibri"/>
                <a:cs typeface="Calibri"/>
              </a:rPr>
              <a:t> </a:t>
            </a:r>
            <a:r>
              <a:rPr sz="1100" b="1" spc="50" dirty="0">
                <a:latin typeface="Calibri"/>
                <a:cs typeface="Calibri"/>
              </a:rPr>
              <a:t>cap</a:t>
            </a:r>
            <a:r>
              <a:rPr sz="1100" spc="50" dirty="0">
                <a:latin typeface="Calibri"/>
                <a:cs typeface="Calibri"/>
              </a:rPr>
              <a:t>.</a:t>
            </a:r>
            <a:r>
              <a:rPr sz="1100" spc="-5" dirty="0">
                <a:latin typeface="Calibri"/>
                <a:cs typeface="Calibri"/>
              </a:rPr>
              <a:t> </a:t>
            </a:r>
            <a:r>
              <a:rPr sz="1100" spc="30" dirty="0">
                <a:latin typeface="Calibri"/>
                <a:cs typeface="Calibri"/>
              </a:rPr>
              <a:t>72ºS.</a:t>
            </a:r>
            <a:r>
              <a:rPr sz="1100" spc="-5" dirty="0">
                <a:latin typeface="Calibri"/>
                <a:cs typeface="Calibri"/>
              </a:rPr>
              <a:t> </a:t>
            </a:r>
            <a:r>
              <a:rPr sz="1100" spc="114" dirty="0">
                <a:latin typeface="Calibri"/>
                <a:cs typeface="Calibri"/>
              </a:rPr>
              <a:t>–</a:t>
            </a:r>
            <a:r>
              <a:rPr sz="1100" spc="-5" dirty="0">
                <a:latin typeface="Calibri"/>
                <a:cs typeface="Calibri"/>
              </a:rPr>
              <a:t> </a:t>
            </a:r>
            <a:r>
              <a:rPr sz="1100" spc="35" dirty="0">
                <a:latin typeface="Calibri"/>
                <a:cs typeface="Calibri"/>
              </a:rPr>
              <a:t>November,</a:t>
            </a:r>
            <a:r>
              <a:rPr sz="1100" spc="-5" dirty="0">
                <a:latin typeface="Calibri"/>
                <a:cs typeface="Calibri"/>
              </a:rPr>
              <a:t> </a:t>
            </a:r>
            <a:r>
              <a:rPr sz="1100" spc="-45" dirty="0">
                <a:latin typeface="Calibri"/>
                <a:cs typeface="Calibri"/>
              </a:rPr>
              <a:t>7,</a:t>
            </a:r>
            <a:r>
              <a:rPr sz="1100" spc="35" dirty="0">
                <a:latin typeface="Calibri"/>
                <a:cs typeface="Calibri"/>
              </a:rPr>
              <a:t> </a:t>
            </a:r>
            <a:r>
              <a:rPr sz="1100" spc="-15" dirty="0" smtClean="0">
                <a:latin typeface="Calibri"/>
                <a:cs typeface="Calibri"/>
              </a:rPr>
              <a:t>201</a:t>
            </a:r>
            <a:r>
              <a:rPr lang="es-ES" sz="1100" spc="-15" dirty="0" smtClean="0">
                <a:latin typeface="Calibri"/>
                <a:cs typeface="Calibri"/>
              </a:rPr>
              <a:t>8</a:t>
            </a:r>
            <a:r>
              <a:rPr sz="1100" spc="-15" dirty="0" smtClean="0">
                <a:latin typeface="Calibri"/>
                <a:cs typeface="Calibri"/>
              </a:rPr>
              <a:t>.  </a:t>
            </a:r>
            <a:r>
              <a:rPr sz="1100" b="1" spc="75" dirty="0">
                <a:latin typeface="Calibri"/>
                <a:cs typeface="Calibri"/>
              </a:rPr>
              <a:t>Estimated arrival </a:t>
            </a:r>
            <a:r>
              <a:rPr sz="1100" b="1" spc="60" dirty="0">
                <a:latin typeface="Calibri"/>
                <a:cs typeface="Calibri"/>
              </a:rPr>
              <a:t>to </a:t>
            </a:r>
            <a:r>
              <a:rPr sz="1100" b="1" spc="65" dirty="0">
                <a:latin typeface="Calibri"/>
                <a:cs typeface="Calibri"/>
              </a:rPr>
              <a:t>the </a:t>
            </a:r>
            <a:r>
              <a:rPr sz="1100" b="1" spc="70" dirty="0">
                <a:latin typeface="Calibri"/>
                <a:cs typeface="Calibri"/>
              </a:rPr>
              <a:t>South </a:t>
            </a:r>
            <a:r>
              <a:rPr sz="1100" b="1" spc="50" dirty="0">
                <a:latin typeface="Calibri"/>
                <a:cs typeface="Calibri"/>
              </a:rPr>
              <a:t>Pole. </a:t>
            </a:r>
            <a:r>
              <a:rPr sz="1100" spc="50" dirty="0">
                <a:latin typeface="Calibri"/>
                <a:cs typeface="Calibri"/>
              </a:rPr>
              <a:t>December </a:t>
            </a:r>
            <a:r>
              <a:rPr sz="1100" spc="10" dirty="0">
                <a:latin typeface="Calibri"/>
                <a:cs typeface="Calibri"/>
              </a:rPr>
              <a:t>3, </a:t>
            </a:r>
            <a:r>
              <a:rPr sz="1100" spc="-15" dirty="0" smtClean="0">
                <a:latin typeface="Calibri"/>
                <a:cs typeface="Calibri"/>
              </a:rPr>
              <a:t>201</a:t>
            </a:r>
            <a:r>
              <a:rPr lang="es-ES" sz="1100" spc="-15" dirty="0" smtClean="0">
                <a:latin typeface="Calibri"/>
                <a:cs typeface="Calibri"/>
              </a:rPr>
              <a:t>8</a:t>
            </a:r>
            <a:r>
              <a:rPr sz="1100" spc="-15" dirty="0" smtClean="0">
                <a:latin typeface="Calibri"/>
                <a:cs typeface="Calibri"/>
              </a:rPr>
              <a:t>.  </a:t>
            </a:r>
            <a:r>
              <a:rPr sz="1100" b="1" spc="60" dirty="0">
                <a:latin typeface="Calibri"/>
                <a:cs typeface="Calibri"/>
              </a:rPr>
              <a:t>Distance.</a:t>
            </a:r>
            <a:r>
              <a:rPr sz="1100" b="1" spc="-10" dirty="0">
                <a:latin typeface="Calibri"/>
                <a:cs typeface="Calibri"/>
              </a:rPr>
              <a:t> </a:t>
            </a:r>
            <a:r>
              <a:rPr sz="1100" spc="85" dirty="0">
                <a:latin typeface="Calibri"/>
                <a:cs typeface="Calibri"/>
              </a:rPr>
              <a:t>2000</a:t>
            </a:r>
            <a:r>
              <a:rPr sz="1100" spc="-25" dirty="0">
                <a:latin typeface="Calibri"/>
                <a:cs typeface="Calibri"/>
              </a:rPr>
              <a:t> </a:t>
            </a:r>
            <a:r>
              <a:rPr sz="1100" spc="35" dirty="0">
                <a:latin typeface="Calibri"/>
                <a:cs typeface="Calibri"/>
              </a:rPr>
              <a:t>to</a:t>
            </a:r>
            <a:r>
              <a:rPr sz="1100" spc="-10" dirty="0">
                <a:latin typeface="Calibri"/>
                <a:cs typeface="Calibri"/>
              </a:rPr>
              <a:t> </a:t>
            </a:r>
            <a:r>
              <a:rPr sz="1100" spc="75" dirty="0">
                <a:latin typeface="Calibri"/>
                <a:cs typeface="Calibri"/>
              </a:rPr>
              <a:t>2200</a:t>
            </a:r>
            <a:r>
              <a:rPr sz="1100" spc="-10" dirty="0">
                <a:latin typeface="Calibri"/>
                <a:cs typeface="Calibri"/>
              </a:rPr>
              <a:t> </a:t>
            </a:r>
            <a:r>
              <a:rPr sz="1100" spc="30" dirty="0">
                <a:latin typeface="Calibri"/>
                <a:cs typeface="Calibri"/>
              </a:rPr>
              <a:t>km.</a:t>
            </a:r>
            <a:endParaRPr sz="1100" dirty="0">
              <a:latin typeface="Calibri"/>
              <a:cs typeface="Calibri"/>
            </a:endParaRPr>
          </a:p>
          <a:p>
            <a:pPr marL="12700">
              <a:lnSpc>
                <a:spcPct val="100000"/>
              </a:lnSpc>
              <a:spcBef>
                <a:spcPts val="580"/>
              </a:spcBef>
            </a:pPr>
            <a:r>
              <a:rPr sz="1100" b="1" spc="75" dirty="0">
                <a:latin typeface="Calibri"/>
                <a:cs typeface="Calibri"/>
              </a:rPr>
              <a:t>Estimated </a:t>
            </a:r>
            <a:r>
              <a:rPr sz="1100" b="1" spc="40" dirty="0">
                <a:latin typeface="Calibri"/>
                <a:cs typeface="Calibri"/>
              </a:rPr>
              <a:t>time. </a:t>
            </a:r>
            <a:r>
              <a:rPr sz="1100" spc="60" dirty="0">
                <a:latin typeface="Calibri"/>
                <a:cs typeface="Calibri"/>
              </a:rPr>
              <a:t>25-27</a:t>
            </a:r>
            <a:r>
              <a:rPr sz="1100" spc="55" dirty="0">
                <a:latin typeface="Calibri"/>
                <a:cs typeface="Calibri"/>
              </a:rPr>
              <a:t> days.</a:t>
            </a:r>
            <a:endParaRPr sz="1100" dirty="0">
              <a:latin typeface="Calibri"/>
              <a:cs typeface="Calibri"/>
            </a:endParaRPr>
          </a:p>
          <a:p>
            <a:pPr>
              <a:lnSpc>
                <a:spcPct val="100000"/>
              </a:lnSpc>
            </a:pPr>
            <a:endParaRPr sz="1100" dirty="0">
              <a:latin typeface="Times New Roman"/>
              <a:cs typeface="Times New Roman"/>
            </a:endParaRPr>
          </a:p>
          <a:p>
            <a:pPr marL="12700" marR="5080">
              <a:lnSpc>
                <a:spcPct val="143900"/>
              </a:lnSpc>
              <a:spcBef>
                <a:spcPts val="635"/>
              </a:spcBef>
            </a:pPr>
            <a:r>
              <a:rPr sz="1100" b="1" spc="55" dirty="0">
                <a:latin typeface="Calibri"/>
                <a:cs typeface="Calibri"/>
              </a:rPr>
              <a:t>Configuration. </a:t>
            </a:r>
            <a:r>
              <a:rPr sz="1100" spc="60" dirty="0">
                <a:latin typeface="Calibri"/>
                <a:cs typeface="Calibri"/>
              </a:rPr>
              <a:t>Start </a:t>
            </a:r>
            <a:r>
              <a:rPr sz="1100" spc="50" dirty="0">
                <a:latin typeface="Calibri"/>
                <a:cs typeface="Calibri"/>
              </a:rPr>
              <a:t>first </a:t>
            </a:r>
            <a:r>
              <a:rPr sz="1100" spc="55" dirty="0">
                <a:latin typeface="Calibri"/>
                <a:cs typeface="Calibri"/>
              </a:rPr>
              <a:t>week </a:t>
            </a:r>
            <a:r>
              <a:rPr sz="1100" spc="50" dirty="0">
                <a:latin typeface="Calibri"/>
                <a:cs typeface="Calibri"/>
              </a:rPr>
              <a:t>with </a:t>
            </a:r>
            <a:r>
              <a:rPr sz="1100" spc="60" dirty="0">
                <a:latin typeface="Calibri"/>
                <a:cs typeface="Calibri"/>
              </a:rPr>
              <a:t>long </a:t>
            </a:r>
            <a:r>
              <a:rPr sz="1100" spc="55" dirty="0">
                <a:latin typeface="Calibri"/>
                <a:cs typeface="Calibri"/>
              </a:rPr>
              <a:t>distance </a:t>
            </a:r>
            <a:r>
              <a:rPr sz="1100" spc="50" dirty="0">
                <a:latin typeface="Calibri"/>
                <a:cs typeface="Calibri"/>
              </a:rPr>
              <a:t>windsled, </a:t>
            </a:r>
            <a:r>
              <a:rPr sz="1100" spc="30" dirty="0">
                <a:latin typeface="Calibri"/>
                <a:cs typeface="Calibri"/>
              </a:rPr>
              <a:t>in </a:t>
            </a:r>
            <a:r>
              <a:rPr sz="1100" spc="55" dirty="0">
                <a:latin typeface="Calibri"/>
                <a:cs typeface="Calibri"/>
              </a:rPr>
              <a:t>2 </a:t>
            </a:r>
            <a:r>
              <a:rPr sz="1100" spc="70" dirty="0">
                <a:latin typeface="Calibri"/>
                <a:cs typeface="Calibri"/>
              </a:rPr>
              <a:t>teams  </a:t>
            </a:r>
            <a:r>
              <a:rPr sz="1100" spc="50" dirty="0">
                <a:latin typeface="Calibri"/>
                <a:cs typeface="Calibri"/>
              </a:rPr>
              <a:t>of</a:t>
            </a:r>
            <a:r>
              <a:rPr sz="1100" spc="-25" dirty="0">
                <a:latin typeface="Calibri"/>
                <a:cs typeface="Calibri"/>
              </a:rPr>
              <a:t> </a:t>
            </a:r>
            <a:r>
              <a:rPr sz="1100" spc="50" dirty="0">
                <a:latin typeface="Calibri"/>
                <a:cs typeface="Calibri"/>
              </a:rPr>
              <a:t>3</a:t>
            </a:r>
            <a:r>
              <a:rPr sz="1100" dirty="0">
                <a:latin typeface="Calibri"/>
                <a:cs typeface="Calibri"/>
              </a:rPr>
              <a:t> </a:t>
            </a:r>
            <a:r>
              <a:rPr sz="1100" spc="45" dirty="0">
                <a:latin typeface="Calibri"/>
                <a:cs typeface="Calibri"/>
              </a:rPr>
              <a:t>people</a:t>
            </a:r>
            <a:r>
              <a:rPr sz="1100" dirty="0">
                <a:latin typeface="Calibri"/>
                <a:cs typeface="Calibri"/>
              </a:rPr>
              <a:t> </a:t>
            </a:r>
            <a:r>
              <a:rPr sz="1100" spc="40" dirty="0">
                <a:latin typeface="Calibri"/>
                <a:cs typeface="Calibri"/>
              </a:rPr>
              <a:t>each.</a:t>
            </a:r>
            <a:r>
              <a:rPr sz="1100" spc="-30" dirty="0">
                <a:latin typeface="Calibri"/>
                <a:cs typeface="Calibri"/>
              </a:rPr>
              <a:t> </a:t>
            </a:r>
            <a:r>
              <a:rPr sz="1100" spc="80" dirty="0">
                <a:latin typeface="Calibri"/>
                <a:cs typeface="Calibri"/>
              </a:rPr>
              <a:t>As</a:t>
            </a:r>
            <a:r>
              <a:rPr sz="1100" dirty="0">
                <a:latin typeface="Calibri"/>
                <a:cs typeface="Calibri"/>
              </a:rPr>
              <a:t> </a:t>
            </a:r>
            <a:r>
              <a:rPr sz="1100" spc="45" dirty="0">
                <a:latin typeface="Calibri"/>
                <a:cs typeface="Calibri"/>
              </a:rPr>
              <a:t>conditions</a:t>
            </a:r>
            <a:r>
              <a:rPr sz="1100" spc="-25" dirty="0">
                <a:latin typeface="Calibri"/>
                <a:cs typeface="Calibri"/>
              </a:rPr>
              <a:t> </a:t>
            </a:r>
            <a:r>
              <a:rPr sz="1100" spc="60" dirty="0">
                <a:latin typeface="Calibri"/>
                <a:cs typeface="Calibri"/>
              </a:rPr>
              <a:t>will</a:t>
            </a:r>
            <a:r>
              <a:rPr sz="1100" spc="-30" dirty="0">
                <a:latin typeface="Calibri"/>
                <a:cs typeface="Calibri"/>
              </a:rPr>
              <a:t> </a:t>
            </a:r>
            <a:r>
              <a:rPr sz="1100" spc="40" dirty="0">
                <a:latin typeface="Calibri"/>
                <a:cs typeface="Calibri"/>
              </a:rPr>
              <a:t>be</a:t>
            </a:r>
            <a:r>
              <a:rPr sz="1100" spc="-20" dirty="0">
                <a:latin typeface="Calibri"/>
                <a:cs typeface="Calibri"/>
              </a:rPr>
              <a:t> </a:t>
            </a:r>
            <a:r>
              <a:rPr sz="1100" spc="40" dirty="0">
                <a:latin typeface="Calibri"/>
                <a:cs typeface="Calibri"/>
              </a:rPr>
              <a:t>too</a:t>
            </a:r>
            <a:r>
              <a:rPr sz="1100" dirty="0">
                <a:latin typeface="Calibri"/>
                <a:cs typeface="Calibri"/>
              </a:rPr>
              <a:t> </a:t>
            </a:r>
            <a:r>
              <a:rPr sz="1100" spc="50" dirty="0">
                <a:latin typeface="Calibri"/>
                <a:cs typeface="Calibri"/>
              </a:rPr>
              <a:t>cold</a:t>
            </a:r>
            <a:r>
              <a:rPr sz="1100" dirty="0">
                <a:latin typeface="Calibri"/>
                <a:cs typeface="Calibri"/>
              </a:rPr>
              <a:t> </a:t>
            </a:r>
            <a:r>
              <a:rPr sz="1100" spc="50" dirty="0">
                <a:latin typeface="Calibri"/>
                <a:cs typeface="Calibri"/>
              </a:rPr>
              <a:t>during</a:t>
            </a:r>
            <a:r>
              <a:rPr sz="1100" dirty="0">
                <a:latin typeface="Calibri"/>
                <a:cs typeface="Calibri"/>
              </a:rPr>
              <a:t> </a:t>
            </a:r>
            <a:r>
              <a:rPr sz="1100" spc="50" dirty="0">
                <a:latin typeface="Calibri"/>
                <a:cs typeface="Calibri"/>
              </a:rPr>
              <a:t>night</a:t>
            </a:r>
            <a:r>
              <a:rPr sz="1100" dirty="0">
                <a:latin typeface="Calibri"/>
                <a:cs typeface="Calibri"/>
              </a:rPr>
              <a:t> </a:t>
            </a:r>
            <a:r>
              <a:rPr sz="1100" spc="55" dirty="0">
                <a:latin typeface="Calibri"/>
                <a:cs typeface="Calibri"/>
              </a:rPr>
              <a:t>and</a:t>
            </a:r>
            <a:r>
              <a:rPr sz="1100" dirty="0">
                <a:latin typeface="Calibri"/>
                <a:cs typeface="Calibri"/>
              </a:rPr>
              <a:t> </a:t>
            </a:r>
            <a:r>
              <a:rPr sz="1100" spc="40" dirty="0">
                <a:latin typeface="Calibri"/>
                <a:cs typeface="Calibri"/>
              </a:rPr>
              <a:t>rotation  </a:t>
            </a:r>
            <a:r>
              <a:rPr sz="1100" spc="80" dirty="0">
                <a:latin typeface="Calibri"/>
                <a:cs typeface="Calibri"/>
              </a:rPr>
              <a:t>system </a:t>
            </a:r>
            <a:r>
              <a:rPr sz="1100" spc="60" dirty="0">
                <a:latin typeface="Calibri"/>
                <a:cs typeface="Calibri"/>
              </a:rPr>
              <a:t>will </a:t>
            </a:r>
            <a:r>
              <a:rPr sz="1100" spc="40" dirty="0">
                <a:latin typeface="Calibri"/>
                <a:cs typeface="Calibri"/>
              </a:rPr>
              <a:t>not be </a:t>
            </a:r>
            <a:r>
              <a:rPr sz="1100" spc="50" dirty="0">
                <a:latin typeface="Calibri"/>
                <a:cs typeface="Calibri"/>
              </a:rPr>
              <a:t>advisable. During </a:t>
            </a:r>
            <a:r>
              <a:rPr sz="1100" spc="40" dirty="0">
                <a:latin typeface="Calibri"/>
                <a:cs typeface="Calibri"/>
              </a:rPr>
              <a:t>the </a:t>
            </a:r>
            <a:r>
              <a:rPr sz="1100" spc="60" dirty="0">
                <a:latin typeface="Calibri"/>
                <a:cs typeface="Calibri"/>
              </a:rPr>
              <a:t>second </a:t>
            </a:r>
            <a:r>
              <a:rPr sz="1100" spc="55" dirty="0">
                <a:latin typeface="Calibri"/>
                <a:cs typeface="Calibri"/>
              </a:rPr>
              <a:t>week </a:t>
            </a:r>
            <a:r>
              <a:rPr sz="1100" spc="60" dirty="0">
                <a:latin typeface="Calibri"/>
                <a:cs typeface="Calibri"/>
              </a:rPr>
              <a:t>will change </a:t>
            </a:r>
            <a:r>
              <a:rPr sz="1100" spc="35" dirty="0">
                <a:latin typeface="Calibri"/>
                <a:cs typeface="Calibri"/>
              </a:rPr>
              <a:t>to  </a:t>
            </a:r>
            <a:r>
              <a:rPr sz="1100" spc="55" dirty="0">
                <a:latin typeface="Calibri"/>
                <a:cs typeface="Calibri"/>
              </a:rPr>
              <a:t>Light and </a:t>
            </a:r>
            <a:r>
              <a:rPr sz="1100" spc="60" dirty="0">
                <a:latin typeface="Calibri"/>
                <a:cs typeface="Calibri"/>
              </a:rPr>
              <a:t>Heavy windsleds, </a:t>
            </a:r>
            <a:r>
              <a:rPr sz="1100" spc="45" dirty="0">
                <a:latin typeface="Calibri"/>
                <a:cs typeface="Calibri"/>
              </a:rPr>
              <a:t>for </a:t>
            </a:r>
            <a:r>
              <a:rPr sz="1100" spc="50" dirty="0">
                <a:latin typeface="Calibri"/>
                <a:cs typeface="Calibri"/>
              </a:rPr>
              <a:t>finishing </a:t>
            </a:r>
            <a:r>
              <a:rPr sz="1100" spc="30" dirty="0">
                <a:latin typeface="Calibri"/>
                <a:cs typeface="Calibri"/>
              </a:rPr>
              <a:t>in </a:t>
            </a:r>
            <a:r>
              <a:rPr sz="1100" spc="40" dirty="0">
                <a:latin typeface="Calibri"/>
                <a:cs typeface="Calibri"/>
              </a:rPr>
              <a:t>the </a:t>
            </a:r>
            <a:r>
              <a:rPr sz="1100" spc="35" dirty="0">
                <a:latin typeface="Calibri"/>
                <a:cs typeface="Calibri"/>
              </a:rPr>
              <a:t>third </a:t>
            </a:r>
            <a:r>
              <a:rPr sz="1100" spc="55" dirty="0">
                <a:latin typeface="Calibri"/>
                <a:cs typeface="Calibri"/>
              </a:rPr>
              <a:t>and </a:t>
            </a:r>
            <a:r>
              <a:rPr sz="1100" spc="45" dirty="0">
                <a:latin typeface="Calibri"/>
                <a:cs typeface="Calibri"/>
              </a:rPr>
              <a:t>fourth </a:t>
            </a:r>
            <a:r>
              <a:rPr sz="1100" spc="55" dirty="0">
                <a:latin typeface="Calibri"/>
                <a:cs typeface="Calibri"/>
              </a:rPr>
              <a:t>week  </a:t>
            </a:r>
            <a:r>
              <a:rPr sz="1100" spc="50" dirty="0">
                <a:latin typeface="Calibri"/>
                <a:cs typeface="Calibri"/>
              </a:rPr>
              <a:t>with</a:t>
            </a:r>
            <a:r>
              <a:rPr sz="1100" spc="-25" dirty="0">
                <a:latin typeface="Calibri"/>
                <a:cs typeface="Calibri"/>
              </a:rPr>
              <a:t> </a:t>
            </a:r>
            <a:r>
              <a:rPr sz="1100" spc="40" dirty="0">
                <a:latin typeface="Calibri"/>
                <a:cs typeface="Calibri"/>
              </a:rPr>
              <a:t>the</a:t>
            </a:r>
            <a:r>
              <a:rPr sz="1100" spc="-5" dirty="0">
                <a:latin typeface="Calibri"/>
                <a:cs typeface="Calibri"/>
              </a:rPr>
              <a:t> </a:t>
            </a:r>
            <a:r>
              <a:rPr lang="es-ES" sz="1100" spc="60" dirty="0" err="1" smtClean="0">
                <a:latin typeface="Calibri"/>
                <a:cs typeface="Calibri"/>
              </a:rPr>
              <a:t>big</a:t>
            </a:r>
            <a:r>
              <a:rPr sz="1100" spc="-25" dirty="0" smtClean="0">
                <a:latin typeface="Calibri"/>
                <a:cs typeface="Calibri"/>
              </a:rPr>
              <a:t> </a:t>
            </a:r>
            <a:r>
              <a:rPr sz="1100" spc="45" dirty="0">
                <a:latin typeface="Calibri"/>
                <a:cs typeface="Calibri"/>
              </a:rPr>
              <a:t>Windsled,</a:t>
            </a:r>
            <a:r>
              <a:rPr sz="1100" spc="-30" dirty="0">
                <a:latin typeface="Calibri"/>
                <a:cs typeface="Calibri"/>
              </a:rPr>
              <a:t> </a:t>
            </a:r>
            <a:r>
              <a:rPr sz="1100" spc="50" dirty="0">
                <a:latin typeface="Calibri"/>
                <a:cs typeface="Calibri"/>
              </a:rPr>
              <a:t>with</a:t>
            </a:r>
            <a:r>
              <a:rPr sz="1100" spc="-5" dirty="0">
                <a:latin typeface="Calibri"/>
                <a:cs typeface="Calibri"/>
              </a:rPr>
              <a:t> </a:t>
            </a:r>
            <a:r>
              <a:rPr sz="1100" spc="65" dirty="0">
                <a:latin typeface="Calibri"/>
                <a:cs typeface="Calibri"/>
              </a:rPr>
              <a:t>6</a:t>
            </a:r>
            <a:r>
              <a:rPr sz="1100" spc="-5" dirty="0">
                <a:latin typeface="Calibri"/>
                <a:cs typeface="Calibri"/>
              </a:rPr>
              <a:t> </a:t>
            </a:r>
            <a:r>
              <a:rPr sz="1100" spc="65" dirty="0">
                <a:latin typeface="Calibri"/>
                <a:cs typeface="Calibri"/>
              </a:rPr>
              <a:t>passengers.</a:t>
            </a:r>
            <a:endParaRPr sz="1100" dirty="0">
              <a:latin typeface="Calibri"/>
              <a:cs typeface="Calibri"/>
            </a:endParaRPr>
          </a:p>
          <a:p>
            <a:pPr>
              <a:lnSpc>
                <a:spcPct val="100000"/>
              </a:lnSpc>
            </a:pPr>
            <a:endParaRPr sz="1100" dirty="0">
              <a:latin typeface="Times New Roman"/>
              <a:cs typeface="Times New Roman"/>
            </a:endParaRPr>
          </a:p>
          <a:p>
            <a:pPr>
              <a:lnSpc>
                <a:spcPct val="100000"/>
              </a:lnSpc>
              <a:spcBef>
                <a:spcPts val="5"/>
              </a:spcBef>
            </a:pPr>
            <a:endParaRPr sz="1050" dirty="0">
              <a:latin typeface="Times New Roman"/>
              <a:cs typeface="Times New Roman"/>
            </a:endParaRPr>
          </a:p>
          <a:p>
            <a:pPr marL="12700">
              <a:lnSpc>
                <a:spcPct val="100000"/>
              </a:lnSpc>
            </a:pPr>
            <a:r>
              <a:rPr sz="1100" spc="45" dirty="0">
                <a:latin typeface="Calibri"/>
                <a:cs typeface="Calibri"/>
              </a:rPr>
              <a:t>Testing</a:t>
            </a:r>
            <a:r>
              <a:rPr sz="1100" spc="-30" dirty="0">
                <a:latin typeface="Calibri"/>
                <a:cs typeface="Calibri"/>
              </a:rPr>
              <a:t> </a:t>
            </a:r>
            <a:r>
              <a:rPr sz="1100" spc="40" dirty="0">
                <a:latin typeface="Calibri"/>
                <a:cs typeface="Calibri"/>
              </a:rPr>
              <a:t>therefore</a:t>
            </a:r>
            <a:r>
              <a:rPr sz="1100" spc="-10" dirty="0">
                <a:latin typeface="Calibri"/>
                <a:cs typeface="Calibri"/>
              </a:rPr>
              <a:t> </a:t>
            </a:r>
            <a:r>
              <a:rPr sz="1100" spc="65" dirty="0">
                <a:latin typeface="Calibri"/>
                <a:cs typeface="Calibri"/>
              </a:rPr>
              <a:t>all</a:t>
            </a:r>
            <a:r>
              <a:rPr sz="1100" spc="-40" dirty="0">
                <a:latin typeface="Calibri"/>
                <a:cs typeface="Calibri"/>
              </a:rPr>
              <a:t> </a:t>
            </a:r>
            <a:r>
              <a:rPr sz="1100" spc="60" dirty="0">
                <a:latin typeface="Calibri"/>
                <a:cs typeface="Calibri"/>
              </a:rPr>
              <a:t>possible</a:t>
            </a:r>
            <a:r>
              <a:rPr sz="1100" spc="-10" dirty="0">
                <a:latin typeface="Calibri"/>
                <a:cs typeface="Calibri"/>
              </a:rPr>
              <a:t> </a:t>
            </a:r>
            <a:r>
              <a:rPr sz="1100" spc="50" dirty="0">
                <a:latin typeface="Calibri"/>
                <a:cs typeface="Calibri"/>
              </a:rPr>
              <a:t>options</a:t>
            </a:r>
            <a:r>
              <a:rPr sz="1100" spc="-10" dirty="0">
                <a:latin typeface="Calibri"/>
                <a:cs typeface="Calibri"/>
              </a:rPr>
              <a:t> </a:t>
            </a:r>
            <a:r>
              <a:rPr sz="1100" spc="-35" dirty="0">
                <a:latin typeface="Calibri"/>
                <a:cs typeface="Calibri"/>
              </a:rPr>
              <a:t>.</a:t>
            </a:r>
            <a:endParaRPr sz="1100" dirty="0">
              <a:latin typeface="Calibri"/>
              <a:cs typeface="Calibri"/>
            </a:endParaRPr>
          </a:p>
          <a:p>
            <a:pPr marL="12700" marR="73660">
              <a:lnSpc>
                <a:spcPct val="143900"/>
              </a:lnSpc>
            </a:pPr>
            <a:r>
              <a:rPr sz="1100" spc="25" dirty="0">
                <a:latin typeface="Calibri"/>
                <a:cs typeface="Calibri"/>
              </a:rPr>
              <a:t>In</a:t>
            </a:r>
            <a:r>
              <a:rPr sz="1100" spc="-15" dirty="0">
                <a:latin typeface="Calibri"/>
                <a:cs typeface="Calibri"/>
              </a:rPr>
              <a:t> </a:t>
            </a:r>
            <a:r>
              <a:rPr sz="1100" spc="50" dirty="0">
                <a:latin typeface="Calibri"/>
                <a:cs typeface="Calibri"/>
              </a:rPr>
              <a:t>that</a:t>
            </a:r>
            <a:r>
              <a:rPr sz="1100" spc="-15" dirty="0">
                <a:latin typeface="Calibri"/>
                <a:cs typeface="Calibri"/>
              </a:rPr>
              <a:t> </a:t>
            </a:r>
            <a:r>
              <a:rPr sz="1100" spc="50" dirty="0">
                <a:latin typeface="Calibri"/>
                <a:cs typeface="Calibri"/>
              </a:rPr>
              <a:t>first</a:t>
            </a:r>
            <a:r>
              <a:rPr sz="1100" spc="5" dirty="0">
                <a:latin typeface="Calibri"/>
                <a:cs typeface="Calibri"/>
              </a:rPr>
              <a:t> </a:t>
            </a:r>
            <a:r>
              <a:rPr sz="1100" spc="50" dirty="0">
                <a:latin typeface="Calibri"/>
                <a:cs typeface="Calibri"/>
              </a:rPr>
              <a:t>part</a:t>
            </a:r>
            <a:r>
              <a:rPr sz="1100" dirty="0">
                <a:latin typeface="Calibri"/>
                <a:cs typeface="Calibri"/>
              </a:rPr>
              <a:t> </a:t>
            </a:r>
            <a:r>
              <a:rPr sz="1100" spc="50" dirty="0">
                <a:latin typeface="Calibri"/>
                <a:cs typeface="Calibri"/>
              </a:rPr>
              <a:t>of</a:t>
            </a:r>
            <a:r>
              <a:rPr sz="1100" spc="-40" dirty="0">
                <a:latin typeface="Calibri"/>
                <a:cs typeface="Calibri"/>
              </a:rPr>
              <a:t> </a:t>
            </a:r>
            <a:r>
              <a:rPr sz="1100" spc="40" dirty="0">
                <a:latin typeface="Calibri"/>
                <a:cs typeface="Calibri"/>
              </a:rPr>
              <a:t>the</a:t>
            </a:r>
            <a:r>
              <a:rPr sz="1100" spc="-15" dirty="0">
                <a:latin typeface="Calibri"/>
                <a:cs typeface="Calibri"/>
              </a:rPr>
              <a:t> </a:t>
            </a:r>
            <a:r>
              <a:rPr sz="1100" spc="35" dirty="0">
                <a:latin typeface="Calibri"/>
                <a:cs typeface="Calibri"/>
              </a:rPr>
              <a:t>trip</a:t>
            </a:r>
            <a:r>
              <a:rPr sz="1100" spc="-15" dirty="0">
                <a:latin typeface="Calibri"/>
                <a:cs typeface="Calibri"/>
              </a:rPr>
              <a:t> </a:t>
            </a:r>
            <a:r>
              <a:rPr sz="1100" spc="40" dirty="0">
                <a:latin typeface="Calibri"/>
                <a:cs typeface="Calibri"/>
              </a:rPr>
              <a:t>the</a:t>
            </a:r>
            <a:r>
              <a:rPr sz="1100" spc="5" dirty="0">
                <a:latin typeface="Calibri"/>
                <a:cs typeface="Calibri"/>
              </a:rPr>
              <a:t> </a:t>
            </a:r>
            <a:r>
              <a:rPr sz="1100" spc="65" dirty="0">
                <a:latin typeface="Calibri"/>
                <a:cs typeface="Calibri"/>
              </a:rPr>
              <a:t>sled</a:t>
            </a:r>
            <a:r>
              <a:rPr sz="1100" spc="-20" dirty="0">
                <a:latin typeface="Calibri"/>
                <a:cs typeface="Calibri"/>
              </a:rPr>
              <a:t> </a:t>
            </a:r>
            <a:r>
              <a:rPr sz="1100" spc="60" dirty="0">
                <a:latin typeface="Calibri"/>
                <a:cs typeface="Calibri"/>
              </a:rPr>
              <a:t>will</a:t>
            </a:r>
            <a:r>
              <a:rPr sz="1100" spc="-45" dirty="0">
                <a:latin typeface="Calibri"/>
                <a:cs typeface="Calibri"/>
              </a:rPr>
              <a:t> </a:t>
            </a:r>
            <a:r>
              <a:rPr sz="1100" spc="55" dirty="0">
                <a:latin typeface="Calibri"/>
                <a:cs typeface="Calibri"/>
              </a:rPr>
              <a:t>transport</a:t>
            </a:r>
            <a:r>
              <a:rPr sz="1100" dirty="0">
                <a:latin typeface="Calibri"/>
                <a:cs typeface="Calibri"/>
              </a:rPr>
              <a:t> </a:t>
            </a:r>
            <a:r>
              <a:rPr sz="1100" spc="70" dirty="0">
                <a:latin typeface="Calibri"/>
                <a:cs typeface="Calibri"/>
              </a:rPr>
              <a:t>a</a:t>
            </a:r>
            <a:r>
              <a:rPr sz="1100" spc="-15" dirty="0">
                <a:latin typeface="Calibri"/>
                <a:cs typeface="Calibri"/>
              </a:rPr>
              <a:t> </a:t>
            </a:r>
            <a:r>
              <a:rPr sz="1100" spc="45" dirty="0">
                <a:latin typeface="Calibri"/>
                <a:cs typeface="Calibri"/>
              </a:rPr>
              <a:t>total</a:t>
            </a:r>
            <a:r>
              <a:rPr sz="1100" spc="-50" dirty="0">
                <a:latin typeface="Calibri"/>
                <a:cs typeface="Calibri"/>
              </a:rPr>
              <a:t> </a:t>
            </a:r>
            <a:r>
              <a:rPr sz="1100" spc="55" dirty="0">
                <a:latin typeface="Calibri"/>
                <a:cs typeface="Calibri"/>
              </a:rPr>
              <a:t>weight</a:t>
            </a:r>
            <a:r>
              <a:rPr sz="1100" spc="5" dirty="0">
                <a:latin typeface="Calibri"/>
                <a:cs typeface="Calibri"/>
              </a:rPr>
              <a:t> </a:t>
            </a:r>
            <a:r>
              <a:rPr sz="1100" spc="50" dirty="0">
                <a:latin typeface="Calibri"/>
                <a:cs typeface="Calibri"/>
              </a:rPr>
              <a:t>of</a:t>
            </a:r>
            <a:r>
              <a:rPr sz="1100" spc="-20" dirty="0">
                <a:latin typeface="Calibri"/>
                <a:cs typeface="Calibri"/>
              </a:rPr>
              <a:t> </a:t>
            </a:r>
            <a:r>
              <a:rPr sz="1100" spc="30" dirty="0">
                <a:latin typeface="Calibri"/>
                <a:cs typeface="Calibri"/>
              </a:rPr>
              <a:t>2100  </a:t>
            </a:r>
            <a:r>
              <a:rPr sz="1100" spc="65" dirty="0">
                <a:latin typeface="Calibri"/>
                <a:cs typeface="Calibri"/>
              </a:rPr>
              <a:t>kg </a:t>
            </a:r>
            <a:r>
              <a:rPr sz="1100" spc="55" dirty="0">
                <a:latin typeface="Calibri"/>
                <a:cs typeface="Calibri"/>
              </a:rPr>
              <a:t>and </a:t>
            </a:r>
            <a:r>
              <a:rPr sz="1100" spc="60" dirty="0">
                <a:latin typeface="Calibri"/>
                <a:cs typeface="Calibri"/>
              </a:rPr>
              <a:t>will carry </a:t>
            </a:r>
            <a:r>
              <a:rPr sz="1100" spc="40" dirty="0">
                <a:latin typeface="Calibri"/>
                <a:cs typeface="Calibri"/>
              </a:rPr>
              <a:t>out </a:t>
            </a:r>
            <a:r>
              <a:rPr sz="1100" spc="50" dirty="0">
                <a:latin typeface="Calibri"/>
                <a:cs typeface="Calibri"/>
              </a:rPr>
              <a:t>light </a:t>
            </a:r>
            <a:r>
              <a:rPr sz="1100" spc="45" dirty="0">
                <a:latin typeface="Calibri"/>
                <a:cs typeface="Calibri"/>
              </a:rPr>
              <a:t>science, </a:t>
            </a:r>
            <a:r>
              <a:rPr sz="1100" spc="55" dirty="0">
                <a:latin typeface="Calibri"/>
                <a:cs typeface="Calibri"/>
              </a:rPr>
              <a:t>meaning </a:t>
            </a:r>
            <a:r>
              <a:rPr sz="1100" spc="65" dirty="0">
                <a:latin typeface="Calibri"/>
                <a:cs typeface="Calibri"/>
              </a:rPr>
              <a:t>sampling </a:t>
            </a:r>
            <a:r>
              <a:rPr sz="1100" spc="50" dirty="0">
                <a:latin typeface="Calibri"/>
                <a:cs typeface="Calibri"/>
              </a:rPr>
              <a:t>that </a:t>
            </a:r>
            <a:r>
              <a:rPr sz="1100" spc="40" dirty="0">
                <a:latin typeface="Calibri"/>
                <a:cs typeface="Calibri"/>
              </a:rPr>
              <a:t>not </a:t>
            </a:r>
            <a:r>
              <a:rPr sz="1100" spc="30" dirty="0">
                <a:latin typeface="Calibri"/>
                <a:cs typeface="Calibri"/>
              </a:rPr>
              <a:t>require  </a:t>
            </a:r>
            <a:r>
              <a:rPr sz="1100" spc="55" dirty="0">
                <a:latin typeface="Calibri"/>
                <a:cs typeface="Calibri"/>
              </a:rPr>
              <a:t>very</a:t>
            </a:r>
            <a:r>
              <a:rPr sz="1100" spc="-20" dirty="0">
                <a:latin typeface="Calibri"/>
                <a:cs typeface="Calibri"/>
              </a:rPr>
              <a:t> </a:t>
            </a:r>
            <a:r>
              <a:rPr sz="1100" spc="60" dirty="0">
                <a:latin typeface="Calibri"/>
                <a:cs typeface="Calibri"/>
              </a:rPr>
              <a:t>heavy</a:t>
            </a:r>
            <a:r>
              <a:rPr sz="1100" spc="-20" dirty="0">
                <a:latin typeface="Calibri"/>
                <a:cs typeface="Calibri"/>
              </a:rPr>
              <a:t> </a:t>
            </a:r>
            <a:r>
              <a:rPr sz="1100" spc="35" dirty="0">
                <a:latin typeface="Calibri"/>
                <a:cs typeface="Calibri"/>
              </a:rPr>
              <a:t>equipment,</a:t>
            </a:r>
            <a:r>
              <a:rPr sz="1100" spc="5" dirty="0">
                <a:latin typeface="Calibri"/>
                <a:cs typeface="Calibri"/>
              </a:rPr>
              <a:t> </a:t>
            </a:r>
            <a:r>
              <a:rPr sz="1100" spc="55" dirty="0">
                <a:latin typeface="Calibri"/>
                <a:cs typeface="Calibri"/>
              </a:rPr>
              <a:t>and</a:t>
            </a:r>
            <a:r>
              <a:rPr sz="1100" spc="5" dirty="0">
                <a:latin typeface="Calibri"/>
                <a:cs typeface="Calibri"/>
              </a:rPr>
              <a:t> </a:t>
            </a:r>
            <a:r>
              <a:rPr sz="1100" spc="40" dirty="0">
                <a:latin typeface="Calibri"/>
                <a:cs typeface="Calibri"/>
              </a:rPr>
              <a:t>not</a:t>
            </a:r>
            <a:r>
              <a:rPr sz="1100" spc="5" dirty="0">
                <a:latin typeface="Calibri"/>
                <a:cs typeface="Calibri"/>
              </a:rPr>
              <a:t> </a:t>
            </a:r>
            <a:r>
              <a:rPr sz="1100" spc="30" dirty="0">
                <a:latin typeface="Calibri"/>
                <a:cs typeface="Calibri"/>
              </a:rPr>
              <a:t>require</a:t>
            </a:r>
            <a:r>
              <a:rPr sz="1100" spc="-15" dirty="0">
                <a:latin typeface="Calibri"/>
                <a:cs typeface="Calibri"/>
              </a:rPr>
              <a:t> </a:t>
            </a:r>
            <a:r>
              <a:rPr sz="1100" spc="40" dirty="0">
                <a:latin typeface="Calibri"/>
                <a:cs typeface="Calibri"/>
              </a:rPr>
              <a:t>too</a:t>
            </a:r>
            <a:r>
              <a:rPr sz="1100" spc="5" dirty="0">
                <a:latin typeface="Calibri"/>
                <a:cs typeface="Calibri"/>
              </a:rPr>
              <a:t> </a:t>
            </a:r>
            <a:r>
              <a:rPr sz="1100" spc="60" dirty="0">
                <a:latin typeface="Calibri"/>
                <a:cs typeface="Calibri"/>
              </a:rPr>
              <a:t>long</a:t>
            </a:r>
            <a:r>
              <a:rPr sz="1100" spc="-15" dirty="0">
                <a:latin typeface="Calibri"/>
                <a:cs typeface="Calibri"/>
              </a:rPr>
              <a:t> </a:t>
            </a:r>
            <a:r>
              <a:rPr sz="1100" spc="15" dirty="0">
                <a:latin typeface="Calibri"/>
                <a:cs typeface="Calibri"/>
              </a:rPr>
              <a:t>time.,</a:t>
            </a:r>
            <a:endParaRPr sz="1100" dirty="0">
              <a:latin typeface="Calibri"/>
              <a:cs typeface="Calibri"/>
            </a:endParaRPr>
          </a:p>
          <a:p>
            <a:pPr marL="12700" marR="7620">
              <a:lnSpc>
                <a:spcPct val="143900"/>
              </a:lnSpc>
            </a:pPr>
            <a:r>
              <a:rPr sz="1100" spc="70" dirty="0">
                <a:latin typeface="Calibri"/>
                <a:cs typeface="Calibri"/>
              </a:rPr>
              <a:t>This </a:t>
            </a:r>
            <a:r>
              <a:rPr sz="1100" spc="60" dirty="0">
                <a:latin typeface="Calibri"/>
                <a:cs typeface="Calibri"/>
              </a:rPr>
              <a:t>leg </a:t>
            </a:r>
            <a:r>
              <a:rPr sz="1100" spc="50" dirty="0">
                <a:latin typeface="Calibri"/>
                <a:cs typeface="Calibri"/>
              </a:rPr>
              <a:t>of </a:t>
            </a:r>
            <a:r>
              <a:rPr sz="1100" spc="40" dirty="0">
                <a:latin typeface="Calibri"/>
                <a:cs typeface="Calibri"/>
              </a:rPr>
              <a:t>the </a:t>
            </a:r>
            <a:r>
              <a:rPr sz="1100" spc="35" dirty="0">
                <a:latin typeface="Calibri"/>
                <a:cs typeface="Calibri"/>
              </a:rPr>
              <a:t>trip </a:t>
            </a:r>
            <a:r>
              <a:rPr sz="1100" spc="80" dirty="0">
                <a:latin typeface="Calibri"/>
                <a:cs typeface="Calibri"/>
              </a:rPr>
              <a:t>has </a:t>
            </a:r>
            <a:r>
              <a:rPr sz="1100" spc="55" dirty="0">
                <a:latin typeface="Calibri"/>
                <a:cs typeface="Calibri"/>
              </a:rPr>
              <a:t>already </a:t>
            </a:r>
            <a:r>
              <a:rPr sz="1100" spc="45" dirty="0">
                <a:latin typeface="Calibri"/>
                <a:cs typeface="Calibri"/>
              </a:rPr>
              <a:t>been done </a:t>
            </a:r>
            <a:r>
              <a:rPr sz="1100" spc="50" dirty="0">
                <a:latin typeface="Calibri"/>
                <a:cs typeface="Calibri"/>
              </a:rPr>
              <a:t>with </a:t>
            </a:r>
            <a:r>
              <a:rPr sz="1100" spc="55" dirty="0">
                <a:latin typeface="Calibri"/>
                <a:cs typeface="Calibri"/>
              </a:rPr>
              <a:t>Windsled </a:t>
            </a:r>
            <a:r>
              <a:rPr sz="1100" spc="30" dirty="0">
                <a:latin typeface="Calibri"/>
                <a:cs typeface="Calibri"/>
              </a:rPr>
              <a:t>in </a:t>
            </a:r>
            <a:r>
              <a:rPr sz="1100" spc="25" dirty="0">
                <a:latin typeface="Calibri"/>
                <a:cs typeface="Calibri"/>
              </a:rPr>
              <a:t>ACCIONA  </a:t>
            </a:r>
            <a:r>
              <a:rPr sz="1100" spc="50" dirty="0">
                <a:latin typeface="Calibri"/>
                <a:cs typeface="Calibri"/>
              </a:rPr>
              <a:t>WINDPOWERED</a:t>
            </a:r>
            <a:r>
              <a:rPr sz="1100" spc="-30" dirty="0">
                <a:latin typeface="Calibri"/>
                <a:cs typeface="Calibri"/>
              </a:rPr>
              <a:t> </a:t>
            </a:r>
            <a:r>
              <a:rPr sz="1100" spc="45" dirty="0">
                <a:latin typeface="Calibri"/>
                <a:cs typeface="Calibri"/>
              </a:rPr>
              <a:t>ANTARCTICA</a:t>
            </a:r>
            <a:r>
              <a:rPr sz="1100" spc="-30" dirty="0">
                <a:latin typeface="Calibri"/>
                <a:cs typeface="Calibri"/>
              </a:rPr>
              <a:t> 2011.</a:t>
            </a:r>
            <a:r>
              <a:rPr sz="1100" spc="-20" dirty="0">
                <a:latin typeface="Calibri"/>
                <a:cs typeface="Calibri"/>
              </a:rPr>
              <a:t> </a:t>
            </a:r>
            <a:r>
              <a:rPr sz="1100" spc="40" dirty="0">
                <a:latin typeface="Calibri"/>
                <a:cs typeface="Calibri"/>
              </a:rPr>
              <a:t>With</a:t>
            </a:r>
            <a:r>
              <a:rPr sz="1100" dirty="0">
                <a:latin typeface="Calibri"/>
                <a:cs typeface="Calibri"/>
              </a:rPr>
              <a:t> </a:t>
            </a:r>
            <a:r>
              <a:rPr sz="1100" spc="70" dirty="0">
                <a:latin typeface="Calibri"/>
                <a:cs typeface="Calibri"/>
              </a:rPr>
              <a:t>a</a:t>
            </a:r>
            <a:r>
              <a:rPr sz="1100" dirty="0">
                <a:latin typeface="Calibri"/>
                <a:cs typeface="Calibri"/>
              </a:rPr>
              <a:t> </a:t>
            </a:r>
            <a:r>
              <a:rPr sz="1100" spc="60" dirty="0">
                <a:latin typeface="Calibri"/>
                <a:cs typeface="Calibri"/>
              </a:rPr>
              <a:t>long</a:t>
            </a:r>
            <a:r>
              <a:rPr sz="1100" dirty="0">
                <a:latin typeface="Calibri"/>
                <a:cs typeface="Calibri"/>
              </a:rPr>
              <a:t> </a:t>
            </a:r>
            <a:r>
              <a:rPr sz="1100" spc="55" dirty="0">
                <a:latin typeface="Calibri"/>
                <a:cs typeface="Calibri"/>
              </a:rPr>
              <a:t>distance</a:t>
            </a:r>
            <a:r>
              <a:rPr sz="1100" spc="-25" dirty="0">
                <a:latin typeface="Calibri"/>
                <a:cs typeface="Calibri"/>
              </a:rPr>
              <a:t> </a:t>
            </a:r>
            <a:r>
              <a:rPr sz="1100" spc="50" dirty="0">
                <a:latin typeface="Calibri"/>
                <a:cs typeface="Calibri"/>
              </a:rPr>
              <a:t>windsled,</a:t>
            </a:r>
            <a:r>
              <a:rPr sz="1100" dirty="0">
                <a:latin typeface="Calibri"/>
                <a:cs typeface="Calibri"/>
              </a:rPr>
              <a:t> </a:t>
            </a:r>
            <a:r>
              <a:rPr sz="1100" spc="30" dirty="0">
                <a:latin typeface="Calibri"/>
                <a:cs typeface="Calibri"/>
              </a:rPr>
              <a:t>in</a:t>
            </a:r>
            <a:r>
              <a:rPr sz="1100" dirty="0">
                <a:latin typeface="Calibri"/>
                <a:cs typeface="Calibri"/>
              </a:rPr>
              <a:t> </a:t>
            </a:r>
            <a:r>
              <a:rPr sz="1100" spc="50" dirty="0">
                <a:latin typeface="Calibri"/>
                <a:cs typeface="Calibri"/>
              </a:rPr>
              <a:t>just  </a:t>
            </a:r>
            <a:r>
              <a:rPr sz="1100" spc="-10" dirty="0">
                <a:latin typeface="Calibri"/>
                <a:cs typeface="Calibri"/>
              </a:rPr>
              <a:t>18</a:t>
            </a:r>
            <a:r>
              <a:rPr sz="1100" spc="-85" dirty="0">
                <a:latin typeface="Calibri"/>
                <a:cs typeface="Calibri"/>
              </a:rPr>
              <a:t> </a:t>
            </a:r>
            <a:r>
              <a:rPr sz="1100" spc="55" dirty="0">
                <a:latin typeface="Calibri"/>
                <a:cs typeface="Calibri"/>
              </a:rPr>
              <a:t>days.</a:t>
            </a:r>
            <a:endParaRPr sz="1100" dirty="0">
              <a:latin typeface="Calibri"/>
              <a:cs typeface="Calibri"/>
            </a:endParaRPr>
          </a:p>
        </p:txBody>
      </p:sp>
      <p:sp>
        <p:nvSpPr>
          <p:cNvPr id="3" name="object 3"/>
          <p:cNvSpPr/>
          <p:nvPr/>
        </p:nvSpPr>
        <p:spPr>
          <a:xfrm>
            <a:off x="5687999" y="1170000"/>
            <a:ext cx="4212005" cy="454917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657479"/>
            <a:ext cx="4347210" cy="3088538"/>
          </a:xfrm>
          <a:prstGeom prst="rect">
            <a:avLst/>
          </a:prstGeom>
        </p:spPr>
        <p:txBody>
          <a:bodyPr vert="horz" wrap="square" lIns="0" tIns="0" rIns="0" bIns="0" rtlCol="0">
            <a:spAutoFit/>
          </a:bodyPr>
          <a:lstStyle/>
          <a:p>
            <a:pPr marL="12700">
              <a:lnSpc>
                <a:spcPct val="100000"/>
              </a:lnSpc>
            </a:pPr>
            <a:r>
              <a:rPr sz="1900" b="1" spc="114" dirty="0">
                <a:solidFill>
                  <a:srgbClr val="143C69"/>
                </a:solidFill>
                <a:latin typeface="Calibri"/>
                <a:cs typeface="Calibri"/>
              </a:rPr>
              <a:t>SOUTH </a:t>
            </a:r>
            <a:r>
              <a:rPr sz="1900" b="1" spc="135" dirty="0">
                <a:solidFill>
                  <a:srgbClr val="143C69"/>
                </a:solidFill>
                <a:latin typeface="Calibri"/>
                <a:cs typeface="Calibri"/>
              </a:rPr>
              <a:t>POLE</a:t>
            </a:r>
            <a:r>
              <a:rPr sz="1900" b="1" spc="-265" dirty="0">
                <a:solidFill>
                  <a:srgbClr val="143C69"/>
                </a:solidFill>
                <a:latin typeface="Calibri"/>
                <a:cs typeface="Calibri"/>
              </a:rPr>
              <a:t> </a:t>
            </a:r>
            <a:r>
              <a:rPr sz="1900" b="1" spc="35" dirty="0">
                <a:solidFill>
                  <a:srgbClr val="143C69"/>
                </a:solidFill>
                <a:latin typeface="Calibri"/>
                <a:cs typeface="Calibri"/>
              </a:rPr>
              <a:t>&gt; </a:t>
            </a:r>
            <a:r>
              <a:rPr sz="1900" b="1" spc="75" dirty="0">
                <a:solidFill>
                  <a:srgbClr val="143C69"/>
                </a:solidFill>
                <a:latin typeface="Calibri"/>
                <a:cs typeface="Calibri"/>
              </a:rPr>
              <a:t>CONCORDIA</a:t>
            </a:r>
            <a:endParaRPr sz="1900" dirty="0">
              <a:latin typeface="Calibri"/>
              <a:cs typeface="Calibri"/>
            </a:endParaRPr>
          </a:p>
          <a:p>
            <a:pPr marL="12700">
              <a:lnSpc>
                <a:spcPct val="100000"/>
              </a:lnSpc>
              <a:spcBef>
                <a:spcPts val="1250"/>
              </a:spcBef>
            </a:pPr>
            <a:r>
              <a:rPr sz="1100" b="1" spc="75" dirty="0">
                <a:latin typeface="Calibri"/>
                <a:cs typeface="Calibri"/>
              </a:rPr>
              <a:t>Estimated</a:t>
            </a:r>
            <a:r>
              <a:rPr sz="1100" b="1" spc="-10" dirty="0">
                <a:latin typeface="Calibri"/>
                <a:cs typeface="Calibri"/>
              </a:rPr>
              <a:t> </a:t>
            </a:r>
            <a:r>
              <a:rPr sz="1100" b="1" spc="65" dirty="0">
                <a:latin typeface="Calibri"/>
                <a:cs typeface="Calibri"/>
              </a:rPr>
              <a:t>Departure</a:t>
            </a:r>
            <a:r>
              <a:rPr sz="1100" b="1" spc="-30" dirty="0">
                <a:latin typeface="Calibri"/>
                <a:cs typeface="Calibri"/>
              </a:rPr>
              <a:t> </a:t>
            </a:r>
            <a:r>
              <a:rPr sz="1100" b="1" spc="70" dirty="0">
                <a:latin typeface="Calibri"/>
                <a:cs typeface="Calibri"/>
              </a:rPr>
              <a:t>from</a:t>
            </a:r>
            <a:r>
              <a:rPr sz="1100" b="1" spc="-10" dirty="0">
                <a:latin typeface="Calibri"/>
                <a:cs typeface="Calibri"/>
              </a:rPr>
              <a:t> </a:t>
            </a:r>
            <a:r>
              <a:rPr sz="1100" b="1" spc="75" dirty="0">
                <a:latin typeface="Calibri"/>
                <a:cs typeface="Calibri"/>
              </a:rPr>
              <a:t>south</a:t>
            </a:r>
            <a:r>
              <a:rPr sz="1100" b="1" spc="-10" dirty="0">
                <a:latin typeface="Calibri"/>
                <a:cs typeface="Calibri"/>
              </a:rPr>
              <a:t> </a:t>
            </a:r>
            <a:r>
              <a:rPr sz="1100" b="1" spc="50" dirty="0">
                <a:latin typeface="Calibri"/>
                <a:cs typeface="Calibri"/>
              </a:rPr>
              <a:t>Pole.</a:t>
            </a:r>
            <a:r>
              <a:rPr sz="1100" b="1" spc="-10" dirty="0">
                <a:latin typeface="Calibri"/>
                <a:cs typeface="Calibri"/>
              </a:rPr>
              <a:t> </a:t>
            </a:r>
            <a:r>
              <a:rPr sz="1100" spc="50" dirty="0">
                <a:latin typeface="Calibri"/>
                <a:cs typeface="Calibri"/>
              </a:rPr>
              <a:t>December</a:t>
            </a:r>
            <a:r>
              <a:rPr sz="1100" spc="-25" dirty="0">
                <a:latin typeface="Calibri"/>
                <a:cs typeface="Calibri"/>
              </a:rPr>
              <a:t> </a:t>
            </a:r>
            <a:r>
              <a:rPr sz="1100" spc="15" dirty="0">
                <a:latin typeface="Calibri"/>
                <a:cs typeface="Calibri"/>
              </a:rPr>
              <a:t>6,</a:t>
            </a:r>
            <a:r>
              <a:rPr sz="1100" dirty="0">
                <a:latin typeface="Calibri"/>
                <a:cs typeface="Calibri"/>
              </a:rPr>
              <a:t> </a:t>
            </a:r>
            <a:r>
              <a:rPr sz="1100" spc="-15" dirty="0" smtClean="0">
                <a:latin typeface="Calibri"/>
                <a:cs typeface="Calibri"/>
              </a:rPr>
              <a:t>201</a:t>
            </a:r>
            <a:r>
              <a:rPr lang="es-ES" sz="1100" spc="-15" dirty="0">
                <a:latin typeface="Calibri"/>
                <a:cs typeface="Calibri"/>
              </a:rPr>
              <a:t>8</a:t>
            </a:r>
            <a:r>
              <a:rPr sz="1100" spc="-15" dirty="0" smtClean="0">
                <a:latin typeface="Calibri"/>
                <a:cs typeface="Calibri"/>
              </a:rPr>
              <a:t>.</a:t>
            </a:r>
            <a:endParaRPr sz="1100" dirty="0">
              <a:latin typeface="Calibri"/>
              <a:cs typeface="Calibri"/>
            </a:endParaRPr>
          </a:p>
          <a:p>
            <a:pPr marL="12700">
              <a:lnSpc>
                <a:spcPct val="100000"/>
              </a:lnSpc>
              <a:spcBef>
                <a:spcPts val="580"/>
              </a:spcBef>
            </a:pPr>
            <a:r>
              <a:rPr sz="1100" b="1" spc="75" dirty="0">
                <a:latin typeface="Calibri"/>
                <a:cs typeface="Calibri"/>
              </a:rPr>
              <a:t>Estimated arrival </a:t>
            </a:r>
            <a:r>
              <a:rPr sz="1100" b="1" spc="60" dirty="0">
                <a:latin typeface="Calibri"/>
                <a:cs typeface="Calibri"/>
              </a:rPr>
              <a:t>to </a:t>
            </a:r>
            <a:r>
              <a:rPr sz="1100" b="1" spc="55" dirty="0">
                <a:latin typeface="Calibri"/>
                <a:cs typeface="Calibri"/>
              </a:rPr>
              <a:t>Concordia. </a:t>
            </a:r>
            <a:r>
              <a:rPr sz="1100" spc="50" dirty="0">
                <a:latin typeface="Calibri"/>
                <a:cs typeface="Calibri"/>
              </a:rPr>
              <a:t>December</a:t>
            </a:r>
            <a:r>
              <a:rPr sz="1100" spc="-175" dirty="0">
                <a:latin typeface="Calibri"/>
                <a:cs typeface="Calibri"/>
              </a:rPr>
              <a:t> </a:t>
            </a:r>
            <a:r>
              <a:rPr sz="1100" spc="15" dirty="0">
                <a:latin typeface="Calibri"/>
                <a:cs typeface="Calibri"/>
              </a:rPr>
              <a:t>25, </a:t>
            </a:r>
            <a:r>
              <a:rPr sz="1100" spc="-15" dirty="0" smtClean="0">
                <a:latin typeface="Calibri"/>
                <a:cs typeface="Calibri"/>
              </a:rPr>
              <a:t>201</a:t>
            </a:r>
            <a:r>
              <a:rPr lang="es-ES" sz="1100" spc="-15" dirty="0" smtClean="0">
                <a:latin typeface="Calibri"/>
                <a:cs typeface="Calibri"/>
              </a:rPr>
              <a:t>8</a:t>
            </a:r>
            <a:r>
              <a:rPr sz="1100" spc="-15" dirty="0" smtClean="0">
                <a:latin typeface="Calibri"/>
                <a:cs typeface="Calibri"/>
              </a:rPr>
              <a:t>.</a:t>
            </a:r>
            <a:endParaRPr sz="1100" dirty="0">
              <a:latin typeface="Calibri"/>
              <a:cs typeface="Calibri"/>
            </a:endParaRPr>
          </a:p>
          <a:p>
            <a:pPr marL="12700">
              <a:lnSpc>
                <a:spcPct val="100000"/>
              </a:lnSpc>
              <a:spcBef>
                <a:spcPts val="580"/>
              </a:spcBef>
            </a:pPr>
            <a:r>
              <a:rPr sz="1100" b="1" spc="70" dirty="0">
                <a:latin typeface="Calibri"/>
                <a:cs typeface="Calibri"/>
              </a:rPr>
              <a:t>Distance and </a:t>
            </a:r>
            <a:r>
              <a:rPr sz="1100" b="1" spc="50" dirty="0">
                <a:latin typeface="Calibri"/>
                <a:cs typeface="Calibri"/>
              </a:rPr>
              <a:t>Time. </a:t>
            </a:r>
            <a:r>
              <a:rPr sz="1100" spc="40" dirty="0">
                <a:latin typeface="Calibri"/>
                <a:cs typeface="Calibri"/>
              </a:rPr>
              <a:t>1700-1800 </a:t>
            </a:r>
            <a:r>
              <a:rPr sz="1100" spc="65" dirty="0">
                <a:latin typeface="Calibri"/>
                <a:cs typeface="Calibri"/>
              </a:rPr>
              <a:t>km </a:t>
            </a:r>
            <a:r>
              <a:rPr sz="1100" spc="30" dirty="0">
                <a:latin typeface="Calibri"/>
                <a:cs typeface="Calibri"/>
              </a:rPr>
              <a:t>in </a:t>
            </a:r>
            <a:r>
              <a:rPr sz="1100" spc="75" dirty="0">
                <a:latin typeface="Calibri"/>
                <a:cs typeface="Calibri"/>
              </a:rPr>
              <a:t>20</a:t>
            </a:r>
            <a:r>
              <a:rPr sz="1100" spc="-125" dirty="0">
                <a:latin typeface="Calibri"/>
                <a:cs typeface="Calibri"/>
              </a:rPr>
              <a:t> </a:t>
            </a:r>
            <a:r>
              <a:rPr sz="1100" spc="55" dirty="0">
                <a:latin typeface="Calibri"/>
                <a:cs typeface="Calibri"/>
              </a:rPr>
              <a:t>days.</a:t>
            </a:r>
            <a:endParaRPr sz="1100" dirty="0">
              <a:latin typeface="Calibri"/>
              <a:cs typeface="Calibri"/>
            </a:endParaRPr>
          </a:p>
          <a:p>
            <a:pPr>
              <a:lnSpc>
                <a:spcPct val="100000"/>
              </a:lnSpc>
            </a:pPr>
            <a:endParaRPr sz="1100" dirty="0">
              <a:latin typeface="Times New Roman"/>
              <a:cs typeface="Times New Roman"/>
            </a:endParaRPr>
          </a:p>
          <a:p>
            <a:pPr marL="12700" marR="5080">
              <a:lnSpc>
                <a:spcPct val="143900"/>
              </a:lnSpc>
              <a:spcBef>
                <a:spcPts val="635"/>
              </a:spcBef>
            </a:pPr>
            <a:r>
              <a:rPr sz="1100" spc="40" dirty="0">
                <a:latin typeface="Calibri"/>
                <a:cs typeface="Calibri"/>
              </a:rPr>
              <a:t>With</a:t>
            </a:r>
            <a:r>
              <a:rPr sz="1100" dirty="0">
                <a:latin typeface="Calibri"/>
                <a:cs typeface="Calibri"/>
              </a:rPr>
              <a:t> </a:t>
            </a:r>
            <a:r>
              <a:rPr sz="1100" spc="70" dirty="0">
                <a:latin typeface="Calibri"/>
                <a:cs typeface="Calibri"/>
              </a:rPr>
              <a:t>a</a:t>
            </a:r>
            <a:r>
              <a:rPr sz="1100" dirty="0">
                <a:latin typeface="Calibri"/>
                <a:cs typeface="Calibri"/>
              </a:rPr>
              <a:t> </a:t>
            </a:r>
            <a:r>
              <a:rPr sz="1100" spc="60" dirty="0">
                <a:latin typeface="Calibri"/>
                <a:cs typeface="Calibri"/>
              </a:rPr>
              <a:t>long</a:t>
            </a:r>
            <a:r>
              <a:rPr sz="1100" dirty="0">
                <a:latin typeface="Calibri"/>
                <a:cs typeface="Calibri"/>
              </a:rPr>
              <a:t> </a:t>
            </a:r>
            <a:r>
              <a:rPr sz="1100" spc="45" dirty="0">
                <a:latin typeface="Calibri"/>
                <a:cs typeface="Calibri"/>
              </a:rPr>
              <a:t>distance,</a:t>
            </a:r>
            <a:r>
              <a:rPr sz="1100" dirty="0">
                <a:latin typeface="Calibri"/>
                <a:cs typeface="Calibri"/>
              </a:rPr>
              <a:t> </a:t>
            </a:r>
            <a:r>
              <a:rPr sz="1100" spc="55" dirty="0">
                <a:latin typeface="Calibri"/>
                <a:cs typeface="Calibri"/>
              </a:rPr>
              <a:t>2</a:t>
            </a:r>
            <a:r>
              <a:rPr sz="1100" dirty="0">
                <a:latin typeface="Calibri"/>
                <a:cs typeface="Calibri"/>
              </a:rPr>
              <a:t> </a:t>
            </a:r>
            <a:r>
              <a:rPr sz="1100" spc="60" dirty="0">
                <a:latin typeface="Calibri"/>
                <a:cs typeface="Calibri"/>
              </a:rPr>
              <a:t>modules</a:t>
            </a:r>
            <a:r>
              <a:rPr sz="1100" spc="-25" dirty="0">
                <a:latin typeface="Calibri"/>
                <a:cs typeface="Calibri"/>
              </a:rPr>
              <a:t> </a:t>
            </a:r>
            <a:r>
              <a:rPr sz="1100" spc="50" dirty="0">
                <a:latin typeface="Calibri"/>
                <a:cs typeface="Calibri"/>
              </a:rPr>
              <a:t>windsled,</a:t>
            </a:r>
            <a:r>
              <a:rPr sz="1100" dirty="0">
                <a:latin typeface="Calibri"/>
                <a:cs typeface="Calibri"/>
              </a:rPr>
              <a:t> </a:t>
            </a:r>
            <a:r>
              <a:rPr sz="1100" spc="55" dirty="0">
                <a:latin typeface="Calibri"/>
                <a:cs typeface="Calibri"/>
              </a:rPr>
              <a:t>and</a:t>
            </a:r>
            <a:r>
              <a:rPr sz="1100" dirty="0">
                <a:latin typeface="Calibri"/>
                <a:cs typeface="Calibri"/>
              </a:rPr>
              <a:t> </a:t>
            </a:r>
            <a:r>
              <a:rPr sz="1100" spc="110" dirty="0">
                <a:latin typeface="Calibri"/>
                <a:cs typeface="Calibri"/>
              </a:rPr>
              <a:t>4</a:t>
            </a:r>
            <a:r>
              <a:rPr sz="1100" dirty="0">
                <a:latin typeface="Calibri"/>
                <a:cs typeface="Calibri"/>
              </a:rPr>
              <a:t> </a:t>
            </a:r>
            <a:r>
              <a:rPr sz="1100" spc="75" dirty="0">
                <a:latin typeface="Calibri"/>
                <a:cs typeface="Calibri"/>
              </a:rPr>
              <a:t>passengers</a:t>
            </a:r>
            <a:r>
              <a:rPr sz="1100" dirty="0">
                <a:latin typeface="Calibri"/>
                <a:cs typeface="Calibri"/>
              </a:rPr>
              <a:t> </a:t>
            </a:r>
            <a:r>
              <a:rPr sz="1100" spc="55" dirty="0">
                <a:latin typeface="Calibri"/>
                <a:cs typeface="Calibri"/>
              </a:rPr>
              <a:t>carrying  </a:t>
            </a:r>
            <a:r>
              <a:rPr sz="1100" spc="40" dirty="0">
                <a:latin typeface="Calibri"/>
                <a:cs typeface="Calibri"/>
              </a:rPr>
              <a:t>out </a:t>
            </a:r>
            <a:r>
              <a:rPr sz="1100" spc="50" dirty="0">
                <a:latin typeface="Calibri"/>
                <a:cs typeface="Calibri"/>
              </a:rPr>
              <a:t>light</a:t>
            </a:r>
            <a:r>
              <a:rPr sz="1100" spc="-125" dirty="0">
                <a:latin typeface="Calibri"/>
                <a:cs typeface="Calibri"/>
              </a:rPr>
              <a:t> </a:t>
            </a:r>
            <a:r>
              <a:rPr sz="1100" spc="45" dirty="0">
                <a:latin typeface="Calibri"/>
                <a:cs typeface="Calibri"/>
              </a:rPr>
              <a:t>science.</a:t>
            </a:r>
            <a:endParaRPr sz="1100" dirty="0">
              <a:latin typeface="Calibri"/>
              <a:cs typeface="Calibri"/>
            </a:endParaRPr>
          </a:p>
          <a:p>
            <a:pPr>
              <a:lnSpc>
                <a:spcPct val="100000"/>
              </a:lnSpc>
            </a:pPr>
            <a:endParaRPr sz="1100" dirty="0">
              <a:latin typeface="Times New Roman"/>
              <a:cs typeface="Times New Roman"/>
            </a:endParaRPr>
          </a:p>
          <a:p>
            <a:pPr>
              <a:lnSpc>
                <a:spcPct val="100000"/>
              </a:lnSpc>
              <a:spcBef>
                <a:spcPts val="5"/>
              </a:spcBef>
            </a:pPr>
            <a:endParaRPr sz="1050" dirty="0">
              <a:latin typeface="Times New Roman"/>
              <a:cs typeface="Times New Roman"/>
            </a:endParaRPr>
          </a:p>
          <a:p>
            <a:pPr marL="12700">
              <a:lnSpc>
                <a:spcPct val="100000"/>
              </a:lnSpc>
            </a:pPr>
            <a:r>
              <a:rPr sz="1100" spc="70" dirty="0">
                <a:latin typeface="Calibri"/>
                <a:cs typeface="Calibri"/>
              </a:rPr>
              <a:t>This</a:t>
            </a:r>
            <a:r>
              <a:rPr sz="1100" spc="-5" dirty="0">
                <a:latin typeface="Calibri"/>
                <a:cs typeface="Calibri"/>
              </a:rPr>
              <a:t> </a:t>
            </a:r>
            <a:r>
              <a:rPr sz="1100" spc="60" dirty="0">
                <a:latin typeface="Calibri"/>
                <a:cs typeface="Calibri"/>
              </a:rPr>
              <a:t>leg</a:t>
            </a:r>
            <a:r>
              <a:rPr sz="1100" spc="-5" dirty="0">
                <a:latin typeface="Calibri"/>
                <a:cs typeface="Calibri"/>
              </a:rPr>
              <a:t> </a:t>
            </a:r>
            <a:r>
              <a:rPr sz="1100" spc="80" dirty="0">
                <a:latin typeface="Calibri"/>
                <a:cs typeface="Calibri"/>
              </a:rPr>
              <a:t>has</a:t>
            </a:r>
            <a:r>
              <a:rPr sz="1100" spc="-5" dirty="0">
                <a:latin typeface="Calibri"/>
                <a:cs typeface="Calibri"/>
              </a:rPr>
              <a:t> </a:t>
            </a:r>
            <a:r>
              <a:rPr sz="1100" spc="45" dirty="0">
                <a:latin typeface="Calibri"/>
                <a:cs typeface="Calibri"/>
              </a:rPr>
              <a:t>never</a:t>
            </a:r>
            <a:r>
              <a:rPr sz="1100" spc="-30" dirty="0">
                <a:latin typeface="Calibri"/>
                <a:cs typeface="Calibri"/>
              </a:rPr>
              <a:t> </a:t>
            </a:r>
            <a:r>
              <a:rPr sz="1100" spc="45" dirty="0">
                <a:latin typeface="Calibri"/>
                <a:cs typeface="Calibri"/>
              </a:rPr>
              <a:t>been</a:t>
            </a:r>
            <a:r>
              <a:rPr sz="1100" spc="-5" dirty="0">
                <a:latin typeface="Calibri"/>
                <a:cs typeface="Calibri"/>
              </a:rPr>
              <a:t> </a:t>
            </a:r>
            <a:r>
              <a:rPr sz="1100" spc="45" dirty="0">
                <a:latin typeface="Calibri"/>
                <a:cs typeface="Calibri"/>
              </a:rPr>
              <a:t>done</a:t>
            </a:r>
            <a:r>
              <a:rPr sz="1100" spc="-30" dirty="0">
                <a:latin typeface="Calibri"/>
                <a:cs typeface="Calibri"/>
              </a:rPr>
              <a:t> </a:t>
            </a:r>
            <a:r>
              <a:rPr sz="1100" spc="50" dirty="0">
                <a:latin typeface="Calibri"/>
                <a:cs typeface="Calibri"/>
              </a:rPr>
              <a:t>with</a:t>
            </a:r>
            <a:r>
              <a:rPr sz="1100" spc="-25" dirty="0">
                <a:latin typeface="Calibri"/>
                <a:cs typeface="Calibri"/>
              </a:rPr>
              <a:t> </a:t>
            </a:r>
            <a:r>
              <a:rPr sz="1100" spc="45" dirty="0">
                <a:latin typeface="Calibri"/>
                <a:cs typeface="Calibri"/>
              </a:rPr>
              <a:t>Windsled.</a:t>
            </a:r>
            <a:endParaRPr sz="1100" dirty="0">
              <a:latin typeface="Calibri"/>
              <a:cs typeface="Calibri"/>
            </a:endParaRPr>
          </a:p>
          <a:p>
            <a:pPr>
              <a:lnSpc>
                <a:spcPct val="100000"/>
              </a:lnSpc>
            </a:pPr>
            <a:endParaRPr sz="1100" dirty="0">
              <a:latin typeface="Times New Roman"/>
              <a:cs typeface="Times New Roman"/>
            </a:endParaRPr>
          </a:p>
          <a:p>
            <a:pPr marL="12700" marR="264160">
              <a:lnSpc>
                <a:spcPct val="143900"/>
              </a:lnSpc>
              <a:spcBef>
                <a:spcPts val="635"/>
              </a:spcBef>
            </a:pPr>
            <a:r>
              <a:rPr sz="1100" spc="40" dirty="0">
                <a:latin typeface="Calibri"/>
                <a:cs typeface="Calibri"/>
              </a:rPr>
              <a:t>Wind</a:t>
            </a:r>
            <a:r>
              <a:rPr sz="1100" spc="5" dirty="0">
                <a:latin typeface="Calibri"/>
                <a:cs typeface="Calibri"/>
              </a:rPr>
              <a:t> </a:t>
            </a:r>
            <a:r>
              <a:rPr sz="1100" spc="65" dirty="0">
                <a:latin typeface="Calibri"/>
                <a:cs typeface="Calibri"/>
              </a:rPr>
              <a:t>is</a:t>
            </a:r>
            <a:r>
              <a:rPr sz="1100" spc="5" dirty="0">
                <a:latin typeface="Calibri"/>
                <a:cs typeface="Calibri"/>
              </a:rPr>
              <a:t> </a:t>
            </a:r>
            <a:r>
              <a:rPr sz="1100" spc="50" dirty="0">
                <a:latin typeface="Calibri"/>
                <a:cs typeface="Calibri"/>
              </a:rPr>
              <a:t>expected</a:t>
            </a:r>
            <a:r>
              <a:rPr sz="1100" spc="-15" dirty="0">
                <a:latin typeface="Calibri"/>
                <a:cs typeface="Calibri"/>
              </a:rPr>
              <a:t> </a:t>
            </a:r>
            <a:r>
              <a:rPr sz="1100" spc="35" dirty="0">
                <a:latin typeface="Calibri"/>
                <a:cs typeface="Calibri"/>
              </a:rPr>
              <a:t>to</a:t>
            </a:r>
            <a:r>
              <a:rPr sz="1100" spc="5" dirty="0">
                <a:latin typeface="Calibri"/>
                <a:cs typeface="Calibri"/>
              </a:rPr>
              <a:t> </a:t>
            </a:r>
            <a:r>
              <a:rPr sz="1100" spc="40" dirty="0">
                <a:latin typeface="Calibri"/>
                <a:cs typeface="Calibri"/>
              </a:rPr>
              <a:t>be</a:t>
            </a:r>
            <a:r>
              <a:rPr sz="1100" spc="-15" dirty="0">
                <a:latin typeface="Calibri"/>
                <a:cs typeface="Calibri"/>
              </a:rPr>
              <a:t> </a:t>
            </a:r>
            <a:r>
              <a:rPr sz="1100" spc="45" dirty="0">
                <a:latin typeface="Calibri"/>
                <a:cs typeface="Calibri"/>
              </a:rPr>
              <a:t>favourable,</a:t>
            </a:r>
            <a:r>
              <a:rPr sz="1100" spc="5" dirty="0">
                <a:latin typeface="Calibri"/>
                <a:cs typeface="Calibri"/>
              </a:rPr>
              <a:t> </a:t>
            </a:r>
            <a:r>
              <a:rPr sz="1100" spc="55" dirty="0">
                <a:latin typeface="Calibri"/>
                <a:cs typeface="Calibri"/>
              </a:rPr>
              <a:t>and</a:t>
            </a:r>
            <a:r>
              <a:rPr sz="1100" spc="-20" dirty="0">
                <a:latin typeface="Calibri"/>
                <a:cs typeface="Calibri"/>
              </a:rPr>
              <a:t> </a:t>
            </a:r>
            <a:r>
              <a:rPr sz="1100" spc="55" dirty="0">
                <a:latin typeface="Calibri"/>
                <a:cs typeface="Calibri"/>
              </a:rPr>
              <a:t>weather</a:t>
            </a:r>
            <a:r>
              <a:rPr sz="1100" spc="-20" dirty="0">
                <a:latin typeface="Calibri"/>
                <a:cs typeface="Calibri"/>
              </a:rPr>
              <a:t> </a:t>
            </a:r>
            <a:r>
              <a:rPr sz="1100" spc="65" dirty="0">
                <a:latin typeface="Calibri"/>
                <a:cs typeface="Calibri"/>
              </a:rPr>
              <a:t>is</a:t>
            </a:r>
            <a:r>
              <a:rPr sz="1100" spc="5" dirty="0">
                <a:latin typeface="Calibri"/>
                <a:cs typeface="Calibri"/>
              </a:rPr>
              <a:t> </a:t>
            </a:r>
            <a:r>
              <a:rPr sz="1100" spc="50" dirty="0">
                <a:latin typeface="Calibri"/>
                <a:cs typeface="Calibri"/>
              </a:rPr>
              <a:t>expected</a:t>
            </a:r>
            <a:r>
              <a:rPr sz="1100" spc="-15" dirty="0">
                <a:latin typeface="Calibri"/>
                <a:cs typeface="Calibri"/>
              </a:rPr>
              <a:t> </a:t>
            </a:r>
            <a:r>
              <a:rPr sz="1100" spc="35" dirty="0">
                <a:latin typeface="Calibri"/>
                <a:cs typeface="Calibri"/>
              </a:rPr>
              <a:t>to</a:t>
            </a:r>
            <a:r>
              <a:rPr sz="1100" spc="5" dirty="0">
                <a:latin typeface="Calibri"/>
                <a:cs typeface="Calibri"/>
              </a:rPr>
              <a:t> </a:t>
            </a:r>
            <a:r>
              <a:rPr sz="1100" spc="40" dirty="0">
                <a:latin typeface="Calibri"/>
                <a:cs typeface="Calibri"/>
              </a:rPr>
              <a:t>be  </a:t>
            </a:r>
            <a:r>
              <a:rPr sz="1100" spc="50" dirty="0">
                <a:latin typeface="Calibri"/>
                <a:cs typeface="Calibri"/>
              </a:rPr>
              <a:t>optimal</a:t>
            </a:r>
            <a:r>
              <a:rPr sz="1100" spc="-80" dirty="0">
                <a:latin typeface="Calibri"/>
                <a:cs typeface="Calibri"/>
              </a:rPr>
              <a:t> </a:t>
            </a:r>
            <a:r>
              <a:rPr sz="1100" spc="45" dirty="0">
                <a:latin typeface="Calibri"/>
                <a:cs typeface="Calibri"/>
              </a:rPr>
              <a:t>for</a:t>
            </a:r>
            <a:r>
              <a:rPr sz="1100" spc="-75" dirty="0">
                <a:latin typeface="Calibri"/>
                <a:cs typeface="Calibri"/>
              </a:rPr>
              <a:t> </a:t>
            </a:r>
            <a:r>
              <a:rPr sz="1100" spc="45" dirty="0">
                <a:latin typeface="Calibri"/>
                <a:cs typeface="Calibri"/>
              </a:rPr>
              <a:t>travelling.</a:t>
            </a:r>
            <a:endParaRPr sz="1100" dirty="0">
              <a:latin typeface="Calibri"/>
              <a:cs typeface="Calibri"/>
            </a:endParaRPr>
          </a:p>
        </p:txBody>
      </p:sp>
      <p:sp>
        <p:nvSpPr>
          <p:cNvPr id="34" name="object 34"/>
          <p:cNvSpPr/>
          <p:nvPr/>
        </p:nvSpPr>
        <p:spPr>
          <a:xfrm>
            <a:off x="5687999" y="1170000"/>
            <a:ext cx="4212005" cy="454917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9299" y="657479"/>
            <a:ext cx="4577715" cy="5528821"/>
          </a:xfrm>
          <a:prstGeom prst="rect">
            <a:avLst/>
          </a:prstGeom>
        </p:spPr>
        <p:txBody>
          <a:bodyPr vert="horz" wrap="square" lIns="0" tIns="0" rIns="0" bIns="0" rtlCol="0">
            <a:spAutoFit/>
          </a:bodyPr>
          <a:lstStyle/>
          <a:p>
            <a:pPr marL="12700">
              <a:lnSpc>
                <a:spcPct val="100000"/>
              </a:lnSpc>
            </a:pPr>
            <a:r>
              <a:rPr sz="1900" b="1" spc="75" dirty="0">
                <a:solidFill>
                  <a:srgbClr val="143C69"/>
                </a:solidFill>
                <a:latin typeface="Calibri"/>
                <a:cs typeface="Calibri"/>
              </a:rPr>
              <a:t>CONCORDIA</a:t>
            </a:r>
            <a:r>
              <a:rPr sz="1900" b="1" spc="-85" dirty="0">
                <a:solidFill>
                  <a:srgbClr val="143C69"/>
                </a:solidFill>
                <a:latin typeface="Calibri"/>
                <a:cs typeface="Calibri"/>
              </a:rPr>
              <a:t> </a:t>
            </a:r>
            <a:r>
              <a:rPr sz="1900" b="1" spc="35" dirty="0">
                <a:solidFill>
                  <a:srgbClr val="143C69"/>
                </a:solidFill>
                <a:latin typeface="Calibri"/>
                <a:cs typeface="Calibri"/>
              </a:rPr>
              <a:t>&gt;</a:t>
            </a:r>
            <a:r>
              <a:rPr sz="1900" b="1" spc="-45" dirty="0">
                <a:solidFill>
                  <a:srgbClr val="143C69"/>
                </a:solidFill>
                <a:latin typeface="Calibri"/>
                <a:cs typeface="Calibri"/>
              </a:rPr>
              <a:t> </a:t>
            </a:r>
            <a:r>
              <a:rPr sz="1900" b="1" spc="85" dirty="0">
                <a:solidFill>
                  <a:srgbClr val="143C69"/>
                </a:solidFill>
                <a:latin typeface="Calibri"/>
                <a:cs typeface="Calibri"/>
              </a:rPr>
              <a:t>DOME</a:t>
            </a:r>
            <a:r>
              <a:rPr sz="1900" b="1" spc="-85" dirty="0">
                <a:solidFill>
                  <a:srgbClr val="143C69"/>
                </a:solidFill>
                <a:latin typeface="Calibri"/>
                <a:cs typeface="Calibri"/>
              </a:rPr>
              <a:t> </a:t>
            </a:r>
            <a:r>
              <a:rPr sz="1900" b="1" spc="75" dirty="0" smtClean="0">
                <a:solidFill>
                  <a:srgbClr val="143C69"/>
                </a:solidFill>
                <a:latin typeface="Calibri"/>
                <a:cs typeface="Calibri"/>
              </a:rPr>
              <a:t>AR</a:t>
            </a:r>
            <a:r>
              <a:rPr lang="es-ES" sz="1900" b="1" spc="75" dirty="0" smtClean="0">
                <a:solidFill>
                  <a:srgbClr val="143C69"/>
                </a:solidFill>
                <a:latin typeface="Calibri"/>
                <a:cs typeface="Calibri"/>
              </a:rPr>
              <a:t>G</a:t>
            </a:r>
            <a:r>
              <a:rPr sz="1900" b="1" spc="75" dirty="0" smtClean="0">
                <a:solidFill>
                  <a:srgbClr val="143C69"/>
                </a:solidFill>
                <a:latin typeface="Calibri"/>
                <a:cs typeface="Calibri"/>
              </a:rPr>
              <a:t>US</a:t>
            </a:r>
            <a:endParaRPr sz="1900" dirty="0">
              <a:latin typeface="Calibri"/>
              <a:cs typeface="Calibri"/>
            </a:endParaRPr>
          </a:p>
          <a:p>
            <a:pPr marL="12700">
              <a:lnSpc>
                <a:spcPct val="100000"/>
              </a:lnSpc>
              <a:spcBef>
                <a:spcPts val="1250"/>
              </a:spcBef>
            </a:pPr>
            <a:r>
              <a:rPr sz="1100" b="1" spc="75" dirty="0">
                <a:latin typeface="Calibri"/>
                <a:cs typeface="Calibri"/>
              </a:rPr>
              <a:t>Estimated</a:t>
            </a:r>
            <a:r>
              <a:rPr sz="1100" b="1" spc="-15" dirty="0">
                <a:latin typeface="Calibri"/>
                <a:cs typeface="Calibri"/>
              </a:rPr>
              <a:t> </a:t>
            </a:r>
            <a:r>
              <a:rPr sz="1100" b="1" spc="65" dirty="0">
                <a:latin typeface="Calibri"/>
                <a:cs typeface="Calibri"/>
              </a:rPr>
              <a:t>departure</a:t>
            </a:r>
            <a:r>
              <a:rPr sz="1100" b="1" spc="-35" dirty="0">
                <a:latin typeface="Calibri"/>
                <a:cs typeface="Calibri"/>
              </a:rPr>
              <a:t> </a:t>
            </a:r>
            <a:r>
              <a:rPr sz="1100" b="1" spc="70" dirty="0">
                <a:latin typeface="Calibri"/>
                <a:cs typeface="Calibri"/>
              </a:rPr>
              <a:t>from</a:t>
            </a:r>
            <a:r>
              <a:rPr sz="1100" b="1" spc="-15" dirty="0">
                <a:latin typeface="Calibri"/>
                <a:cs typeface="Calibri"/>
              </a:rPr>
              <a:t> </a:t>
            </a:r>
            <a:r>
              <a:rPr sz="1100" b="1" spc="55" dirty="0">
                <a:latin typeface="Calibri"/>
                <a:cs typeface="Calibri"/>
              </a:rPr>
              <a:t>Concordia.</a:t>
            </a:r>
            <a:r>
              <a:rPr sz="1100" b="1" spc="-5" dirty="0">
                <a:latin typeface="Calibri"/>
                <a:cs typeface="Calibri"/>
              </a:rPr>
              <a:t> </a:t>
            </a:r>
            <a:r>
              <a:rPr sz="1100" spc="50" dirty="0">
                <a:latin typeface="Calibri"/>
                <a:cs typeface="Calibri"/>
              </a:rPr>
              <a:t>December</a:t>
            </a:r>
            <a:r>
              <a:rPr sz="1100" spc="-30" dirty="0">
                <a:latin typeface="Calibri"/>
                <a:cs typeface="Calibri"/>
              </a:rPr>
              <a:t> </a:t>
            </a:r>
            <a:r>
              <a:rPr sz="1100" spc="45" dirty="0">
                <a:latin typeface="Calibri"/>
                <a:cs typeface="Calibri"/>
              </a:rPr>
              <a:t>28,</a:t>
            </a:r>
            <a:r>
              <a:rPr sz="1100" spc="-5" dirty="0">
                <a:latin typeface="Calibri"/>
                <a:cs typeface="Calibri"/>
              </a:rPr>
              <a:t> </a:t>
            </a:r>
            <a:r>
              <a:rPr sz="1100" spc="5" dirty="0" smtClean="0">
                <a:latin typeface="Calibri"/>
                <a:cs typeface="Calibri"/>
              </a:rPr>
              <a:t>201</a:t>
            </a:r>
            <a:r>
              <a:rPr lang="es-ES" sz="1100" spc="5" dirty="0" smtClean="0">
                <a:latin typeface="Calibri"/>
                <a:cs typeface="Calibri"/>
              </a:rPr>
              <a:t>8</a:t>
            </a:r>
            <a:endParaRPr sz="1100" dirty="0">
              <a:latin typeface="Calibri"/>
              <a:cs typeface="Calibri"/>
            </a:endParaRPr>
          </a:p>
          <a:p>
            <a:pPr marL="12700">
              <a:lnSpc>
                <a:spcPct val="100000"/>
              </a:lnSpc>
              <a:spcBef>
                <a:spcPts val="580"/>
              </a:spcBef>
            </a:pPr>
            <a:r>
              <a:rPr sz="1100" b="1" spc="75" dirty="0">
                <a:latin typeface="Calibri"/>
                <a:cs typeface="Calibri"/>
              </a:rPr>
              <a:t>Estimated</a:t>
            </a:r>
            <a:r>
              <a:rPr sz="1100" b="1" spc="-15" dirty="0">
                <a:latin typeface="Calibri"/>
                <a:cs typeface="Calibri"/>
              </a:rPr>
              <a:t> </a:t>
            </a:r>
            <a:r>
              <a:rPr sz="1100" b="1" spc="75" dirty="0">
                <a:latin typeface="Calibri"/>
                <a:cs typeface="Calibri"/>
              </a:rPr>
              <a:t>arrival</a:t>
            </a:r>
            <a:r>
              <a:rPr sz="1100" b="1" spc="-60" dirty="0">
                <a:latin typeface="Calibri"/>
                <a:cs typeface="Calibri"/>
              </a:rPr>
              <a:t> </a:t>
            </a:r>
            <a:r>
              <a:rPr sz="1100" b="1" spc="60" dirty="0">
                <a:latin typeface="Calibri"/>
                <a:cs typeface="Calibri"/>
              </a:rPr>
              <a:t>to</a:t>
            </a:r>
            <a:r>
              <a:rPr sz="1100" b="1" spc="-15" dirty="0">
                <a:latin typeface="Calibri"/>
                <a:cs typeface="Calibri"/>
              </a:rPr>
              <a:t> </a:t>
            </a:r>
            <a:r>
              <a:rPr sz="1100" b="1" spc="60" dirty="0">
                <a:latin typeface="Calibri"/>
                <a:cs typeface="Calibri"/>
              </a:rPr>
              <a:t>Dome</a:t>
            </a:r>
            <a:r>
              <a:rPr sz="1100" b="1" spc="-45" dirty="0">
                <a:latin typeface="Calibri"/>
                <a:cs typeface="Calibri"/>
              </a:rPr>
              <a:t> </a:t>
            </a:r>
            <a:r>
              <a:rPr sz="1100" b="1" spc="65" dirty="0">
                <a:latin typeface="Calibri"/>
                <a:cs typeface="Calibri"/>
              </a:rPr>
              <a:t>Argus. </a:t>
            </a:r>
            <a:r>
              <a:rPr sz="1100" b="1" spc="145" dirty="0">
                <a:latin typeface="Calibri"/>
                <a:cs typeface="Calibri"/>
              </a:rPr>
              <a:t> </a:t>
            </a:r>
            <a:r>
              <a:rPr sz="1100" spc="55" dirty="0">
                <a:latin typeface="Calibri"/>
                <a:cs typeface="Calibri"/>
              </a:rPr>
              <a:t>January</a:t>
            </a:r>
            <a:r>
              <a:rPr sz="1100" spc="-30" dirty="0">
                <a:latin typeface="Calibri"/>
                <a:cs typeface="Calibri"/>
              </a:rPr>
              <a:t> </a:t>
            </a:r>
            <a:r>
              <a:rPr sz="1100" dirty="0">
                <a:latin typeface="Calibri"/>
                <a:cs typeface="Calibri"/>
              </a:rPr>
              <a:t>16th,</a:t>
            </a:r>
            <a:r>
              <a:rPr sz="1100" spc="-5" dirty="0">
                <a:latin typeface="Calibri"/>
                <a:cs typeface="Calibri"/>
              </a:rPr>
              <a:t>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endParaRPr sz="1100" dirty="0">
              <a:latin typeface="Calibri"/>
              <a:cs typeface="Calibri"/>
            </a:endParaRPr>
          </a:p>
          <a:p>
            <a:pPr marL="12700">
              <a:lnSpc>
                <a:spcPct val="100000"/>
              </a:lnSpc>
              <a:spcBef>
                <a:spcPts val="580"/>
              </a:spcBef>
            </a:pPr>
            <a:r>
              <a:rPr sz="1100" b="1" spc="70" dirty="0">
                <a:latin typeface="Calibri"/>
                <a:cs typeface="Calibri"/>
              </a:rPr>
              <a:t>Distance</a:t>
            </a:r>
            <a:r>
              <a:rPr sz="1100" b="1" spc="-10" dirty="0">
                <a:latin typeface="Calibri"/>
                <a:cs typeface="Calibri"/>
              </a:rPr>
              <a:t> </a:t>
            </a:r>
            <a:r>
              <a:rPr sz="1100" b="1" spc="70" dirty="0">
                <a:latin typeface="Calibri"/>
                <a:cs typeface="Calibri"/>
              </a:rPr>
              <a:t>and</a:t>
            </a:r>
            <a:r>
              <a:rPr sz="1100" b="1" spc="-35" dirty="0">
                <a:latin typeface="Calibri"/>
                <a:cs typeface="Calibri"/>
              </a:rPr>
              <a:t> </a:t>
            </a:r>
            <a:r>
              <a:rPr sz="1100" b="1" spc="50" dirty="0">
                <a:latin typeface="Calibri"/>
                <a:cs typeface="Calibri"/>
              </a:rPr>
              <a:t>Time.</a:t>
            </a:r>
            <a:r>
              <a:rPr sz="1100" b="1" spc="-10" dirty="0">
                <a:latin typeface="Calibri"/>
                <a:cs typeface="Calibri"/>
              </a:rPr>
              <a:t> </a:t>
            </a:r>
            <a:r>
              <a:rPr sz="1100" spc="45" dirty="0">
                <a:latin typeface="Calibri"/>
                <a:cs typeface="Calibri"/>
              </a:rPr>
              <a:t>1600-1800</a:t>
            </a:r>
            <a:r>
              <a:rPr sz="1100" dirty="0">
                <a:latin typeface="Calibri"/>
                <a:cs typeface="Calibri"/>
              </a:rPr>
              <a:t> </a:t>
            </a:r>
            <a:r>
              <a:rPr sz="1100" spc="65" dirty="0">
                <a:latin typeface="Calibri"/>
                <a:cs typeface="Calibri"/>
              </a:rPr>
              <a:t>km</a:t>
            </a:r>
            <a:r>
              <a:rPr sz="1100" dirty="0">
                <a:latin typeface="Calibri"/>
                <a:cs typeface="Calibri"/>
              </a:rPr>
              <a:t> </a:t>
            </a:r>
            <a:r>
              <a:rPr sz="1100" spc="30" dirty="0">
                <a:latin typeface="Calibri"/>
                <a:cs typeface="Calibri"/>
              </a:rPr>
              <a:t>in</a:t>
            </a:r>
            <a:r>
              <a:rPr sz="1100" dirty="0">
                <a:latin typeface="Calibri"/>
                <a:cs typeface="Calibri"/>
              </a:rPr>
              <a:t> </a:t>
            </a:r>
            <a:r>
              <a:rPr sz="1100" spc="75" dirty="0">
                <a:latin typeface="Calibri"/>
                <a:cs typeface="Calibri"/>
              </a:rPr>
              <a:t>20</a:t>
            </a:r>
            <a:r>
              <a:rPr sz="1100" dirty="0">
                <a:latin typeface="Calibri"/>
                <a:cs typeface="Calibri"/>
              </a:rPr>
              <a:t> </a:t>
            </a:r>
            <a:r>
              <a:rPr sz="1100" spc="55" dirty="0">
                <a:latin typeface="Calibri"/>
                <a:cs typeface="Calibri"/>
              </a:rPr>
              <a:t>days.</a:t>
            </a:r>
            <a:endParaRPr sz="1100" dirty="0">
              <a:latin typeface="Calibri"/>
              <a:cs typeface="Calibri"/>
            </a:endParaRPr>
          </a:p>
          <a:p>
            <a:pPr>
              <a:lnSpc>
                <a:spcPct val="100000"/>
              </a:lnSpc>
            </a:pPr>
            <a:endParaRPr sz="1100" dirty="0">
              <a:latin typeface="Times New Roman"/>
              <a:cs typeface="Times New Roman"/>
            </a:endParaRPr>
          </a:p>
          <a:p>
            <a:pPr>
              <a:lnSpc>
                <a:spcPct val="100000"/>
              </a:lnSpc>
              <a:spcBef>
                <a:spcPts val="5"/>
              </a:spcBef>
            </a:pPr>
            <a:endParaRPr sz="1050" dirty="0">
              <a:latin typeface="Times New Roman"/>
              <a:cs typeface="Times New Roman"/>
            </a:endParaRPr>
          </a:p>
          <a:p>
            <a:pPr marL="12700">
              <a:lnSpc>
                <a:spcPct val="100000"/>
              </a:lnSpc>
            </a:pPr>
            <a:r>
              <a:rPr sz="1100" spc="70" dirty="0">
                <a:latin typeface="Calibri"/>
                <a:cs typeface="Calibri"/>
              </a:rPr>
              <a:t>Long</a:t>
            </a:r>
            <a:r>
              <a:rPr sz="1100" dirty="0">
                <a:latin typeface="Calibri"/>
                <a:cs typeface="Calibri"/>
              </a:rPr>
              <a:t> </a:t>
            </a:r>
            <a:r>
              <a:rPr sz="1100" spc="55" dirty="0">
                <a:latin typeface="Calibri"/>
                <a:cs typeface="Calibri"/>
              </a:rPr>
              <a:t>distance</a:t>
            </a:r>
            <a:r>
              <a:rPr sz="1100" spc="-25" dirty="0">
                <a:latin typeface="Calibri"/>
                <a:cs typeface="Calibri"/>
              </a:rPr>
              <a:t> </a:t>
            </a:r>
            <a:r>
              <a:rPr sz="1100" spc="50" dirty="0">
                <a:latin typeface="Calibri"/>
                <a:cs typeface="Calibri"/>
              </a:rPr>
              <a:t>windsled,</a:t>
            </a:r>
            <a:r>
              <a:rPr sz="1100" spc="-25" dirty="0">
                <a:latin typeface="Calibri"/>
                <a:cs typeface="Calibri"/>
              </a:rPr>
              <a:t> </a:t>
            </a:r>
            <a:r>
              <a:rPr sz="1100" spc="50" dirty="0">
                <a:latin typeface="Calibri"/>
                <a:cs typeface="Calibri"/>
              </a:rPr>
              <a:t>with</a:t>
            </a:r>
            <a:r>
              <a:rPr sz="1100" dirty="0">
                <a:latin typeface="Calibri"/>
                <a:cs typeface="Calibri"/>
              </a:rPr>
              <a:t> </a:t>
            </a:r>
            <a:r>
              <a:rPr sz="1100" spc="110" dirty="0">
                <a:latin typeface="Calibri"/>
                <a:cs typeface="Calibri"/>
              </a:rPr>
              <a:t>4</a:t>
            </a:r>
            <a:r>
              <a:rPr sz="1100" dirty="0">
                <a:latin typeface="Calibri"/>
                <a:cs typeface="Calibri"/>
              </a:rPr>
              <a:t> </a:t>
            </a:r>
            <a:r>
              <a:rPr sz="1100" spc="35" dirty="0">
                <a:latin typeface="Calibri"/>
                <a:cs typeface="Calibri"/>
              </a:rPr>
              <a:t>people,</a:t>
            </a:r>
            <a:r>
              <a:rPr sz="1100" dirty="0">
                <a:latin typeface="Calibri"/>
                <a:cs typeface="Calibri"/>
              </a:rPr>
              <a:t> </a:t>
            </a:r>
            <a:r>
              <a:rPr sz="1100" spc="45" dirty="0">
                <a:latin typeface="Calibri"/>
                <a:cs typeface="Calibri"/>
              </a:rPr>
              <a:t>doing</a:t>
            </a:r>
            <a:r>
              <a:rPr sz="1100" dirty="0">
                <a:latin typeface="Calibri"/>
                <a:cs typeface="Calibri"/>
              </a:rPr>
              <a:t> </a:t>
            </a:r>
            <a:r>
              <a:rPr sz="1100" spc="50" dirty="0">
                <a:latin typeface="Calibri"/>
                <a:cs typeface="Calibri"/>
              </a:rPr>
              <a:t>light</a:t>
            </a:r>
            <a:r>
              <a:rPr sz="1100" dirty="0">
                <a:latin typeface="Calibri"/>
                <a:cs typeface="Calibri"/>
              </a:rPr>
              <a:t> </a:t>
            </a:r>
            <a:r>
              <a:rPr sz="1100" spc="45" dirty="0">
                <a:latin typeface="Calibri"/>
                <a:cs typeface="Calibri"/>
              </a:rPr>
              <a:t>science.</a:t>
            </a:r>
            <a:endParaRPr sz="1100" dirty="0">
              <a:latin typeface="Calibri"/>
              <a:cs typeface="Calibri"/>
            </a:endParaRPr>
          </a:p>
          <a:p>
            <a:pPr marL="12700" marR="238125">
              <a:lnSpc>
                <a:spcPct val="143900"/>
              </a:lnSpc>
            </a:pPr>
            <a:r>
              <a:rPr sz="1100" spc="45" dirty="0">
                <a:latin typeface="Calibri"/>
                <a:cs typeface="Calibri"/>
              </a:rPr>
              <a:t>Weather</a:t>
            </a:r>
            <a:r>
              <a:rPr sz="1100" spc="-20" dirty="0">
                <a:latin typeface="Calibri"/>
                <a:cs typeface="Calibri"/>
              </a:rPr>
              <a:t> </a:t>
            </a:r>
            <a:r>
              <a:rPr sz="1100" spc="45" dirty="0">
                <a:latin typeface="Calibri"/>
                <a:cs typeface="Calibri"/>
              </a:rPr>
              <a:t>conditions</a:t>
            </a:r>
            <a:r>
              <a:rPr sz="1100" spc="5" dirty="0">
                <a:latin typeface="Calibri"/>
                <a:cs typeface="Calibri"/>
              </a:rPr>
              <a:t> </a:t>
            </a:r>
            <a:r>
              <a:rPr sz="1100" spc="60" dirty="0">
                <a:latin typeface="Calibri"/>
                <a:cs typeface="Calibri"/>
              </a:rPr>
              <a:t>should</a:t>
            </a:r>
            <a:r>
              <a:rPr sz="1100" spc="5" dirty="0">
                <a:latin typeface="Calibri"/>
                <a:cs typeface="Calibri"/>
              </a:rPr>
              <a:t> </a:t>
            </a:r>
            <a:r>
              <a:rPr sz="1100" spc="40" dirty="0">
                <a:latin typeface="Calibri"/>
                <a:cs typeface="Calibri"/>
              </a:rPr>
              <a:t>be</a:t>
            </a:r>
            <a:r>
              <a:rPr sz="1100" spc="5" dirty="0">
                <a:latin typeface="Calibri"/>
                <a:cs typeface="Calibri"/>
              </a:rPr>
              <a:t> </a:t>
            </a:r>
            <a:r>
              <a:rPr sz="1100" spc="55" dirty="0">
                <a:latin typeface="Calibri"/>
                <a:cs typeface="Calibri"/>
              </a:rPr>
              <a:t>still</a:t>
            </a:r>
            <a:r>
              <a:rPr sz="1100" spc="-25" dirty="0">
                <a:latin typeface="Calibri"/>
                <a:cs typeface="Calibri"/>
              </a:rPr>
              <a:t> </a:t>
            </a:r>
            <a:r>
              <a:rPr sz="1100" spc="40" dirty="0">
                <a:latin typeface="Calibri"/>
                <a:cs typeface="Calibri"/>
              </a:rPr>
              <a:t>optimal,</a:t>
            </a:r>
            <a:r>
              <a:rPr sz="1100" spc="5" dirty="0">
                <a:latin typeface="Calibri"/>
                <a:cs typeface="Calibri"/>
              </a:rPr>
              <a:t> </a:t>
            </a:r>
            <a:r>
              <a:rPr sz="1100" spc="40" dirty="0">
                <a:latin typeface="Calibri"/>
                <a:cs typeface="Calibri"/>
              </a:rPr>
              <a:t>referent</a:t>
            </a:r>
            <a:r>
              <a:rPr sz="1100" spc="-15" dirty="0">
                <a:latin typeface="Calibri"/>
                <a:cs typeface="Calibri"/>
              </a:rPr>
              <a:t> </a:t>
            </a:r>
            <a:r>
              <a:rPr sz="1100" spc="35" dirty="0">
                <a:latin typeface="Calibri"/>
                <a:cs typeface="Calibri"/>
              </a:rPr>
              <a:t>to</a:t>
            </a:r>
            <a:r>
              <a:rPr sz="1100" spc="5" dirty="0">
                <a:latin typeface="Calibri"/>
                <a:cs typeface="Calibri"/>
              </a:rPr>
              <a:t> </a:t>
            </a:r>
            <a:r>
              <a:rPr sz="1100" spc="35" dirty="0">
                <a:latin typeface="Calibri"/>
                <a:cs typeface="Calibri"/>
              </a:rPr>
              <a:t>light,</a:t>
            </a:r>
            <a:r>
              <a:rPr sz="1100" spc="5" dirty="0">
                <a:latin typeface="Calibri"/>
                <a:cs typeface="Calibri"/>
              </a:rPr>
              <a:t> </a:t>
            </a:r>
            <a:r>
              <a:rPr sz="1100" spc="65" dirty="0">
                <a:latin typeface="Calibri"/>
                <a:cs typeface="Calibri"/>
              </a:rPr>
              <a:t>coldness  </a:t>
            </a:r>
            <a:r>
              <a:rPr sz="1100" spc="55" dirty="0">
                <a:latin typeface="Calibri"/>
                <a:cs typeface="Calibri"/>
              </a:rPr>
              <a:t>and</a:t>
            </a:r>
            <a:r>
              <a:rPr sz="1100" spc="-45" dirty="0">
                <a:latin typeface="Calibri"/>
                <a:cs typeface="Calibri"/>
              </a:rPr>
              <a:t> </a:t>
            </a:r>
            <a:r>
              <a:rPr sz="1100" spc="35" dirty="0">
                <a:latin typeface="Calibri"/>
                <a:cs typeface="Calibri"/>
              </a:rPr>
              <a:t>instability.</a:t>
            </a:r>
            <a:endParaRPr sz="1100" dirty="0">
              <a:latin typeface="Calibri"/>
              <a:cs typeface="Calibri"/>
            </a:endParaRPr>
          </a:p>
          <a:p>
            <a:pPr>
              <a:lnSpc>
                <a:spcPct val="100000"/>
              </a:lnSpc>
            </a:pPr>
            <a:endParaRPr sz="1100" dirty="0">
              <a:latin typeface="Times New Roman"/>
              <a:cs typeface="Times New Roman"/>
            </a:endParaRPr>
          </a:p>
          <a:p>
            <a:pPr marL="12700" marR="94615">
              <a:lnSpc>
                <a:spcPct val="143900"/>
              </a:lnSpc>
              <a:spcBef>
                <a:spcPts val="635"/>
              </a:spcBef>
            </a:pPr>
            <a:r>
              <a:rPr sz="1100" spc="60" dirty="0">
                <a:latin typeface="Calibri"/>
                <a:cs typeface="Calibri"/>
              </a:rPr>
              <a:t>The</a:t>
            </a:r>
            <a:r>
              <a:rPr sz="1100" spc="-15" dirty="0">
                <a:latin typeface="Calibri"/>
                <a:cs typeface="Calibri"/>
              </a:rPr>
              <a:t> </a:t>
            </a:r>
            <a:r>
              <a:rPr sz="1100" spc="50" dirty="0">
                <a:latin typeface="Calibri"/>
                <a:cs typeface="Calibri"/>
              </a:rPr>
              <a:t>first</a:t>
            </a:r>
            <a:r>
              <a:rPr sz="1100" spc="5" dirty="0">
                <a:latin typeface="Calibri"/>
                <a:cs typeface="Calibri"/>
              </a:rPr>
              <a:t> </a:t>
            </a:r>
            <a:r>
              <a:rPr sz="1100" spc="60" dirty="0">
                <a:latin typeface="Calibri"/>
                <a:cs typeface="Calibri"/>
              </a:rPr>
              <a:t>goal</a:t>
            </a:r>
            <a:r>
              <a:rPr sz="1100" spc="-50" dirty="0">
                <a:latin typeface="Calibri"/>
                <a:cs typeface="Calibri"/>
              </a:rPr>
              <a:t> </a:t>
            </a:r>
            <a:r>
              <a:rPr sz="1100" spc="60" dirty="0">
                <a:latin typeface="Calibri"/>
                <a:cs typeface="Calibri"/>
              </a:rPr>
              <a:t>will</a:t>
            </a:r>
            <a:r>
              <a:rPr sz="1100" spc="-25" dirty="0">
                <a:latin typeface="Calibri"/>
                <a:cs typeface="Calibri"/>
              </a:rPr>
              <a:t> </a:t>
            </a:r>
            <a:r>
              <a:rPr sz="1100" spc="40" dirty="0">
                <a:latin typeface="Calibri"/>
                <a:cs typeface="Calibri"/>
              </a:rPr>
              <a:t>be</a:t>
            </a:r>
            <a:r>
              <a:rPr sz="1100" spc="-15" dirty="0">
                <a:latin typeface="Calibri"/>
                <a:cs typeface="Calibri"/>
              </a:rPr>
              <a:t> </a:t>
            </a:r>
            <a:r>
              <a:rPr sz="1100" spc="35" dirty="0">
                <a:latin typeface="Calibri"/>
                <a:cs typeface="Calibri"/>
              </a:rPr>
              <a:t>to</a:t>
            </a:r>
            <a:r>
              <a:rPr sz="1100" spc="5" dirty="0">
                <a:latin typeface="Calibri"/>
                <a:cs typeface="Calibri"/>
              </a:rPr>
              <a:t> </a:t>
            </a:r>
            <a:r>
              <a:rPr sz="1100" spc="50" dirty="0">
                <a:latin typeface="Calibri"/>
                <a:cs typeface="Calibri"/>
              </a:rPr>
              <a:t>reach</a:t>
            </a:r>
            <a:r>
              <a:rPr sz="1100" spc="-25" dirty="0">
                <a:latin typeface="Calibri"/>
                <a:cs typeface="Calibri"/>
              </a:rPr>
              <a:t> </a:t>
            </a:r>
            <a:r>
              <a:rPr sz="1100" spc="45" dirty="0">
                <a:latin typeface="Calibri"/>
                <a:cs typeface="Calibri"/>
              </a:rPr>
              <a:t>Vostok</a:t>
            </a:r>
            <a:r>
              <a:rPr sz="1100" spc="-10" dirty="0">
                <a:latin typeface="Calibri"/>
                <a:cs typeface="Calibri"/>
              </a:rPr>
              <a:t> </a:t>
            </a:r>
            <a:r>
              <a:rPr sz="1100" spc="40" dirty="0">
                <a:latin typeface="Calibri"/>
                <a:cs typeface="Calibri"/>
              </a:rPr>
              <a:t>station,</a:t>
            </a:r>
            <a:r>
              <a:rPr sz="1100" spc="-20" dirty="0">
                <a:latin typeface="Calibri"/>
                <a:cs typeface="Calibri"/>
              </a:rPr>
              <a:t> </a:t>
            </a:r>
            <a:r>
              <a:rPr sz="1100" spc="70" dirty="0">
                <a:latin typeface="Calibri"/>
                <a:cs typeface="Calibri"/>
              </a:rPr>
              <a:t>what</a:t>
            </a:r>
            <a:r>
              <a:rPr sz="1100" spc="5" dirty="0">
                <a:latin typeface="Calibri"/>
                <a:cs typeface="Calibri"/>
              </a:rPr>
              <a:t> </a:t>
            </a:r>
            <a:r>
              <a:rPr sz="1100" spc="80" dirty="0">
                <a:latin typeface="Calibri"/>
                <a:cs typeface="Calibri"/>
              </a:rPr>
              <a:t>seems</a:t>
            </a:r>
            <a:r>
              <a:rPr sz="1100" spc="-20" dirty="0">
                <a:latin typeface="Calibri"/>
                <a:cs typeface="Calibri"/>
              </a:rPr>
              <a:t> </a:t>
            </a:r>
            <a:r>
              <a:rPr sz="1100" spc="55" dirty="0">
                <a:latin typeface="Calibri"/>
                <a:cs typeface="Calibri"/>
              </a:rPr>
              <a:t>very</a:t>
            </a:r>
            <a:r>
              <a:rPr sz="1100" spc="-20" dirty="0">
                <a:latin typeface="Calibri"/>
                <a:cs typeface="Calibri"/>
              </a:rPr>
              <a:t> </a:t>
            </a:r>
            <a:r>
              <a:rPr sz="1100" spc="35" dirty="0">
                <a:latin typeface="Calibri"/>
                <a:cs typeface="Calibri"/>
              </a:rPr>
              <a:t>difficult  to achieve, </a:t>
            </a:r>
            <a:r>
              <a:rPr sz="1100" spc="40" dirty="0">
                <a:latin typeface="Calibri"/>
                <a:cs typeface="Calibri"/>
              </a:rPr>
              <a:t>the </a:t>
            </a:r>
            <a:r>
              <a:rPr sz="1100" spc="55" dirty="0">
                <a:latin typeface="Calibri"/>
                <a:cs typeface="Calibri"/>
              </a:rPr>
              <a:t>distance </a:t>
            </a:r>
            <a:r>
              <a:rPr sz="1100" spc="65" dirty="0">
                <a:latin typeface="Calibri"/>
                <a:cs typeface="Calibri"/>
              </a:rPr>
              <a:t>is </a:t>
            </a:r>
            <a:r>
              <a:rPr sz="1100" spc="50" dirty="0">
                <a:latin typeface="Calibri"/>
                <a:cs typeface="Calibri"/>
              </a:rPr>
              <a:t>of </a:t>
            </a:r>
            <a:r>
              <a:rPr sz="1100" spc="70" dirty="0">
                <a:latin typeface="Calibri"/>
                <a:cs typeface="Calibri"/>
              </a:rPr>
              <a:t>some </a:t>
            </a:r>
            <a:r>
              <a:rPr sz="1100" spc="85" dirty="0">
                <a:latin typeface="Calibri"/>
                <a:cs typeface="Calibri"/>
              </a:rPr>
              <a:t>600 </a:t>
            </a:r>
            <a:r>
              <a:rPr sz="1100" spc="30" dirty="0">
                <a:latin typeface="Calibri"/>
                <a:cs typeface="Calibri"/>
              </a:rPr>
              <a:t>km, </a:t>
            </a:r>
            <a:r>
              <a:rPr sz="1100" spc="55" dirty="0">
                <a:latin typeface="Calibri"/>
                <a:cs typeface="Calibri"/>
              </a:rPr>
              <a:t>and </a:t>
            </a:r>
            <a:r>
              <a:rPr sz="1100" spc="40" dirty="0">
                <a:latin typeface="Calibri"/>
                <a:cs typeface="Calibri"/>
              </a:rPr>
              <a:t>the </a:t>
            </a:r>
            <a:r>
              <a:rPr sz="1100" spc="55" dirty="0">
                <a:latin typeface="Calibri"/>
                <a:cs typeface="Calibri"/>
              </a:rPr>
              <a:t>wind </a:t>
            </a:r>
            <a:r>
              <a:rPr sz="1100" spc="50" dirty="0">
                <a:latin typeface="Calibri"/>
                <a:cs typeface="Calibri"/>
              </a:rPr>
              <a:t>adverse, </a:t>
            </a:r>
            <a:r>
              <a:rPr sz="1100" spc="40" dirty="0">
                <a:latin typeface="Calibri"/>
                <a:cs typeface="Calibri"/>
              </a:rPr>
              <a:t>but  </a:t>
            </a:r>
            <a:r>
              <a:rPr sz="1100" spc="55" dirty="0">
                <a:latin typeface="Calibri"/>
                <a:cs typeface="Calibri"/>
              </a:rPr>
              <a:t>testing</a:t>
            </a:r>
            <a:r>
              <a:rPr sz="1100" spc="-15" dirty="0">
                <a:latin typeface="Calibri"/>
                <a:cs typeface="Calibri"/>
              </a:rPr>
              <a:t> </a:t>
            </a:r>
            <a:r>
              <a:rPr sz="1100" spc="40" dirty="0">
                <a:latin typeface="Calibri"/>
                <a:cs typeface="Calibri"/>
              </a:rPr>
              <a:t>the</a:t>
            </a:r>
            <a:r>
              <a:rPr sz="1100" spc="5" dirty="0">
                <a:latin typeface="Calibri"/>
                <a:cs typeface="Calibri"/>
              </a:rPr>
              <a:t> </a:t>
            </a:r>
            <a:r>
              <a:rPr sz="1100" spc="50" dirty="0">
                <a:latin typeface="Calibri"/>
                <a:cs typeface="Calibri"/>
              </a:rPr>
              <a:t>possibility</a:t>
            </a:r>
            <a:r>
              <a:rPr sz="1100" spc="-20" dirty="0">
                <a:latin typeface="Calibri"/>
                <a:cs typeface="Calibri"/>
              </a:rPr>
              <a:t> </a:t>
            </a:r>
            <a:r>
              <a:rPr sz="1100" spc="50" dirty="0">
                <a:latin typeface="Calibri"/>
                <a:cs typeface="Calibri"/>
              </a:rPr>
              <a:t>of</a:t>
            </a:r>
            <a:r>
              <a:rPr sz="1100" spc="-20" dirty="0">
                <a:latin typeface="Calibri"/>
                <a:cs typeface="Calibri"/>
              </a:rPr>
              <a:t> </a:t>
            </a:r>
            <a:r>
              <a:rPr sz="1100" spc="45" dirty="0">
                <a:latin typeface="Calibri"/>
                <a:cs typeface="Calibri"/>
              </a:rPr>
              <a:t>opening</a:t>
            </a:r>
            <a:r>
              <a:rPr sz="1100" spc="5" dirty="0">
                <a:latin typeface="Calibri"/>
                <a:cs typeface="Calibri"/>
              </a:rPr>
              <a:t> </a:t>
            </a:r>
            <a:r>
              <a:rPr sz="1100" spc="70" dirty="0">
                <a:latin typeface="Calibri"/>
                <a:cs typeface="Calibri"/>
              </a:rPr>
              <a:t>a</a:t>
            </a:r>
            <a:r>
              <a:rPr sz="1100" spc="5" dirty="0">
                <a:latin typeface="Calibri"/>
                <a:cs typeface="Calibri"/>
              </a:rPr>
              <a:t> </a:t>
            </a:r>
            <a:r>
              <a:rPr sz="1100" spc="40" dirty="0">
                <a:latin typeface="Calibri"/>
                <a:cs typeface="Calibri"/>
              </a:rPr>
              <a:t>link</a:t>
            </a:r>
            <a:r>
              <a:rPr sz="1100" spc="-10" dirty="0">
                <a:latin typeface="Calibri"/>
                <a:cs typeface="Calibri"/>
              </a:rPr>
              <a:t> </a:t>
            </a:r>
            <a:r>
              <a:rPr sz="1100" spc="50" dirty="0">
                <a:latin typeface="Calibri"/>
                <a:cs typeface="Calibri"/>
              </a:rPr>
              <a:t>between</a:t>
            </a:r>
            <a:r>
              <a:rPr sz="1100" spc="-25" dirty="0">
                <a:latin typeface="Calibri"/>
                <a:cs typeface="Calibri"/>
              </a:rPr>
              <a:t> </a:t>
            </a:r>
            <a:r>
              <a:rPr sz="1100" spc="45" dirty="0">
                <a:latin typeface="Calibri"/>
                <a:cs typeface="Calibri"/>
              </a:rPr>
              <a:t>Vostok</a:t>
            </a:r>
            <a:r>
              <a:rPr sz="1100" spc="-10" dirty="0">
                <a:latin typeface="Calibri"/>
                <a:cs typeface="Calibri"/>
              </a:rPr>
              <a:t> </a:t>
            </a:r>
            <a:r>
              <a:rPr sz="1100" spc="55" dirty="0">
                <a:latin typeface="Calibri"/>
                <a:cs typeface="Calibri"/>
              </a:rPr>
              <a:t>and</a:t>
            </a:r>
            <a:r>
              <a:rPr sz="1100" spc="5" dirty="0">
                <a:latin typeface="Calibri"/>
                <a:cs typeface="Calibri"/>
              </a:rPr>
              <a:t> </a:t>
            </a:r>
            <a:r>
              <a:rPr sz="1100" spc="50" dirty="0">
                <a:latin typeface="Calibri"/>
                <a:cs typeface="Calibri"/>
              </a:rPr>
              <a:t>Dome</a:t>
            </a:r>
            <a:r>
              <a:rPr sz="1100" spc="5" dirty="0">
                <a:latin typeface="Calibri"/>
                <a:cs typeface="Calibri"/>
              </a:rPr>
              <a:t> </a:t>
            </a:r>
            <a:r>
              <a:rPr sz="1100" spc="35" dirty="0">
                <a:latin typeface="Calibri"/>
                <a:cs typeface="Calibri"/>
              </a:rPr>
              <a:t>C</a:t>
            </a:r>
            <a:r>
              <a:rPr sz="1100" spc="5" dirty="0">
                <a:latin typeface="Calibri"/>
                <a:cs typeface="Calibri"/>
              </a:rPr>
              <a:t> </a:t>
            </a:r>
            <a:r>
              <a:rPr sz="1100" spc="65" dirty="0">
                <a:latin typeface="Calibri"/>
                <a:cs typeface="Calibri"/>
              </a:rPr>
              <a:t>is</a:t>
            </a:r>
            <a:r>
              <a:rPr sz="1100" spc="5" dirty="0">
                <a:latin typeface="Calibri"/>
                <a:cs typeface="Calibri"/>
              </a:rPr>
              <a:t> </a:t>
            </a:r>
            <a:r>
              <a:rPr sz="1100" spc="70" dirty="0">
                <a:latin typeface="Calibri"/>
                <a:cs typeface="Calibri"/>
              </a:rPr>
              <a:t>a  </a:t>
            </a:r>
            <a:r>
              <a:rPr sz="1100" spc="25" dirty="0">
                <a:latin typeface="Calibri"/>
                <a:cs typeface="Calibri"/>
              </a:rPr>
              <a:t>priority.</a:t>
            </a:r>
            <a:endParaRPr sz="1100" dirty="0">
              <a:latin typeface="Calibri"/>
              <a:cs typeface="Calibri"/>
            </a:endParaRPr>
          </a:p>
          <a:p>
            <a:pPr>
              <a:lnSpc>
                <a:spcPct val="100000"/>
              </a:lnSpc>
            </a:pPr>
            <a:endParaRPr sz="1100" dirty="0">
              <a:latin typeface="Times New Roman"/>
              <a:cs typeface="Times New Roman"/>
            </a:endParaRPr>
          </a:p>
          <a:p>
            <a:pPr marL="12700" marR="5080">
              <a:lnSpc>
                <a:spcPct val="143900"/>
              </a:lnSpc>
              <a:spcBef>
                <a:spcPts val="635"/>
              </a:spcBef>
            </a:pPr>
            <a:r>
              <a:rPr sz="1100" spc="60" dirty="0">
                <a:latin typeface="Calibri"/>
                <a:cs typeface="Calibri"/>
              </a:rPr>
              <a:t>Nevertheless </a:t>
            </a:r>
            <a:r>
              <a:rPr sz="1100" spc="40" dirty="0">
                <a:latin typeface="Calibri"/>
                <a:cs typeface="Calibri"/>
              </a:rPr>
              <a:t>the </a:t>
            </a:r>
            <a:r>
              <a:rPr sz="1100" spc="70" dirty="0">
                <a:latin typeface="Calibri"/>
                <a:cs typeface="Calibri"/>
              </a:rPr>
              <a:t>most </a:t>
            </a:r>
            <a:r>
              <a:rPr sz="1100" spc="40" dirty="0">
                <a:latin typeface="Calibri"/>
                <a:cs typeface="Calibri"/>
              </a:rPr>
              <a:t>likely </a:t>
            </a:r>
            <a:r>
              <a:rPr sz="1100" spc="35" dirty="0">
                <a:latin typeface="Calibri"/>
                <a:cs typeface="Calibri"/>
              </a:rPr>
              <a:t>option </a:t>
            </a:r>
            <a:r>
              <a:rPr sz="1100" spc="65" dirty="0">
                <a:latin typeface="Calibri"/>
                <a:cs typeface="Calibri"/>
              </a:rPr>
              <a:t>is </a:t>
            </a:r>
            <a:r>
              <a:rPr sz="1100" spc="50" dirty="0">
                <a:latin typeface="Calibri"/>
                <a:cs typeface="Calibri"/>
              </a:rPr>
              <a:t>that </a:t>
            </a:r>
            <a:r>
              <a:rPr sz="1100" spc="70" dirty="0">
                <a:latin typeface="Calibri"/>
                <a:cs typeface="Calibri"/>
              </a:rPr>
              <a:t>a </a:t>
            </a:r>
            <a:r>
              <a:rPr sz="1100" spc="40" dirty="0">
                <a:latin typeface="Calibri"/>
                <a:cs typeface="Calibri"/>
              </a:rPr>
              <a:t>not </a:t>
            </a:r>
            <a:r>
              <a:rPr sz="1100" spc="60" dirty="0">
                <a:latin typeface="Calibri"/>
                <a:cs typeface="Calibri"/>
              </a:rPr>
              <a:t>straight </a:t>
            </a:r>
            <a:r>
              <a:rPr sz="1100" spc="40" dirty="0">
                <a:latin typeface="Calibri"/>
                <a:cs typeface="Calibri"/>
              </a:rPr>
              <a:t>line </a:t>
            </a:r>
            <a:r>
              <a:rPr sz="1100" spc="80" dirty="0">
                <a:latin typeface="Calibri"/>
                <a:cs typeface="Calibri"/>
              </a:rPr>
              <a:t>has </a:t>
            </a:r>
            <a:r>
              <a:rPr sz="1100" spc="35" dirty="0">
                <a:latin typeface="Calibri"/>
                <a:cs typeface="Calibri"/>
              </a:rPr>
              <a:t>to </a:t>
            </a:r>
            <a:r>
              <a:rPr sz="1100" spc="40" dirty="0">
                <a:latin typeface="Calibri"/>
                <a:cs typeface="Calibri"/>
              </a:rPr>
              <a:t>be  </a:t>
            </a:r>
            <a:r>
              <a:rPr sz="1100" spc="35" dirty="0">
                <a:latin typeface="Calibri"/>
                <a:cs typeface="Calibri"/>
              </a:rPr>
              <a:t>adopted,</a:t>
            </a:r>
            <a:r>
              <a:rPr sz="1100" dirty="0">
                <a:latin typeface="Calibri"/>
                <a:cs typeface="Calibri"/>
              </a:rPr>
              <a:t> </a:t>
            </a:r>
            <a:r>
              <a:rPr sz="1100" spc="40" dirty="0">
                <a:latin typeface="Calibri"/>
                <a:cs typeface="Calibri"/>
              </a:rPr>
              <a:t>not</a:t>
            </a:r>
            <a:r>
              <a:rPr sz="1100" dirty="0">
                <a:latin typeface="Calibri"/>
                <a:cs typeface="Calibri"/>
              </a:rPr>
              <a:t> </a:t>
            </a:r>
            <a:r>
              <a:rPr sz="1100" spc="50" dirty="0">
                <a:latin typeface="Calibri"/>
                <a:cs typeface="Calibri"/>
              </a:rPr>
              <a:t>reaching</a:t>
            </a:r>
            <a:r>
              <a:rPr sz="1100" spc="-30" dirty="0">
                <a:latin typeface="Calibri"/>
                <a:cs typeface="Calibri"/>
              </a:rPr>
              <a:t> </a:t>
            </a:r>
            <a:r>
              <a:rPr sz="1100" spc="35" dirty="0">
                <a:latin typeface="Calibri"/>
                <a:cs typeface="Calibri"/>
              </a:rPr>
              <a:t>Vostok,</a:t>
            </a:r>
            <a:r>
              <a:rPr sz="1100" dirty="0">
                <a:latin typeface="Calibri"/>
                <a:cs typeface="Calibri"/>
              </a:rPr>
              <a:t> </a:t>
            </a:r>
            <a:r>
              <a:rPr sz="1100" spc="40" dirty="0">
                <a:latin typeface="Calibri"/>
                <a:cs typeface="Calibri"/>
              </a:rPr>
              <a:t>but</a:t>
            </a:r>
            <a:r>
              <a:rPr sz="1100" dirty="0">
                <a:latin typeface="Calibri"/>
                <a:cs typeface="Calibri"/>
              </a:rPr>
              <a:t> </a:t>
            </a:r>
            <a:r>
              <a:rPr sz="1100" spc="75" dirty="0">
                <a:latin typeface="Calibri"/>
                <a:cs typeface="Calibri"/>
              </a:rPr>
              <a:t>passing</a:t>
            </a:r>
            <a:r>
              <a:rPr sz="1100" spc="-25" dirty="0">
                <a:latin typeface="Calibri"/>
                <a:cs typeface="Calibri"/>
              </a:rPr>
              <a:t> </a:t>
            </a:r>
            <a:r>
              <a:rPr sz="1100" spc="50" dirty="0">
                <a:latin typeface="Calibri"/>
                <a:cs typeface="Calibri"/>
              </a:rPr>
              <a:t>through</a:t>
            </a:r>
            <a:r>
              <a:rPr sz="1100" dirty="0">
                <a:latin typeface="Calibri"/>
                <a:cs typeface="Calibri"/>
              </a:rPr>
              <a:t> </a:t>
            </a:r>
            <a:r>
              <a:rPr sz="1100" spc="70" dirty="0">
                <a:latin typeface="Calibri"/>
                <a:cs typeface="Calibri"/>
              </a:rPr>
              <a:t>a</a:t>
            </a:r>
            <a:r>
              <a:rPr sz="1100" dirty="0">
                <a:latin typeface="Calibri"/>
                <a:cs typeface="Calibri"/>
              </a:rPr>
              <a:t> </a:t>
            </a:r>
            <a:r>
              <a:rPr sz="1100" spc="45" dirty="0">
                <a:latin typeface="Calibri"/>
                <a:cs typeface="Calibri"/>
              </a:rPr>
              <a:t>position</a:t>
            </a:r>
            <a:r>
              <a:rPr sz="1100" dirty="0">
                <a:latin typeface="Calibri"/>
                <a:cs typeface="Calibri"/>
              </a:rPr>
              <a:t> </a:t>
            </a:r>
            <a:r>
              <a:rPr sz="1100" spc="50" dirty="0">
                <a:latin typeface="Calibri"/>
                <a:cs typeface="Calibri"/>
              </a:rPr>
              <a:t>some100</a:t>
            </a:r>
            <a:r>
              <a:rPr sz="1100" spc="-20" dirty="0">
                <a:latin typeface="Calibri"/>
                <a:cs typeface="Calibri"/>
              </a:rPr>
              <a:t> </a:t>
            </a:r>
            <a:r>
              <a:rPr sz="1100" spc="35" dirty="0">
                <a:latin typeface="Calibri"/>
                <a:cs typeface="Calibri"/>
              </a:rPr>
              <a:t>to  </a:t>
            </a:r>
            <a:r>
              <a:rPr sz="1100" spc="80" dirty="0">
                <a:latin typeface="Calibri"/>
                <a:cs typeface="Calibri"/>
              </a:rPr>
              <a:t>200</a:t>
            </a:r>
            <a:r>
              <a:rPr sz="1100" spc="-15" dirty="0">
                <a:latin typeface="Calibri"/>
                <a:cs typeface="Calibri"/>
              </a:rPr>
              <a:t> </a:t>
            </a:r>
            <a:r>
              <a:rPr sz="1100" spc="65" dirty="0">
                <a:latin typeface="Calibri"/>
                <a:cs typeface="Calibri"/>
              </a:rPr>
              <a:t>km</a:t>
            </a:r>
            <a:r>
              <a:rPr sz="1100" spc="-15" dirty="0">
                <a:latin typeface="Calibri"/>
                <a:cs typeface="Calibri"/>
              </a:rPr>
              <a:t> </a:t>
            </a:r>
            <a:r>
              <a:rPr sz="1100" spc="60" dirty="0">
                <a:latin typeface="Calibri"/>
                <a:cs typeface="Calibri"/>
              </a:rPr>
              <a:t>south</a:t>
            </a:r>
            <a:r>
              <a:rPr sz="1100" spc="-15" dirty="0">
                <a:latin typeface="Calibri"/>
                <a:cs typeface="Calibri"/>
              </a:rPr>
              <a:t> </a:t>
            </a:r>
            <a:r>
              <a:rPr sz="1100" spc="50" dirty="0">
                <a:latin typeface="Calibri"/>
                <a:cs typeface="Calibri"/>
              </a:rPr>
              <a:t>of</a:t>
            </a:r>
            <a:r>
              <a:rPr sz="1100" spc="-40" dirty="0">
                <a:latin typeface="Calibri"/>
                <a:cs typeface="Calibri"/>
              </a:rPr>
              <a:t> </a:t>
            </a:r>
            <a:r>
              <a:rPr sz="1100" dirty="0">
                <a:latin typeface="Calibri"/>
                <a:cs typeface="Calibri"/>
              </a:rPr>
              <a:t>it.</a:t>
            </a:r>
          </a:p>
          <a:p>
            <a:pPr>
              <a:lnSpc>
                <a:spcPct val="100000"/>
              </a:lnSpc>
            </a:pPr>
            <a:endParaRPr sz="1100" dirty="0">
              <a:latin typeface="Times New Roman"/>
              <a:cs typeface="Times New Roman"/>
            </a:endParaRPr>
          </a:p>
          <a:p>
            <a:pPr marL="12700" marR="31750">
              <a:lnSpc>
                <a:spcPct val="143900"/>
              </a:lnSpc>
              <a:spcBef>
                <a:spcPts val="635"/>
              </a:spcBef>
            </a:pPr>
            <a:r>
              <a:rPr sz="1100" spc="5" dirty="0">
                <a:latin typeface="Calibri"/>
                <a:cs typeface="Calibri"/>
              </a:rPr>
              <a:t>To </a:t>
            </a:r>
            <a:r>
              <a:rPr sz="1100" spc="50" dirty="0">
                <a:latin typeface="Calibri"/>
                <a:cs typeface="Calibri"/>
              </a:rPr>
              <a:t>reach Dome </a:t>
            </a:r>
            <a:r>
              <a:rPr sz="1100" spc="65" dirty="0">
                <a:latin typeface="Calibri"/>
                <a:cs typeface="Calibri"/>
              </a:rPr>
              <a:t>Argus </a:t>
            </a:r>
            <a:r>
              <a:rPr sz="1100" spc="45" dirty="0">
                <a:latin typeface="Calibri"/>
                <a:cs typeface="Calibri"/>
              </a:rPr>
              <a:t>or </a:t>
            </a:r>
            <a:r>
              <a:rPr sz="1100" spc="50" dirty="0">
                <a:latin typeface="Calibri"/>
                <a:cs typeface="Calibri"/>
              </a:rPr>
              <a:t>Chinese </a:t>
            </a:r>
            <a:r>
              <a:rPr sz="1100" spc="55" dirty="0">
                <a:latin typeface="Calibri"/>
                <a:cs typeface="Calibri"/>
              </a:rPr>
              <a:t>Kunlun </a:t>
            </a:r>
            <a:r>
              <a:rPr sz="1100" spc="50" dirty="0">
                <a:latin typeface="Calibri"/>
                <a:cs typeface="Calibri"/>
              </a:rPr>
              <a:t>station </a:t>
            </a:r>
            <a:r>
              <a:rPr sz="1100" spc="65" dirty="0">
                <a:latin typeface="Calibri"/>
                <a:cs typeface="Calibri"/>
              </a:rPr>
              <a:t>is </a:t>
            </a:r>
            <a:r>
              <a:rPr sz="1100" spc="50" dirty="0">
                <a:latin typeface="Calibri"/>
                <a:cs typeface="Calibri"/>
              </a:rPr>
              <a:t>another major  challenge,</a:t>
            </a:r>
            <a:r>
              <a:rPr sz="1100" spc="-20" dirty="0">
                <a:latin typeface="Calibri"/>
                <a:cs typeface="Calibri"/>
              </a:rPr>
              <a:t> </a:t>
            </a:r>
            <a:r>
              <a:rPr sz="1100" spc="50" dirty="0">
                <a:latin typeface="Calibri"/>
                <a:cs typeface="Calibri"/>
              </a:rPr>
              <a:t>that</a:t>
            </a:r>
            <a:r>
              <a:rPr sz="1100" spc="-25" dirty="0">
                <a:latin typeface="Calibri"/>
                <a:cs typeface="Calibri"/>
              </a:rPr>
              <a:t> </a:t>
            </a:r>
            <a:r>
              <a:rPr sz="1100" spc="75" dirty="0">
                <a:latin typeface="Calibri"/>
                <a:cs typeface="Calibri"/>
              </a:rPr>
              <a:t>we</a:t>
            </a:r>
            <a:r>
              <a:rPr sz="1100" dirty="0">
                <a:latin typeface="Calibri"/>
                <a:cs typeface="Calibri"/>
              </a:rPr>
              <a:t> </a:t>
            </a:r>
            <a:r>
              <a:rPr sz="1100" spc="55" dirty="0">
                <a:latin typeface="Calibri"/>
                <a:cs typeface="Calibri"/>
              </a:rPr>
              <a:t>estimate</a:t>
            </a:r>
            <a:r>
              <a:rPr sz="1100" spc="-25" dirty="0">
                <a:latin typeface="Calibri"/>
                <a:cs typeface="Calibri"/>
              </a:rPr>
              <a:t> </a:t>
            </a:r>
            <a:r>
              <a:rPr sz="1100" spc="60" dirty="0">
                <a:latin typeface="Calibri"/>
                <a:cs typeface="Calibri"/>
              </a:rPr>
              <a:t>will</a:t>
            </a:r>
            <a:r>
              <a:rPr sz="1100" spc="-30" dirty="0">
                <a:latin typeface="Calibri"/>
                <a:cs typeface="Calibri"/>
              </a:rPr>
              <a:t> </a:t>
            </a:r>
            <a:r>
              <a:rPr sz="1100" spc="40" dirty="0">
                <a:latin typeface="Calibri"/>
                <a:cs typeface="Calibri"/>
              </a:rPr>
              <a:t>be</a:t>
            </a:r>
            <a:r>
              <a:rPr sz="1100" dirty="0">
                <a:latin typeface="Calibri"/>
                <a:cs typeface="Calibri"/>
              </a:rPr>
              <a:t> </a:t>
            </a:r>
            <a:r>
              <a:rPr sz="1100" spc="30" dirty="0">
                <a:latin typeface="Calibri"/>
                <a:cs typeface="Calibri"/>
              </a:rPr>
              <a:t>difficult,</a:t>
            </a:r>
            <a:r>
              <a:rPr sz="1100" dirty="0">
                <a:latin typeface="Calibri"/>
                <a:cs typeface="Calibri"/>
              </a:rPr>
              <a:t> </a:t>
            </a:r>
            <a:r>
              <a:rPr sz="1100" spc="40" dirty="0">
                <a:latin typeface="Calibri"/>
                <a:cs typeface="Calibri"/>
              </a:rPr>
              <a:t>but</a:t>
            </a:r>
            <a:r>
              <a:rPr sz="1100" dirty="0">
                <a:latin typeface="Calibri"/>
                <a:cs typeface="Calibri"/>
              </a:rPr>
              <a:t> </a:t>
            </a:r>
            <a:r>
              <a:rPr sz="1100" spc="50" dirty="0">
                <a:latin typeface="Calibri"/>
                <a:cs typeface="Calibri"/>
              </a:rPr>
              <a:t>possible.</a:t>
            </a:r>
            <a:r>
              <a:rPr sz="1100" spc="-30" dirty="0">
                <a:latin typeface="Calibri"/>
                <a:cs typeface="Calibri"/>
              </a:rPr>
              <a:t> </a:t>
            </a:r>
            <a:r>
              <a:rPr sz="1100" spc="60" dirty="0">
                <a:latin typeface="Calibri"/>
                <a:cs typeface="Calibri"/>
              </a:rPr>
              <a:t>The</a:t>
            </a:r>
            <a:r>
              <a:rPr sz="1100" dirty="0">
                <a:latin typeface="Calibri"/>
                <a:cs typeface="Calibri"/>
              </a:rPr>
              <a:t> </a:t>
            </a:r>
            <a:r>
              <a:rPr sz="1100" spc="45" dirty="0">
                <a:latin typeface="Calibri"/>
                <a:cs typeface="Calibri"/>
              </a:rPr>
              <a:t>experience  </a:t>
            </a:r>
            <a:r>
              <a:rPr sz="1100" spc="60" dirty="0">
                <a:latin typeface="Calibri"/>
                <a:cs typeface="Calibri"/>
              </a:rPr>
              <a:t>ascending </a:t>
            </a:r>
            <a:r>
              <a:rPr sz="1100" spc="35" dirty="0">
                <a:latin typeface="Calibri"/>
                <a:cs typeface="Calibri"/>
              </a:rPr>
              <a:t>to </a:t>
            </a:r>
            <a:r>
              <a:rPr sz="1100" spc="60" dirty="0">
                <a:latin typeface="Calibri"/>
                <a:cs typeface="Calibri"/>
              </a:rPr>
              <a:t>Summit </a:t>
            </a:r>
            <a:r>
              <a:rPr sz="1100" spc="75" dirty="0">
                <a:latin typeface="Calibri"/>
                <a:cs typeface="Calibri"/>
              </a:rPr>
              <a:t>3240mts </a:t>
            </a:r>
            <a:r>
              <a:rPr sz="1100" spc="30" dirty="0">
                <a:latin typeface="Calibri"/>
                <a:cs typeface="Calibri"/>
              </a:rPr>
              <a:t>in </a:t>
            </a:r>
            <a:r>
              <a:rPr sz="1100" spc="40" dirty="0">
                <a:latin typeface="Calibri"/>
                <a:cs typeface="Calibri"/>
              </a:rPr>
              <a:t>Greenland </a:t>
            </a:r>
            <a:r>
              <a:rPr sz="1100" spc="80" dirty="0">
                <a:latin typeface="Calibri"/>
                <a:cs typeface="Calibri"/>
              </a:rPr>
              <a:t>has </a:t>
            </a:r>
            <a:r>
              <a:rPr sz="1100" spc="75" dirty="0">
                <a:latin typeface="Calibri"/>
                <a:cs typeface="Calibri"/>
              </a:rPr>
              <a:t>shown </a:t>
            </a:r>
            <a:r>
              <a:rPr sz="1100" spc="85" dirty="0">
                <a:latin typeface="Calibri"/>
                <a:cs typeface="Calibri"/>
              </a:rPr>
              <a:t>us </a:t>
            </a:r>
            <a:r>
              <a:rPr sz="1100" spc="50" dirty="0">
                <a:latin typeface="Calibri"/>
                <a:cs typeface="Calibri"/>
              </a:rPr>
              <a:t>that </a:t>
            </a:r>
            <a:r>
              <a:rPr sz="1100" spc="65" dirty="0">
                <a:latin typeface="Calibri"/>
                <a:cs typeface="Calibri"/>
              </a:rPr>
              <a:t>is  </a:t>
            </a:r>
            <a:r>
              <a:rPr sz="1100" spc="60" dirty="0">
                <a:latin typeface="Calibri"/>
                <a:cs typeface="Calibri"/>
              </a:rPr>
              <a:t>possible</a:t>
            </a:r>
            <a:r>
              <a:rPr sz="1100" spc="-20" dirty="0">
                <a:latin typeface="Calibri"/>
                <a:cs typeface="Calibri"/>
              </a:rPr>
              <a:t> </a:t>
            </a:r>
            <a:r>
              <a:rPr sz="1100" spc="55" dirty="0">
                <a:latin typeface="Calibri"/>
                <a:cs typeface="Calibri"/>
              </a:rPr>
              <a:t>tosail</a:t>
            </a:r>
            <a:r>
              <a:rPr sz="1100" spc="-50" dirty="0">
                <a:latin typeface="Calibri"/>
                <a:cs typeface="Calibri"/>
              </a:rPr>
              <a:t> </a:t>
            </a:r>
            <a:r>
              <a:rPr sz="1100" spc="35" dirty="0">
                <a:latin typeface="Calibri"/>
                <a:cs typeface="Calibri"/>
              </a:rPr>
              <a:t>to</a:t>
            </a:r>
            <a:r>
              <a:rPr sz="1100" dirty="0">
                <a:latin typeface="Calibri"/>
                <a:cs typeface="Calibri"/>
              </a:rPr>
              <a:t> </a:t>
            </a:r>
            <a:r>
              <a:rPr sz="1100" spc="55" dirty="0">
                <a:latin typeface="Calibri"/>
                <a:cs typeface="Calibri"/>
              </a:rPr>
              <a:t>highest</a:t>
            </a:r>
            <a:r>
              <a:rPr sz="1100" dirty="0">
                <a:latin typeface="Calibri"/>
                <a:cs typeface="Calibri"/>
              </a:rPr>
              <a:t> </a:t>
            </a:r>
            <a:r>
              <a:rPr sz="1100" spc="45" dirty="0">
                <a:latin typeface="Calibri"/>
                <a:cs typeface="Calibri"/>
              </a:rPr>
              <a:t>position</a:t>
            </a:r>
            <a:r>
              <a:rPr sz="1100" dirty="0">
                <a:latin typeface="Calibri"/>
                <a:cs typeface="Calibri"/>
              </a:rPr>
              <a:t> </a:t>
            </a:r>
            <a:r>
              <a:rPr sz="1100" spc="30" dirty="0">
                <a:latin typeface="Calibri"/>
                <a:cs typeface="Calibri"/>
              </a:rPr>
              <a:t>in</a:t>
            </a:r>
            <a:r>
              <a:rPr sz="1100" dirty="0">
                <a:latin typeface="Calibri"/>
                <a:cs typeface="Calibri"/>
              </a:rPr>
              <a:t> </a:t>
            </a:r>
            <a:r>
              <a:rPr sz="1100" spc="70" dirty="0">
                <a:latin typeface="Calibri"/>
                <a:cs typeface="Calibri"/>
              </a:rPr>
              <a:t>a</a:t>
            </a:r>
            <a:r>
              <a:rPr sz="1100" dirty="0">
                <a:latin typeface="Calibri"/>
                <a:cs typeface="Calibri"/>
              </a:rPr>
              <a:t> </a:t>
            </a:r>
            <a:r>
              <a:rPr sz="1100" spc="55" dirty="0">
                <a:latin typeface="Calibri"/>
                <a:cs typeface="Calibri"/>
              </a:rPr>
              <a:t>polar</a:t>
            </a:r>
            <a:r>
              <a:rPr sz="1100" spc="-25" dirty="0">
                <a:latin typeface="Calibri"/>
                <a:cs typeface="Calibri"/>
              </a:rPr>
              <a:t> </a:t>
            </a:r>
            <a:r>
              <a:rPr sz="1100" spc="40" dirty="0">
                <a:latin typeface="Calibri"/>
                <a:cs typeface="Calibri"/>
              </a:rPr>
              <a:t>plateau.</a:t>
            </a:r>
            <a:endParaRPr sz="1100" dirty="0">
              <a:latin typeface="Calibri"/>
              <a:cs typeface="Calibri"/>
            </a:endParaRPr>
          </a:p>
        </p:txBody>
      </p:sp>
      <p:sp>
        <p:nvSpPr>
          <p:cNvPr id="3" name="object 3"/>
          <p:cNvSpPr/>
          <p:nvPr/>
        </p:nvSpPr>
        <p:spPr>
          <a:xfrm>
            <a:off x="5687999" y="1170000"/>
            <a:ext cx="4212005" cy="454917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657479"/>
            <a:ext cx="4563110" cy="3576107"/>
          </a:xfrm>
          <a:prstGeom prst="rect">
            <a:avLst/>
          </a:prstGeom>
        </p:spPr>
        <p:txBody>
          <a:bodyPr vert="horz" wrap="square" lIns="0" tIns="0" rIns="0" bIns="0" rtlCol="0">
            <a:spAutoFit/>
          </a:bodyPr>
          <a:lstStyle/>
          <a:p>
            <a:pPr marL="12700">
              <a:lnSpc>
                <a:spcPct val="100000"/>
              </a:lnSpc>
            </a:pPr>
            <a:r>
              <a:rPr sz="1900" b="1" spc="85" dirty="0">
                <a:solidFill>
                  <a:srgbClr val="143C69"/>
                </a:solidFill>
                <a:latin typeface="Calibri"/>
                <a:cs typeface="Calibri"/>
              </a:rPr>
              <a:t>DOME </a:t>
            </a:r>
            <a:r>
              <a:rPr sz="1900" b="1" spc="75" dirty="0" smtClean="0">
                <a:solidFill>
                  <a:srgbClr val="143C69"/>
                </a:solidFill>
                <a:latin typeface="Calibri"/>
                <a:cs typeface="Calibri"/>
              </a:rPr>
              <a:t>AR</a:t>
            </a:r>
            <a:r>
              <a:rPr lang="es-ES" sz="1900" b="1" spc="75" dirty="0" smtClean="0">
                <a:solidFill>
                  <a:srgbClr val="143C69"/>
                </a:solidFill>
                <a:latin typeface="Calibri"/>
                <a:cs typeface="Calibri"/>
              </a:rPr>
              <a:t>G</a:t>
            </a:r>
            <a:r>
              <a:rPr sz="1900" b="1" spc="75" dirty="0" smtClean="0">
                <a:solidFill>
                  <a:srgbClr val="143C69"/>
                </a:solidFill>
                <a:latin typeface="Calibri"/>
                <a:cs typeface="Calibri"/>
              </a:rPr>
              <a:t>US</a:t>
            </a:r>
            <a:r>
              <a:rPr sz="1900" b="1" spc="-295" dirty="0" smtClean="0">
                <a:solidFill>
                  <a:srgbClr val="143C69"/>
                </a:solidFill>
                <a:latin typeface="Calibri"/>
                <a:cs typeface="Calibri"/>
              </a:rPr>
              <a:t> </a:t>
            </a:r>
            <a:r>
              <a:rPr sz="1900" b="1" spc="35" dirty="0">
                <a:solidFill>
                  <a:srgbClr val="143C69"/>
                </a:solidFill>
                <a:latin typeface="Calibri"/>
                <a:cs typeface="Calibri"/>
              </a:rPr>
              <a:t>&gt; </a:t>
            </a:r>
            <a:r>
              <a:rPr sz="1900" b="1" spc="45" dirty="0">
                <a:solidFill>
                  <a:srgbClr val="143C69"/>
                </a:solidFill>
                <a:latin typeface="Calibri"/>
                <a:cs typeface="Calibri"/>
              </a:rPr>
              <a:t>NOVO</a:t>
            </a:r>
            <a:endParaRPr sz="1900" dirty="0">
              <a:latin typeface="Calibri"/>
              <a:cs typeface="Calibri"/>
            </a:endParaRPr>
          </a:p>
          <a:p>
            <a:pPr marL="12700">
              <a:lnSpc>
                <a:spcPct val="100000"/>
              </a:lnSpc>
              <a:spcBef>
                <a:spcPts val="1250"/>
              </a:spcBef>
            </a:pPr>
            <a:r>
              <a:rPr sz="1100" b="1" spc="75" dirty="0">
                <a:latin typeface="Calibri"/>
                <a:cs typeface="Calibri"/>
              </a:rPr>
              <a:t>Estimated</a:t>
            </a:r>
            <a:r>
              <a:rPr sz="1100" b="1" spc="-15" dirty="0">
                <a:latin typeface="Calibri"/>
                <a:cs typeface="Calibri"/>
              </a:rPr>
              <a:t> </a:t>
            </a:r>
            <a:r>
              <a:rPr sz="1100" b="1" spc="65" dirty="0">
                <a:latin typeface="Calibri"/>
                <a:cs typeface="Calibri"/>
              </a:rPr>
              <a:t>departure</a:t>
            </a:r>
            <a:r>
              <a:rPr sz="1100" b="1" spc="-35" dirty="0">
                <a:latin typeface="Calibri"/>
                <a:cs typeface="Calibri"/>
              </a:rPr>
              <a:t> </a:t>
            </a:r>
            <a:r>
              <a:rPr sz="1100" b="1" spc="70" dirty="0">
                <a:latin typeface="Calibri"/>
                <a:cs typeface="Calibri"/>
              </a:rPr>
              <a:t>from</a:t>
            </a:r>
            <a:r>
              <a:rPr sz="1100" b="1" spc="-15" dirty="0">
                <a:latin typeface="Calibri"/>
                <a:cs typeface="Calibri"/>
              </a:rPr>
              <a:t> </a:t>
            </a:r>
            <a:r>
              <a:rPr sz="1100" b="1" spc="60" dirty="0">
                <a:latin typeface="Calibri"/>
                <a:cs typeface="Calibri"/>
              </a:rPr>
              <a:t>Dome</a:t>
            </a:r>
            <a:r>
              <a:rPr sz="1100" b="1" spc="-45" dirty="0">
                <a:latin typeface="Calibri"/>
                <a:cs typeface="Calibri"/>
              </a:rPr>
              <a:t> </a:t>
            </a:r>
            <a:r>
              <a:rPr sz="1100" b="1" spc="65" dirty="0">
                <a:latin typeface="Calibri"/>
                <a:cs typeface="Calibri"/>
              </a:rPr>
              <a:t>Argus.</a:t>
            </a:r>
            <a:r>
              <a:rPr sz="1100" b="1" spc="220" dirty="0">
                <a:latin typeface="Calibri"/>
                <a:cs typeface="Calibri"/>
              </a:rPr>
              <a:t> </a:t>
            </a:r>
            <a:r>
              <a:rPr sz="1100" spc="55" dirty="0">
                <a:latin typeface="Calibri"/>
                <a:cs typeface="Calibri"/>
              </a:rPr>
              <a:t>January</a:t>
            </a:r>
            <a:r>
              <a:rPr sz="1100" spc="-30" dirty="0">
                <a:latin typeface="Calibri"/>
                <a:cs typeface="Calibri"/>
              </a:rPr>
              <a:t> 19,</a:t>
            </a:r>
            <a:r>
              <a:rPr sz="1100" spc="-5" dirty="0">
                <a:latin typeface="Calibri"/>
                <a:cs typeface="Calibri"/>
              </a:rPr>
              <a:t>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endParaRPr sz="1100" dirty="0">
              <a:latin typeface="Calibri"/>
              <a:cs typeface="Calibri"/>
            </a:endParaRPr>
          </a:p>
          <a:p>
            <a:pPr marL="12700">
              <a:lnSpc>
                <a:spcPct val="100000"/>
              </a:lnSpc>
              <a:spcBef>
                <a:spcPts val="580"/>
              </a:spcBef>
            </a:pPr>
            <a:r>
              <a:rPr sz="1100" b="1" spc="75" dirty="0">
                <a:latin typeface="Calibri"/>
                <a:cs typeface="Calibri"/>
              </a:rPr>
              <a:t>Estimated</a:t>
            </a:r>
            <a:r>
              <a:rPr sz="1100" b="1" spc="-20" dirty="0">
                <a:latin typeface="Calibri"/>
                <a:cs typeface="Calibri"/>
              </a:rPr>
              <a:t> </a:t>
            </a:r>
            <a:r>
              <a:rPr sz="1100" b="1" spc="75" dirty="0">
                <a:latin typeface="Calibri"/>
                <a:cs typeface="Calibri"/>
              </a:rPr>
              <a:t>arrival</a:t>
            </a:r>
            <a:r>
              <a:rPr sz="1100" b="1" spc="-65" dirty="0">
                <a:latin typeface="Calibri"/>
                <a:cs typeface="Calibri"/>
              </a:rPr>
              <a:t> </a:t>
            </a:r>
            <a:r>
              <a:rPr sz="1100" b="1" spc="60" dirty="0">
                <a:latin typeface="Calibri"/>
                <a:cs typeface="Calibri"/>
              </a:rPr>
              <a:t>to</a:t>
            </a:r>
            <a:r>
              <a:rPr sz="1100" b="1" spc="-20" dirty="0">
                <a:latin typeface="Calibri"/>
                <a:cs typeface="Calibri"/>
              </a:rPr>
              <a:t> </a:t>
            </a:r>
            <a:r>
              <a:rPr sz="1100" b="1" spc="80" dirty="0">
                <a:latin typeface="Calibri"/>
                <a:cs typeface="Calibri"/>
              </a:rPr>
              <a:t>Start</a:t>
            </a:r>
            <a:r>
              <a:rPr sz="1100" b="1" spc="-20" dirty="0">
                <a:latin typeface="Calibri"/>
                <a:cs typeface="Calibri"/>
              </a:rPr>
              <a:t> </a:t>
            </a:r>
            <a:r>
              <a:rPr sz="1100" b="1" spc="55" dirty="0">
                <a:latin typeface="Calibri"/>
                <a:cs typeface="Calibri"/>
              </a:rPr>
              <a:t>position.</a:t>
            </a:r>
            <a:r>
              <a:rPr sz="1100" b="1" spc="-10" dirty="0">
                <a:latin typeface="Calibri"/>
                <a:cs typeface="Calibri"/>
              </a:rPr>
              <a:t> </a:t>
            </a:r>
            <a:r>
              <a:rPr sz="1100" spc="55" dirty="0">
                <a:latin typeface="Calibri"/>
                <a:cs typeface="Calibri"/>
              </a:rPr>
              <a:t>February</a:t>
            </a:r>
            <a:r>
              <a:rPr sz="1100" spc="-35" dirty="0">
                <a:latin typeface="Calibri"/>
                <a:cs typeface="Calibri"/>
              </a:rPr>
              <a:t> </a:t>
            </a:r>
            <a:r>
              <a:rPr sz="1100" spc="-30" dirty="0">
                <a:latin typeface="Calibri"/>
                <a:cs typeface="Calibri"/>
              </a:rPr>
              <a:t>19,</a:t>
            </a:r>
            <a:r>
              <a:rPr sz="1100" spc="-10" dirty="0">
                <a:latin typeface="Calibri"/>
                <a:cs typeface="Calibri"/>
              </a:rPr>
              <a:t>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endParaRPr sz="1100" dirty="0">
              <a:latin typeface="Calibri"/>
              <a:cs typeface="Calibri"/>
            </a:endParaRPr>
          </a:p>
          <a:p>
            <a:pPr marL="12700">
              <a:lnSpc>
                <a:spcPct val="100000"/>
              </a:lnSpc>
              <a:spcBef>
                <a:spcPts val="580"/>
              </a:spcBef>
            </a:pPr>
            <a:r>
              <a:rPr sz="1100" b="1" spc="70" dirty="0">
                <a:latin typeface="Calibri"/>
                <a:cs typeface="Calibri"/>
              </a:rPr>
              <a:t>Distance and </a:t>
            </a:r>
            <a:r>
              <a:rPr sz="1100" b="1" spc="40" dirty="0">
                <a:latin typeface="Calibri"/>
                <a:cs typeface="Calibri"/>
              </a:rPr>
              <a:t>time. </a:t>
            </a:r>
            <a:r>
              <a:rPr sz="1100" spc="85" dirty="0">
                <a:latin typeface="Calibri"/>
                <a:cs typeface="Calibri"/>
              </a:rPr>
              <a:t>2000</a:t>
            </a:r>
            <a:r>
              <a:rPr sz="1100" spc="-160" dirty="0">
                <a:latin typeface="Calibri"/>
                <a:cs typeface="Calibri"/>
              </a:rPr>
              <a:t> </a:t>
            </a:r>
            <a:r>
              <a:rPr sz="1100" spc="65" dirty="0">
                <a:latin typeface="Calibri"/>
                <a:cs typeface="Calibri"/>
              </a:rPr>
              <a:t>km </a:t>
            </a:r>
            <a:r>
              <a:rPr sz="1100" spc="30" dirty="0">
                <a:latin typeface="Calibri"/>
                <a:cs typeface="Calibri"/>
              </a:rPr>
              <a:t>in </a:t>
            </a:r>
            <a:r>
              <a:rPr sz="1100" spc="75" dirty="0">
                <a:latin typeface="Calibri"/>
                <a:cs typeface="Calibri"/>
              </a:rPr>
              <a:t>30 </a:t>
            </a:r>
            <a:r>
              <a:rPr sz="1100" spc="55" dirty="0">
                <a:latin typeface="Calibri"/>
                <a:cs typeface="Calibri"/>
              </a:rPr>
              <a:t>days.</a:t>
            </a:r>
            <a:endParaRPr sz="1100" dirty="0">
              <a:latin typeface="Calibri"/>
              <a:cs typeface="Calibri"/>
            </a:endParaRPr>
          </a:p>
          <a:p>
            <a:pPr>
              <a:lnSpc>
                <a:spcPct val="100000"/>
              </a:lnSpc>
            </a:pPr>
            <a:endParaRPr sz="1100" dirty="0">
              <a:latin typeface="Times New Roman"/>
              <a:cs typeface="Times New Roman"/>
            </a:endParaRPr>
          </a:p>
          <a:p>
            <a:pPr>
              <a:lnSpc>
                <a:spcPct val="100000"/>
              </a:lnSpc>
              <a:spcBef>
                <a:spcPts val="5"/>
              </a:spcBef>
            </a:pPr>
            <a:endParaRPr sz="1050" dirty="0">
              <a:latin typeface="Times New Roman"/>
              <a:cs typeface="Times New Roman"/>
            </a:endParaRPr>
          </a:p>
          <a:p>
            <a:pPr marL="12700">
              <a:lnSpc>
                <a:spcPct val="100000"/>
              </a:lnSpc>
            </a:pPr>
            <a:r>
              <a:rPr sz="1100" spc="70" dirty="0">
                <a:latin typeface="Calibri"/>
                <a:cs typeface="Calibri"/>
              </a:rPr>
              <a:t>Long</a:t>
            </a:r>
            <a:r>
              <a:rPr sz="1100" dirty="0">
                <a:latin typeface="Calibri"/>
                <a:cs typeface="Calibri"/>
              </a:rPr>
              <a:t> </a:t>
            </a:r>
            <a:r>
              <a:rPr sz="1100" spc="55" dirty="0">
                <a:latin typeface="Calibri"/>
                <a:cs typeface="Calibri"/>
              </a:rPr>
              <a:t>distance</a:t>
            </a:r>
            <a:r>
              <a:rPr sz="1100" spc="-25" dirty="0">
                <a:latin typeface="Calibri"/>
                <a:cs typeface="Calibri"/>
              </a:rPr>
              <a:t> </a:t>
            </a:r>
            <a:r>
              <a:rPr sz="1100" spc="60" dirty="0">
                <a:latin typeface="Calibri"/>
                <a:cs typeface="Calibri"/>
              </a:rPr>
              <a:t>windsled</a:t>
            </a:r>
            <a:r>
              <a:rPr sz="1100" spc="-25" dirty="0">
                <a:latin typeface="Calibri"/>
                <a:cs typeface="Calibri"/>
              </a:rPr>
              <a:t> </a:t>
            </a:r>
            <a:r>
              <a:rPr sz="1100" spc="50" dirty="0">
                <a:latin typeface="Calibri"/>
                <a:cs typeface="Calibri"/>
              </a:rPr>
              <a:t>with</a:t>
            </a:r>
            <a:r>
              <a:rPr sz="1100" dirty="0">
                <a:latin typeface="Calibri"/>
                <a:cs typeface="Calibri"/>
              </a:rPr>
              <a:t> </a:t>
            </a:r>
            <a:r>
              <a:rPr sz="1100" spc="110" dirty="0">
                <a:latin typeface="Calibri"/>
                <a:cs typeface="Calibri"/>
              </a:rPr>
              <a:t>4</a:t>
            </a:r>
            <a:r>
              <a:rPr sz="1100" dirty="0">
                <a:latin typeface="Calibri"/>
                <a:cs typeface="Calibri"/>
              </a:rPr>
              <a:t> </a:t>
            </a:r>
            <a:r>
              <a:rPr sz="1100" spc="45" dirty="0">
                <a:latin typeface="Calibri"/>
                <a:cs typeface="Calibri"/>
              </a:rPr>
              <a:t>people</a:t>
            </a:r>
            <a:r>
              <a:rPr sz="1100" dirty="0">
                <a:latin typeface="Calibri"/>
                <a:cs typeface="Calibri"/>
              </a:rPr>
              <a:t> </a:t>
            </a:r>
            <a:r>
              <a:rPr sz="1100" spc="55" dirty="0">
                <a:latin typeface="Calibri"/>
                <a:cs typeface="Calibri"/>
              </a:rPr>
              <a:t>and</a:t>
            </a:r>
            <a:r>
              <a:rPr sz="1100" dirty="0">
                <a:latin typeface="Calibri"/>
                <a:cs typeface="Calibri"/>
              </a:rPr>
              <a:t> </a:t>
            </a:r>
            <a:r>
              <a:rPr sz="1100" spc="50" dirty="0">
                <a:latin typeface="Calibri"/>
                <a:cs typeface="Calibri"/>
              </a:rPr>
              <a:t>light</a:t>
            </a:r>
            <a:r>
              <a:rPr sz="1100" dirty="0">
                <a:latin typeface="Calibri"/>
                <a:cs typeface="Calibri"/>
              </a:rPr>
              <a:t> </a:t>
            </a:r>
            <a:r>
              <a:rPr sz="1100" spc="40" dirty="0">
                <a:latin typeface="Calibri"/>
                <a:cs typeface="Calibri"/>
              </a:rPr>
              <a:t>science.</a:t>
            </a:r>
            <a:endParaRPr sz="1100" dirty="0">
              <a:latin typeface="Calibri"/>
              <a:cs typeface="Calibri"/>
            </a:endParaRPr>
          </a:p>
          <a:p>
            <a:pPr>
              <a:lnSpc>
                <a:spcPct val="100000"/>
              </a:lnSpc>
            </a:pPr>
            <a:endParaRPr sz="1100" dirty="0">
              <a:latin typeface="Times New Roman"/>
              <a:cs typeface="Times New Roman"/>
            </a:endParaRPr>
          </a:p>
          <a:p>
            <a:pPr marL="12700" marR="5080">
              <a:lnSpc>
                <a:spcPct val="143900"/>
              </a:lnSpc>
              <a:spcBef>
                <a:spcPts val="635"/>
              </a:spcBef>
            </a:pPr>
            <a:r>
              <a:rPr sz="1100" spc="45" dirty="0">
                <a:latin typeface="Calibri"/>
                <a:cs typeface="Calibri"/>
              </a:rPr>
              <a:t>Weather</a:t>
            </a:r>
            <a:r>
              <a:rPr sz="1100" spc="-20" dirty="0">
                <a:latin typeface="Calibri"/>
                <a:cs typeface="Calibri"/>
              </a:rPr>
              <a:t> </a:t>
            </a:r>
            <a:r>
              <a:rPr sz="1100" spc="45" dirty="0">
                <a:latin typeface="Calibri"/>
                <a:cs typeface="Calibri"/>
              </a:rPr>
              <a:t>conditions</a:t>
            </a:r>
            <a:r>
              <a:rPr sz="1100" spc="5" dirty="0">
                <a:latin typeface="Calibri"/>
                <a:cs typeface="Calibri"/>
              </a:rPr>
              <a:t> </a:t>
            </a:r>
            <a:r>
              <a:rPr sz="1100" spc="45" dirty="0">
                <a:latin typeface="Calibri"/>
                <a:cs typeface="Calibri"/>
              </a:rPr>
              <a:t>are</a:t>
            </a:r>
            <a:r>
              <a:rPr sz="1100" spc="5" dirty="0">
                <a:latin typeface="Calibri"/>
                <a:cs typeface="Calibri"/>
              </a:rPr>
              <a:t> </a:t>
            </a:r>
            <a:r>
              <a:rPr sz="1100" spc="50" dirty="0">
                <a:latin typeface="Calibri"/>
                <a:cs typeface="Calibri"/>
              </a:rPr>
              <a:t>expected</a:t>
            </a:r>
            <a:r>
              <a:rPr sz="1100" spc="-15" dirty="0">
                <a:latin typeface="Calibri"/>
                <a:cs typeface="Calibri"/>
              </a:rPr>
              <a:t> </a:t>
            </a:r>
            <a:r>
              <a:rPr sz="1100" spc="35" dirty="0">
                <a:latin typeface="Calibri"/>
                <a:cs typeface="Calibri"/>
              </a:rPr>
              <a:t>to</a:t>
            </a:r>
            <a:r>
              <a:rPr sz="1100" spc="5" dirty="0">
                <a:latin typeface="Calibri"/>
                <a:cs typeface="Calibri"/>
              </a:rPr>
              <a:t> </a:t>
            </a:r>
            <a:r>
              <a:rPr sz="1100" spc="40" dirty="0">
                <a:latin typeface="Calibri"/>
                <a:cs typeface="Calibri"/>
              </a:rPr>
              <a:t>be</a:t>
            </a:r>
            <a:r>
              <a:rPr sz="1100" spc="5" dirty="0">
                <a:latin typeface="Calibri"/>
                <a:cs typeface="Calibri"/>
              </a:rPr>
              <a:t> </a:t>
            </a:r>
            <a:r>
              <a:rPr sz="1100" spc="35" dirty="0">
                <a:latin typeface="Calibri"/>
                <a:cs typeface="Calibri"/>
              </a:rPr>
              <a:t>difficult</a:t>
            </a:r>
            <a:r>
              <a:rPr sz="1100" spc="5" dirty="0">
                <a:latin typeface="Calibri"/>
                <a:cs typeface="Calibri"/>
              </a:rPr>
              <a:t> </a:t>
            </a:r>
            <a:r>
              <a:rPr sz="1100" spc="95" dirty="0">
                <a:latin typeface="Calibri"/>
                <a:cs typeface="Calibri"/>
              </a:rPr>
              <a:t>as</a:t>
            </a:r>
            <a:r>
              <a:rPr sz="1100" spc="-15" dirty="0">
                <a:latin typeface="Calibri"/>
                <a:cs typeface="Calibri"/>
              </a:rPr>
              <a:t> </a:t>
            </a:r>
            <a:r>
              <a:rPr sz="1100" spc="65" dirty="0">
                <a:latin typeface="Calibri"/>
                <a:cs typeface="Calibri"/>
              </a:rPr>
              <a:t>fall</a:t>
            </a:r>
            <a:r>
              <a:rPr sz="1100" spc="-25" dirty="0">
                <a:latin typeface="Calibri"/>
                <a:cs typeface="Calibri"/>
              </a:rPr>
              <a:t> </a:t>
            </a:r>
            <a:r>
              <a:rPr sz="1100" spc="65" dirty="0">
                <a:latin typeface="Calibri"/>
                <a:cs typeface="Calibri"/>
              </a:rPr>
              <a:t>is</a:t>
            </a:r>
            <a:r>
              <a:rPr sz="1100" spc="5" dirty="0">
                <a:latin typeface="Calibri"/>
                <a:cs typeface="Calibri"/>
              </a:rPr>
              <a:t> </a:t>
            </a:r>
            <a:r>
              <a:rPr sz="1100" spc="55" dirty="0">
                <a:latin typeface="Calibri"/>
                <a:cs typeface="Calibri"/>
              </a:rPr>
              <a:t>coming</a:t>
            </a:r>
            <a:r>
              <a:rPr sz="1100" spc="5" dirty="0">
                <a:latin typeface="Calibri"/>
                <a:cs typeface="Calibri"/>
              </a:rPr>
              <a:t> </a:t>
            </a:r>
            <a:r>
              <a:rPr sz="1100" spc="10" dirty="0">
                <a:latin typeface="Calibri"/>
                <a:cs typeface="Calibri"/>
              </a:rPr>
              <a:t>by,</a:t>
            </a:r>
            <a:r>
              <a:rPr sz="1100" spc="-20" dirty="0">
                <a:latin typeface="Calibri"/>
                <a:cs typeface="Calibri"/>
              </a:rPr>
              <a:t> </a:t>
            </a:r>
            <a:r>
              <a:rPr sz="1100" spc="55" dirty="0">
                <a:latin typeface="Calibri"/>
                <a:cs typeface="Calibri"/>
              </a:rPr>
              <a:t>while  </a:t>
            </a:r>
            <a:r>
              <a:rPr sz="1100" spc="50" dirty="0">
                <a:latin typeface="Calibri"/>
                <a:cs typeface="Calibri"/>
              </a:rPr>
              <a:t>night</a:t>
            </a:r>
            <a:r>
              <a:rPr sz="1100" spc="-25" dirty="0">
                <a:latin typeface="Calibri"/>
                <a:cs typeface="Calibri"/>
              </a:rPr>
              <a:t> </a:t>
            </a:r>
            <a:r>
              <a:rPr sz="1100" spc="60" dirty="0">
                <a:latin typeface="Calibri"/>
                <a:cs typeface="Calibri"/>
              </a:rPr>
              <a:t>will</a:t>
            </a:r>
            <a:r>
              <a:rPr sz="1100" spc="-30" dirty="0">
                <a:latin typeface="Calibri"/>
                <a:cs typeface="Calibri"/>
              </a:rPr>
              <a:t> </a:t>
            </a:r>
            <a:r>
              <a:rPr sz="1100" spc="40" dirty="0">
                <a:latin typeface="Calibri"/>
                <a:cs typeface="Calibri"/>
              </a:rPr>
              <a:t>be</a:t>
            </a:r>
            <a:r>
              <a:rPr sz="1100" dirty="0">
                <a:latin typeface="Calibri"/>
                <a:cs typeface="Calibri"/>
              </a:rPr>
              <a:t> </a:t>
            </a:r>
            <a:r>
              <a:rPr sz="1100" spc="50" dirty="0">
                <a:latin typeface="Calibri"/>
                <a:cs typeface="Calibri"/>
              </a:rPr>
              <a:t>colder</a:t>
            </a:r>
            <a:r>
              <a:rPr sz="1100" spc="-25" dirty="0">
                <a:latin typeface="Calibri"/>
                <a:cs typeface="Calibri"/>
              </a:rPr>
              <a:t> </a:t>
            </a:r>
            <a:r>
              <a:rPr sz="1100" spc="55" dirty="0">
                <a:latin typeface="Calibri"/>
                <a:cs typeface="Calibri"/>
              </a:rPr>
              <a:t>and</a:t>
            </a:r>
            <a:r>
              <a:rPr sz="1100" dirty="0">
                <a:latin typeface="Calibri"/>
                <a:cs typeface="Calibri"/>
              </a:rPr>
              <a:t> </a:t>
            </a:r>
            <a:r>
              <a:rPr sz="1100" spc="25" dirty="0">
                <a:latin typeface="Calibri"/>
                <a:cs typeface="Calibri"/>
              </a:rPr>
              <a:t>darker,</a:t>
            </a:r>
            <a:r>
              <a:rPr sz="1100" dirty="0">
                <a:latin typeface="Calibri"/>
                <a:cs typeface="Calibri"/>
              </a:rPr>
              <a:t> </a:t>
            </a:r>
            <a:r>
              <a:rPr sz="1100" spc="55" dirty="0">
                <a:latin typeface="Calibri"/>
                <a:cs typeface="Calibri"/>
              </a:rPr>
              <a:t>and</a:t>
            </a:r>
            <a:r>
              <a:rPr sz="1100" dirty="0">
                <a:latin typeface="Calibri"/>
                <a:cs typeface="Calibri"/>
              </a:rPr>
              <a:t> </a:t>
            </a:r>
            <a:r>
              <a:rPr sz="1100" spc="55" dirty="0">
                <a:latin typeface="Calibri"/>
                <a:cs typeface="Calibri"/>
              </a:rPr>
              <a:t>overall</a:t>
            </a:r>
            <a:r>
              <a:rPr sz="1100" spc="-30" dirty="0">
                <a:latin typeface="Calibri"/>
                <a:cs typeface="Calibri"/>
              </a:rPr>
              <a:t> </a:t>
            </a:r>
            <a:r>
              <a:rPr sz="1100" spc="45" dirty="0">
                <a:latin typeface="Calibri"/>
                <a:cs typeface="Calibri"/>
              </a:rPr>
              <a:t>conditions</a:t>
            </a:r>
            <a:r>
              <a:rPr sz="1100" spc="-25" dirty="0">
                <a:latin typeface="Calibri"/>
                <a:cs typeface="Calibri"/>
              </a:rPr>
              <a:t> </a:t>
            </a:r>
            <a:r>
              <a:rPr sz="1100" spc="60" dirty="0">
                <a:latin typeface="Calibri"/>
                <a:cs typeface="Calibri"/>
              </a:rPr>
              <a:t>will</a:t>
            </a:r>
            <a:r>
              <a:rPr sz="1100" spc="-30" dirty="0">
                <a:latin typeface="Calibri"/>
                <a:cs typeface="Calibri"/>
              </a:rPr>
              <a:t> </a:t>
            </a:r>
            <a:r>
              <a:rPr sz="1100" spc="40" dirty="0">
                <a:latin typeface="Calibri"/>
                <a:cs typeface="Calibri"/>
              </a:rPr>
              <a:t>be</a:t>
            </a:r>
            <a:r>
              <a:rPr sz="1100" dirty="0">
                <a:latin typeface="Calibri"/>
                <a:cs typeface="Calibri"/>
              </a:rPr>
              <a:t> </a:t>
            </a:r>
            <a:r>
              <a:rPr sz="1100" spc="60" dirty="0">
                <a:latin typeface="Calibri"/>
                <a:cs typeface="Calibri"/>
              </a:rPr>
              <a:t>much</a:t>
            </a:r>
            <a:r>
              <a:rPr sz="1100" dirty="0">
                <a:latin typeface="Calibri"/>
                <a:cs typeface="Calibri"/>
              </a:rPr>
              <a:t> </a:t>
            </a:r>
            <a:r>
              <a:rPr sz="1100" spc="45" dirty="0">
                <a:latin typeface="Calibri"/>
                <a:cs typeface="Calibri"/>
              </a:rPr>
              <a:t>more  </a:t>
            </a:r>
            <a:r>
              <a:rPr sz="1100" spc="50" dirty="0">
                <a:latin typeface="Calibri"/>
                <a:cs typeface="Calibri"/>
              </a:rPr>
              <a:t>challenging, </a:t>
            </a:r>
            <a:r>
              <a:rPr sz="1100" spc="35" dirty="0">
                <a:latin typeface="Calibri"/>
                <a:cs typeface="Calibri"/>
              </a:rPr>
              <a:t>to </a:t>
            </a:r>
            <a:r>
              <a:rPr sz="1100" spc="50" dirty="0">
                <a:latin typeface="Calibri"/>
                <a:cs typeface="Calibri"/>
              </a:rPr>
              <a:t>counterweight </a:t>
            </a:r>
            <a:r>
              <a:rPr sz="1100" spc="40" dirty="0">
                <a:latin typeface="Calibri"/>
                <a:cs typeface="Calibri"/>
              </a:rPr>
              <a:t>the </a:t>
            </a:r>
            <a:r>
              <a:rPr sz="1100" spc="55" dirty="0">
                <a:latin typeface="Calibri"/>
                <a:cs typeface="Calibri"/>
              </a:rPr>
              <a:t>team </a:t>
            </a:r>
            <a:r>
              <a:rPr sz="1100" spc="60" dirty="0">
                <a:latin typeface="Calibri"/>
                <a:cs typeface="Calibri"/>
              </a:rPr>
              <a:t>will </a:t>
            </a:r>
            <a:r>
              <a:rPr sz="1100" spc="40" dirty="0">
                <a:latin typeface="Calibri"/>
                <a:cs typeface="Calibri"/>
              </a:rPr>
              <a:t>be </a:t>
            </a:r>
            <a:r>
              <a:rPr sz="1100" spc="55" dirty="0">
                <a:latin typeface="Calibri"/>
                <a:cs typeface="Calibri"/>
              </a:rPr>
              <a:t>at its </a:t>
            </a:r>
            <a:r>
              <a:rPr sz="1100" spc="60" dirty="0">
                <a:latin typeface="Calibri"/>
                <a:cs typeface="Calibri"/>
              </a:rPr>
              <a:t>best </a:t>
            </a:r>
            <a:r>
              <a:rPr sz="1100" spc="30" dirty="0">
                <a:latin typeface="Calibri"/>
                <a:cs typeface="Calibri"/>
              </a:rPr>
              <a:t>in </a:t>
            </a:r>
            <a:r>
              <a:rPr sz="1100" spc="45" dirty="0">
                <a:latin typeface="Calibri"/>
                <a:cs typeface="Calibri"/>
              </a:rPr>
              <a:t>experience  </a:t>
            </a:r>
            <a:r>
              <a:rPr sz="1100" spc="55" dirty="0">
                <a:latin typeface="Calibri"/>
                <a:cs typeface="Calibri"/>
              </a:rPr>
              <a:t>and</a:t>
            </a:r>
            <a:r>
              <a:rPr sz="1100" spc="-85" dirty="0">
                <a:latin typeface="Calibri"/>
                <a:cs typeface="Calibri"/>
              </a:rPr>
              <a:t> </a:t>
            </a:r>
            <a:r>
              <a:rPr sz="1100" spc="45" dirty="0">
                <a:latin typeface="Calibri"/>
                <a:cs typeface="Calibri"/>
              </a:rPr>
              <a:t>skill.</a:t>
            </a:r>
            <a:endParaRPr sz="1100" dirty="0">
              <a:latin typeface="Calibri"/>
              <a:cs typeface="Calibri"/>
            </a:endParaRPr>
          </a:p>
          <a:p>
            <a:pPr>
              <a:lnSpc>
                <a:spcPct val="100000"/>
              </a:lnSpc>
            </a:pPr>
            <a:endParaRPr sz="1100" dirty="0">
              <a:latin typeface="Times New Roman"/>
              <a:cs typeface="Times New Roman"/>
            </a:endParaRPr>
          </a:p>
          <a:p>
            <a:pPr marL="12700" marR="48895">
              <a:lnSpc>
                <a:spcPct val="143900"/>
              </a:lnSpc>
              <a:spcBef>
                <a:spcPts val="635"/>
              </a:spcBef>
            </a:pPr>
            <a:r>
              <a:rPr sz="1100" spc="55" dirty="0">
                <a:latin typeface="Calibri"/>
                <a:cs typeface="Calibri"/>
              </a:rPr>
              <a:t>Ascent</a:t>
            </a:r>
            <a:r>
              <a:rPr sz="1100" spc="-15" dirty="0">
                <a:latin typeface="Calibri"/>
                <a:cs typeface="Calibri"/>
              </a:rPr>
              <a:t> </a:t>
            </a:r>
            <a:r>
              <a:rPr sz="1100" spc="35" dirty="0">
                <a:latin typeface="Calibri"/>
                <a:cs typeface="Calibri"/>
              </a:rPr>
              <a:t>to</a:t>
            </a:r>
            <a:r>
              <a:rPr sz="1100" spc="5" dirty="0">
                <a:latin typeface="Calibri"/>
                <a:cs typeface="Calibri"/>
              </a:rPr>
              <a:t> </a:t>
            </a:r>
            <a:r>
              <a:rPr sz="1100" spc="50" dirty="0">
                <a:latin typeface="Calibri"/>
                <a:cs typeface="Calibri"/>
              </a:rPr>
              <a:t>Dome</a:t>
            </a:r>
            <a:r>
              <a:rPr sz="1100" spc="5" dirty="0">
                <a:latin typeface="Calibri"/>
                <a:cs typeface="Calibri"/>
              </a:rPr>
              <a:t> </a:t>
            </a:r>
            <a:r>
              <a:rPr sz="1100" spc="25" dirty="0">
                <a:latin typeface="Calibri"/>
                <a:cs typeface="Calibri"/>
              </a:rPr>
              <a:t>Fuji</a:t>
            </a:r>
            <a:r>
              <a:rPr sz="1100" spc="5" dirty="0">
                <a:latin typeface="Calibri"/>
                <a:cs typeface="Calibri"/>
              </a:rPr>
              <a:t> </a:t>
            </a:r>
            <a:r>
              <a:rPr sz="1100" spc="80" dirty="0">
                <a:latin typeface="Calibri"/>
                <a:cs typeface="Calibri"/>
              </a:rPr>
              <a:t>seems</a:t>
            </a:r>
            <a:r>
              <a:rPr sz="1100" spc="5" dirty="0">
                <a:latin typeface="Calibri"/>
                <a:cs typeface="Calibri"/>
              </a:rPr>
              <a:t> </a:t>
            </a:r>
            <a:r>
              <a:rPr sz="1100" spc="60" dirty="0">
                <a:latin typeface="Calibri"/>
                <a:cs typeface="Calibri"/>
              </a:rPr>
              <a:t>possible</a:t>
            </a:r>
            <a:r>
              <a:rPr sz="1100" spc="5" dirty="0">
                <a:latin typeface="Calibri"/>
                <a:cs typeface="Calibri"/>
              </a:rPr>
              <a:t> </a:t>
            </a:r>
            <a:r>
              <a:rPr sz="1100" spc="60" dirty="0">
                <a:latin typeface="Calibri"/>
                <a:cs typeface="Calibri"/>
              </a:rPr>
              <a:t>studying</a:t>
            </a:r>
            <a:r>
              <a:rPr sz="1100" spc="-20" dirty="0">
                <a:latin typeface="Calibri"/>
                <a:cs typeface="Calibri"/>
              </a:rPr>
              <a:t> </a:t>
            </a:r>
            <a:r>
              <a:rPr sz="1100" spc="55" dirty="0">
                <a:latin typeface="Calibri"/>
                <a:cs typeface="Calibri"/>
              </a:rPr>
              <a:t>wind</a:t>
            </a:r>
            <a:r>
              <a:rPr sz="1100" spc="5" dirty="0">
                <a:latin typeface="Calibri"/>
                <a:cs typeface="Calibri"/>
              </a:rPr>
              <a:t> </a:t>
            </a:r>
            <a:r>
              <a:rPr sz="1100" spc="45" dirty="0">
                <a:latin typeface="Calibri"/>
                <a:cs typeface="Calibri"/>
              </a:rPr>
              <a:t>patterns,</a:t>
            </a:r>
            <a:r>
              <a:rPr sz="1100" spc="5" dirty="0">
                <a:latin typeface="Calibri"/>
                <a:cs typeface="Calibri"/>
              </a:rPr>
              <a:t> </a:t>
            </a:r>
            <a:r>
              <a:rPr sz="1100" spc="55" dirty="0">
                <a:latin typeface="Calibri"/>
                <a:cs typeface="Calibri"/>
              </a:rPr>
              <a:t>and</a:t>
            </a:r>
            <a:r>
              <a:rPr sz="1100" spc="5" dirty="0">
                <a:latin typeface="Calibri"/>
                <a:cs typeface="Calibri"/>
              </a:rPr>
              <a:t> </a:t>
            </a:r>
            <a:r>
              <a:rPr sz="1100" spc="55" dirty="0">
                <a:latin typeface="Calibri"/>
                <a:cs typeface="Calibri"/>
              </a:rPr>
              <a:t>overall  wind</a:t>
            </a:r>
            <a:r>
              <a:rPr sz="1100" spc="-10" dirty="0">
                <a:latin typeface="Calibri"/>
                <a:cs typeface="Calibri"/>
              </a:rPr>
              <a:t> </a:t>
            </a:r>
            <a:r>
              <a:rPr sz="1100" spc="75" dirty="0">
                <a:latin typeface="Calibri"/>
                <a:cs typeface="Calibri"/>
              </a:rPr>
              <a:t>sistes</a:t>
            </a:r>
            <a:r>
              <a:rPr sz="1100" spc="-10" dirty="0">
                <a:latin typeface="Calibri"/>
                <a:cs typeface="Calibri"/>
              </a:rPr>
              <a:t> </a:t>
            </a:r>
            <a:r>
              <a:rPr sz="1100" spc="70" dirty="0">
                <a:latin typeface="Calibri"/>
                <a:cs typeface="Calibri"/>
              </a:rPr>
              <a:t>seem</a:t>
            </a:r>
            <a:r>
              <a:rPr sz="1100" spc="-30" dirty="0">
                <a:latin typeface="Calibri"/>
                <a:cs typeface="Calibri"/>
              </a:rPr>
              <a:t> </a:t>
            </a:r>
            <a:r>
              <a:rPr sz="1100" spc="45" dirty="0">
                <a:latin typeface="Calibri"/>
                <a:cs typeface="Calibri"/>
              </a:rPr>
              <a:t>favourable.</a:t>
            </a:r>
            <a:endParaRPr sz="1100" dirty="0">
              <a:latin typeface="Calibri"/>
              <a:cs typeface="Calibri"/>
            </a:endParaRPr>
          </a:p>
        </p:txBody>
      </p:sp>
      <p:sp>
        <p:nvSpPr>
          <p:cNvPr id="34" name="object 34"/>
          <p:cNvSpPr/>
          <p:nvPr/>
        </p:nvSpPr>
        <p:spPr>
          <a:xfrm>
            <a:off x="5687999" y="1170000"/>
            <a:ext cx="4212005" cy="454917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9298" y="657479"/>
            <a:ext cx="4643601" cy="6024085"/>
          </a:xfrm>
          <a:prstGeom prst="rect">
            <a:avLst/>
          </a:prstGeom>
        </p:spPr>
        <p:txBody>
          <a:bodyPr vert="horz" wrap="square" lIns="0" tIns="0" rIns="0" bIns="0" rtlCol="0">
            <a:spAutoFit/>
          </a:bodyPr>
          <a:lstStyle/>
          <a:p>
            <a:pPr marL="12700">
              <a:lnSpc>
                <a:spcPct val="100000"/>
              </a:lnSpc>
            </a:pPr>
            <a:r>
              <a:rPr sz="1900" b="1" spc="114" dirty="0">
                <a:solidFill>
                  <a:srgbClr val="143C69"/>
                </a:solidFill>
                <a:latin typeface="Calibri"/>
                <a:cs typeface="Calibri"/>
              </a:rPr>
              <a:t>SOUTH</a:t>
            </a:r>
            <a:r>
              <a:rPr sz="1900" b="1" spc="-30" dirty="0">
                <a:solidFill>
                  <a:srgbClr val="143C69"/>
                </a:solidFill>
                <a:latin typeface="Calibri"/>
                <a:cs typeface="Calibri"/>
              </a:rPr>
              <a:t> </a:t>
            </a:r>
            <a:r>
              <a:rPr sz="1900" b="1" spc="135" dirty="0">
                <a:solidFill>
                  <a:srgbClr val="143C69"/>
                </a:solidFill>
                <a:latin typeface="Calibri"/>
                <a:cs typeface="Calibri"/>
              </a:rPr>
              <a:t>POLE</a:t>
            </a:r>
            <a:r>
              <a:rPr sz="1900" b="1" spc="-30" dirty="0">
                <a:solidFill>
                  <a:srgbClr val="143C69"/>
                </a:solidFill>
                <a:latin typeface="Calibri"/>
                <a:cs typeface="Calibri"/>
              </a:rPr>
              <a:t> </a:t>
            </a:r>
            <a:r>
              <a:rPr sz="1900" b="1" spc="35" dirty="0">
                <a:solidFill>
                  <a:srgbClr val="143C69"/>
                </a:solidFill>
                <a:latin typeface="Calibri"/>
                <a:cs typeface="Calibri"/>
              </a:rPr>
              <a:t>&gt;</a:t>
            </a:r>
            <a:r>
              <a:rPr sz="1900" b="1" spc="-75" dirty="0">
                <a:solidFill>
                  <a:srgbClr val="143C69"/>
                </a:solidFill>
                <a:latin typeface="Calibri"/>
                <a:cs typeface="Calibri"/>
              </a:rPr>
              <a:t> </a:t>
            </a:r>
            <a:r>
              <a:rPr sz="1900" b="1" spc="105" dirty="0">
                <a:solidFill>
                  <a:srgbClr val="143C69"/>
                </a:solidFill>
                <a:latin typeface="Calibri"/>
                <a:cs typeface="Calibri"/>
              </a:rPr>
              <a:t>VOSTOK</a:t>
            </a:r>
            <a:r>
              <a:rPr sz="1900" b="1" spc="-50" dirty="0">
                <a:solidFill>
                  <a:srgbClr val="143C69"/>
                </a:solidFill>
                <a:latin typeface="Calibri"/>
                <a:cs typeface="Calibri"/>
              </a:rPr>
              <a:t> </a:t>
            </a:r>
            <a:r>
              <a:rPr sz="1900" b="1" spc="35" dirty="0">
                <a:solidFill>
                  <a:srgbClr val="143C69"/>
                </a:solidFill>
                <a:latin typeface="Calibri"/>
                <a:cs typeface="Calibri"/>
              </a:rPr>
              <a:t>&gt;</a:t>
            </a:r>
            <a:r>
              <a:rPr sz="1900" b="1" spc="-30" dirty="0">
                <a:solidFill>
                  <a:srgbClr val="143C69"/>
                </a:solidFill>
                <a:latin typeface="Calibri"/>
                <a:cs typeface="Calibri"/>
              </a:rPr>
              <a:t> </a:t>
            </a:r>
            <a:r>
              <a:rPr sz="1900" b="1" spc="75" dirty="0">
                <a:solidFill>
                  <a:srgbClr val="143C69"/>
                </a:solidFill>
                <a:latin typeface="Calibri"/>
                <a:cs typeface="Calibri"/>
              </a:rPr>
              <a:t>CONCORDIA</a:t>
            </a:r>
            <a:endParaRPr sz="1900" dirty="0">
              <a:latin typeface="Calibri"/>
              <a:cs typeface="Calibri"/>
            </a:endParaRPr>
          </a:p>
          <a:p>
            <a:pPr marL="12700" marR="298450">
              <a:lnSpc>
                <a:spcPct val="143900"/>
              </a:lnSpc>
              <a:spcBef>
                <a:spcPts val="670"/>
              </a:spcBef>
            </a:pPr>
            <a:r>
              <a:rPr sz="1100" spc="60" dirty="0">
                <a:latin typeface="Calibri"/>
                <a:cs typeface="Calibri"/>
              </a:rPr>
              <a:t>The</a:t>
            </a:r>
            <a:r>
              <a:rPr sz="1100" spc="-15" dirty="0">
                <a:latin typeface="Calibri"/>
                <a:cs typeface="Calibri"/>
              </a:rPr>
              <a:t> </a:t>
            </a:r>
            <a:r>
              <a:rPr sz="1100" spc="55" dirty="0">
                <a:latin typeface="Calibri"/>
                <a:cs typeface="Calibri"/>
              </a:rPr>
              <a:t>team</a:t>
            </a:r>
            <a:r>
              <a:rPr sz="1100" spc="5" dirty="0">
                <a:latin typeface="Calibri"/>
                <a:cs typeface="Calibri"/>
              </a:rPr>
              <a:t> </a:t>
            </a:r>
            <a:r>
              <a:rPr sz="1100" spc="50" dirty="0">
                <a:latin typeface="Calibri"/>
                <a:cs typeface="Calibri"/>
              </a:rPr>
              <a:t>of</a:t>
            </a:r>
            <a:r>
              <a:rPr sz="1100" spc="-40" dirty="0">
                <a:latin typeface="Calibri"/>
                <a:cs typeface="Calibri"/>
              </a:rPr>
              <a:t> </a:t>
            </a:r>
            <a:r>
              <a:rPr sz="1100" spc="40" dirty="0">
                <a:latin typeface="Calibri"/>
                <a:cs typeface="Calibri"/>
              </a:rPr>
              <a:t>the</a:t>
            </a:r>
            <a:r>
              <a:rPr sz="1100" spc="-25" dirty="0">
                <a:latin typeface="Calibri"/>
                <a:cs typeface="Calibri"/>
              </a:rPr>
              <a:t> </a:t>
            </a:r>
            <a:r>
              <a:rPr sz="1100" spc="45" dirty="0">
                <a:latin typeface="Calibri"/>
                <a:cs typeface="Calibri"/>
              </a:rPr>
              <a:t>Vostok</a:t>
            </a:r>
            <a:r>
              <a:rPr sz="1100" spc="-35" dirty="0">
                <a:latin typeface="Calibri"/>
                <a:cs typeface="Calibri"/>
              </a:rPr>
              <a:t> </a:t>
            </a:r>
            <a:r>
              <a:rPr sz="1100" spc="50" dirty="0">
                <a:latin typeface="Calibri"/>
                <a:cs typeface="Calibri"/>
              </a:rPr>
              <a:t>Traverse</a:t>
            </a:r>
            <a:r>
              <a:rPr sz="1100" spc="-20" dirty="0">
                <a:latin typeface="Calibri"/>
                <a:cs typeface="Calibri"/>
              </a:rPr>
              <a:t> </a:t>
            </a:r>
            <a:r>
              <a:rPr lang="es-ES" sz="1100" spc="-20" dirty="0" smtClean="0">
                <a:latin typeface="Calibri"/>
                <a:cs typeface="Calibri"/>
              </a:rPr>
              <a:t> </a:t>
            </a:r>
            <a:r>
              <a:rPr sz="1100" spc="60" dirty="0" smtClean="0">
                <a:latin typeface="Calibri"/>
                <a:cs typeface="Calibri"/>
              </a:rPr>
              <a:t>will</a:t>
            </a:r>
            <a:r>
              <a:rPr sz="1100" spc="-25" dirty="0" smtClean="0">
                <a:latin typeface="Calibri"/>
                <a:cs typeface="Calibri"/>
              </a:rPr>
              <a:t> </a:t>
            </a:r>
            <a:r>
              <a:rPr sz="1100" spc="40" dirty="0">
                <a:latin typeface="Calibri"/>
                <a:cs typeface="Calibri"/>
              </a:rPr>
              <a:t>be</a:t>
            </a:r>
            <a:r>
              <a:rPr sz="1100" spc="5" dirty="0">
                <a:latin typeface="Calibri"/>
                <a:cs typeface="Calibri"/>
              </a:rPr>
              <a:t> </a:t>
            </a:r>
            <a:r>
              <a:rPr sz="1100" spc="60" dirty="0">
                <a:latin typeface="Calibri"/>
                <a:cs typeface="Calibri"/>
              </a:rPr>
              <a:t>made</a:t>
            </a:r>
            <a:r>
              <a:rPr sz="1100" spc="5" dirty="0">
                <a:latin typeface="Calibri"/>
                <a:cs typeface="Calibri"/>
              </a:rPr>
              <a:t> </a:t>
            </a:r>
            <a:r>
              <a:rPr sz="1100" spc="45" dirty="0">
                <a:latin typeface="Calibri"/>
                <a:cs typeface="Calibri"/>
              </a:rPr>
              <a:t>up</a:t>
            </a:r>
            <a:r>
              <a:rPr sz="1100" spc="5" dirty="0">
                <a:latin typeface="Calibri"/>
                <a:cs typeface="Calibri"/>
              </a:rPr>
              <a:t> </a:t>
            </a:r>
            <a:r>
              <a:rPr sz="1100" spc="50" dirty="0">
                <a:latin typeface="Calibri"/>
                <a:cs typeface="Calibri"/>
              </a:rPr>
              <a:t>of</a:t>
            </a:r>
            <a:r>
              <a:rPr sz="1100" spc="-20" dirty="0">
                <a:latin typeface="Calibri"/>
                <a:cs typeface="Calibri"/>
              </a:rPr>
              <a:t> </a:t>
            </a:r>
            <a:r>
              <a:rPr sz="1100" spc="55" dirty="0">
                <a:latin typeface="Calibri"/>
                <a:cs typeface="Calibri"/>
              </a:rPr>
              <a:t>2</a:t>
            </a:r>
            <a:r>
              <a:rPr sz="1100" spc="5" dirty="0">
                <a:latin typeface="Calibri"/>
                <a:cs typeface="Calibri"/>
              </a:rPr>
              <a:t> </a:t>
            </a:r>
            <a:r>
              <a:rPr sz="1100" spc="45" dirty="0">
                <a:latin typeface="Calibri"/>
                <a:cs typeface="Calibri"/>
              </a:rPr>
              <a:t>people</a:t>
            </a:r>
            <a:r>
              <a:rPr sz="1100" spc="5" dirty="0">
                <a:latin typeface="Calibri"/>
                <a:cs typeface="Calibri"/>
              </a:rPr>
              <a:t> </a:t>
            </a:r>
            <a:r>
              <a:rPr sz="1100" spc="55" dirty="0">
                <a:latin typeface="Calibri"/>
                <a:cs typeface="Calibri"/>
              </a:rPr>
              <a:t>coming  from </a:t>
            </a:r>
            <a:r>
              <a:rPr sz="1100" spc="30" dirty="0">
                <a:latin typeface="Calibri"/>
                <a:cs typeface="Calibri"/>
              </a:rPr>
              <a:t>Novo, </a:t>
            </a:r>
            <a:r>
              <a:rPr sz="1100" spc="55" dirty="0">
                <a:latin typeface="Calibri"/>
                <a:cs typeface="Calibri"/>
              </a:rPr>
              <a:t>and </a:t>
            </a:r>
            <a:r>
              <a:rPr sz="1100" spc="50" dirty="0">
                <a:latin typeface="Calibri"/>
                <a:cs typeface="Calibri"/>
              </a:rPr>
              <a:t>3 </a:t>
            </a:r>
            <a:r>
              <a:rPr sz="1100" spc="45" dirty="0">
                <a:latin typeface="Calibri"/>
                <a:cs typeface="Calibri"/>
              </a:rPr>
              <a:t>people </a:t>
            </a:r>
            <a:r>
              <a:rPr sz="1100" spc="55" dirty="0">
                <a:latin typeface="Calibri"/>
                <a:cs typeface="Calibri"/>
              </a:rPr>
              <a:t>flying </a:t>
            </a:r>
            <a:r>
              <a:rPr sz="1100" spc="35" dirty="0">
                <a:latin typeface="Calibri"/>
                <a:cs typeface="Calibri"/>
              </a:rPr>
              <a:t>to </a:t>
            </a:r>
            <a:r>
              <a:rPr sz="1100" spc="40" dirty="0">
                <a:latin typeface="Calibri"/>
                <a:cs typeface="Calibri"/>
              </a:rPr>
              <a:t>the </a:t>
            </a:r>
            <a:r>
              <a:rPr sz="1100" spc="60" dirty="0">
                <a:latin typeface="Calibri"/>
                <a:cs typeface="Calibri"/>
              </a:rPr>
              <a:t>south </a:t>
            </a:r>
            <a:r>
              <a:rPr sz="1100" spc="30" dirty="0">
                <a:latin typeface="Calibri"/>
                <a:cs typeface="Calibri"/>
              </a:rPr>
              <a:t>pole, </a:t>
            </a:r>
            <a:r>
              <a:rPr sz="1100" spc="-130" dirty="0">
                <a:latin typeface="Calibri"/>
                <a:cs typeface="Calibri"/>
              </a:rPr>
              <a:t>1 </a:t>
            </a:r>
            <a:r>
              <a:rPr lang="es-ES" sz="1100" spc="-130" dirty="0" smtClean="0">
                <a:latin typeface="Calibri"/>
                <a:cs typeface="Calibri"/>
              </a:rPr>
              <a:t>  </a:t>
            </a:r>
            <a:r>
              <a:rPr sz="1100" spc="55" dirty="0" smtClean="0">
                <a:latin typeface="Calibri"/>
                <a:cs typeface="Calibri"/>
              </a:rPr>
              <a:t>member </a:t>
            </a:r>
            <a:r>
              <a:rPr sz="1100" spc="50" dirty="0">
                <a:latin typeface="Calibri"/>
                <a:cs typeface="Calibri"/>
              </a:rPr>
              <a:t>of </a:t>
            </a:r>
            <a:r>
              <a:rPr sz="1100" spc="40" dirty="0">
                <a:latin typeface="Calibri"/>
                <a:cs typeface="Calibri"/>
              </a:rPr>
              <a:t>the  </a:t>
            </a:r>
            <a:r>
              <a:rPr sz="1100" spc="60" dirty="0">
                <a:latin typeface="Calibri"/>
                <a:cs typeface="Calibri"/>
              </a:rPr>
              <a:t>windsled</a:t>
            </a:r>
            <a:r>
              <a:rPr sz="1100" spc="-15" dirty="0">
                <a:latin typeface="Calibri"/>
                <a:cs typeface="Calibri"/>
              </a:rPr>
              <a:t> </a:t>
            </a:r>
            <a:r>
              <a:rPr sz="1100" spc="55" dirty="0">
                <a:latin typeface="Calibri"/>
                <a:cs typeface="Calibri"/>
              </a:rPr>
              <a:t>team</a:t>
            </a:r>
            <a:r>
              <a:rPr sz="1100" spc="5" dirty="0">
                <a:latin typeface="Calibri"/>
                <a:cs typeface="Calibri"/>
              </a:rPr>
              <a:t> </a:t>
            </a:r>
            <a:r>
              <a:rPr sz="1100" spc="55" dirty="0">
                <a:latin typeface="Calibri"/>
                <a:cs typeface="Calibri"/>
              </a:rPr>
              <a:t>and</a:t>
            </a:r>
            <a:r>
              <a:rPr sz="1100" spc="5" dirty="0">
                <a:latin typeface="Calibri"/>
                <a:cs typeface="Calibri"/>
              </a:rPr>
              <a:t> </a:t>
            </a:r>
            <a:r>
              <a:rPr sz="1100" spc="45" dirty="0">
                <a:latin typeface="Calibri"/>
                <a:cs typeface="Calibri"/>
              </a:rPr>
              <a:t>ideally</a:t>
            </a:r>
            <a:r>
              <a:rPr sz="1100" spc="-20" dirty="0">
                <a:latin typeface="Calibri"/>
                <a:cs typeface="Calibri"/>
              </a:rPr>
              <a:t> </a:t>
            </a:r>
            <a:r>
              <a:rPr sz="1100" spc="55" dirty="0">
                <a:latin typeface="Calibri"/>
                <a:cs typeface="Calibri"/>
              </a:rPr>
              <a:t>2</a:t>
            </a:r>
            <a:r>
              <a:rPr sz="1100" spc="5" dirty="0">
                <a:latin typeface="Calibri"/>
                <a:cs typeface="Calibri"/>
              </a:rPr>
              <a:t> </a:t>
            </a:r>
            <a:r>
              <a:rPr sz="1100" spc="50" dirty="0">
                <a:latin typeface="Calibri"/>
                <a:cs typeface="Calibri"/>
              </a:rPr>
              <a:t>scientists.</a:t>
            </a:r>
            <a:endParaRPr sz="1100" dirty="0">
              <a:latin typeface="Calibri"/>
              <a:cs typeface="Calibri"/>
            </a:endParaRPr>
          </a:p>
          <a:p>
            <a:pPr>
              <a:lnSpc>
                <a:spcPct val="100000"/>
              </a:lnSpc>
            </a:pPr>
            <a:endParaRPr sz="1100" dirty="0">
              <a:latin typeface="Times New Roman"/>
              <a:cs typeface="Times New Roman"/>
            </a:endParaRPr>
          </a:p>
          <a:p>
            <a:pPr>
              <a:lnSpc>
                <a:spcPct val="100000"/>
              </a:lnSpc>
              <a:spcBef>
                <a:spcPts val="5"/>
              </a:spcBef>
            </a:pPr>
            <a:endParaRPr sz="1050" dirty="0">
              <a:latin typeface="Times New Roman"/>
              <a:cs typeface="Times New Roman"/>
            </a:endParaRPr>
          </a:p>
          <a:p>
            <a:pPr marL="12700">
              <a:lnSpc>
                <a:spcPct val="100000"/>
              </a:lnSpc>
            </a:pPr>
            <a:r>
              <a:rPr sz="1100" b="1" spc="75" dirty="0">
                <a:latin typeface="Calibri"/>
                <a:cs typeface="Calibri"/>
              </a:rPr>
              <a:t>Estimated </a:t>
            </a:r>
            <a:r>
              <a:rPr sz="1100" b="1" spc="65" dirty="0">
                <a:latin typeface="Calibri"/>
                <a:cs typeface="Calibri"/>
              </a:rPr>
              <a:t>departure </a:t>
            </a:r>
            <a:r>
              <a:rPr sz="1100" b="1" spc="70" dirty="0">
                <a:latin typeface="Calibri"/>
                <a:cs typeface="Calibri"/>
              </a:rPr>
              <a:t>from </a:t>
            </a:r>
            <a:r>
              <a:rPr sz="1100" b="1" spc="75" dirty="0">
                <a:latin typeface="Calibri"/>
                <a:cs typeface="Calibri"/>
              </a:rPr>
              <a:t>south</a:t>
            </a:r>
            <a:r>
              <a:rPr sz="1100" b="1" spc="-155" dirty="0">
                <a:latin typeface="Calibri"/>
                <a:cs typeface="Calibri"/>
              </a:rPr>
              <a:t> </a:t>
            </a:r>
            <a:r>
              <a:rPr lang="es-ES" sz="1100" b="1" spc="50" dirty="0" smtClean="0">
                <a:latin typeface="Calibri"/>
                <a:cs typeface="Calibri"/>
              </a:rPr>
              <a:t>p</a:t>
            </a:r>
            <a:r>
              <a:rPr sz="1100" b="1" spc="50" dirty="0" smtClean="0">
                <a:latin typeface="Calibri"/>
                <a:cs typeface="Calibri"/>
              </a:rPr>
              <a:t>ole</a:t>
            </a:r>
            <a:r>
              <a:rPr sz="1100" b="1" spc="50" dirty="0">
                <a:latin typeface="Calibri"/>
                <a:cs typeface="Calibri"/>
              </a:rPr>
              <a:t>. </a:t>
            </a:r>
            <a:r>
              <a:rPr sz="1100" spc="50" dirty="0">
                <a:latin typeface="Calibri"/>
                <a:cs typeface="Calibri"/>
              </a:rPr>
              <a:t>December </a:t>
            </a:r>
            <a:r>
              <a:rPr sz="1100" spc="15" dirty="0">
                <a:latin typeface="Calibri"/>
                <a:cs typeface="Calibri"/>
              </a:rPr>
              <a:t>6, </a:t>
            </a:r>
            <a:r>
              <a:rPr sz="1100" spc="-15" dirty="0" smtClean="0">
                <a:latin typeface="Calibri"/>
                <a:cs typeface="Calibri"/>
              </a:rPr>
              <a:t>201</a:t>
            </a:r>
            <a:r>
              <a:rPr lang="es-ES" sz="1100" spc="-15" dirty="0" smtClean="0">
                <a:latin typeface="Calibri"/>
                <a:cs typeface="Calibri"/>
              </a:rPr>
              <a:t>8</a:t>
            </a:r>
            <a:r>
              <a:rPr sz="1100" spc="-15" dirty="0" smtClean="0">
                <a:latin typeface="Calibri"/>
                <a:cs typeface="Calibri"/>
              </a:rPr>
              <a:t>.</a:t>
            </a:r>
            <a:endParaRPr sz="1100" dirty="0">
              <a:latin typeface="Calibri"/>
              <a:cs typeface="Calibri"/>
            </a:endParaRPr>
          </a:p>
          <a:p>
            <a:pPr marL="12700">
              <a:lnSpc>
                <a:spcPct val="100000"/>
              </a:lnSpc>
              <a:spcBef>
                <a:spcPts val="580"/>
              </a:spcBef>
            </a:pPr>
            <a:r>
              <a:rPr sz="1100" b="1" spc="75" dirty="0">
                <a:latin typeface="Calibri"/>
                <a:cs typeface="Calibri"/>
              </a:rPr>
              <a:t>Estimated arrival </a:t>
            </a:r>
            <a:r>
              <a:rPr sz="1100" b="1" spc="60" dirty="0">
                <a:latin typeface="Calibri"/>
                <a:cs typeface="Calibri"/>
              </a:rPr>
              <a:t>to </a:t>
            </a:r>
            <a:r>
              <a:rPr sz="1100" b="1" spc="55" dirty="0">
                <a:latin typeface="Calibri"/>
                <a:cs typeface="Calibri"/>
              </a:rPr>
              <a:t>Vostok.</a:t>
            </a:r>
            <a:r>
              <a:rPr sz="1100" b="1" spc="-10" dirty="0">
                <a:latin typeface="Calibri"/>
                <a:cs typeface="Calibri"/>
              </a:rPr>
              <a:t> </a:t>
            </a:r>
            <a:r>
              <a:rPr sz="1100" spc="55" dirty="0">
                <a:latin typeface="Calibri"/>
                <a:cs typeface="Calibri"/>
              </a:rPr>
              <a:t>January </a:t>
            </a:r>
            <a:r>
              <a:rPr sz="1100" spc="15" dirty="0">
                <a:latin typeface="Calibri"/>
                <a:cs typeface="Calibri"/>
              </a:rPr>
              <a:t>6,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endParaRPr sz="1100" dirty="0">
              <a:latin typeface="Calibri"/>
              <a:cs typeface="Calibri"/>
            </a:endParaRPr>
          </a:p>
          <a:p>
            <a:pPr marL="12700">
              <a:lnSpc>
                <a:spcPct val="100000"/>
              </a:lnSpc>
              <a:spcBef>
                <a:spcPts val="580"/>
              </a:spcBef>
            </a:pPr>
            <a:r>
              <a:rPr sz="1100" b="1" spc="65" dirty="0">
                <a:latin typeface="Calibri"/>
                <a:cs typeface="Calibri"/>
              </a:rPr>
              <a:t>Departure</a:t>
            </a:r>
            <a:r>
              <a:rPr sz="1100" b="1" spc="-45" dirty="0">
                <a:latin typeface="Calibri"/>
                <a:cs typeface="Calibri"/>
              </a:rPr>
              <a:t> </a:t>
            </a:r>
            <a:r>
              <a:rPr sz="1100" b="1" spc="70" dirty="0">
                <a:latin typeface="Calibri"/>
                <a:cs typeface="Calibri"/>
              </a:rPr>
              <a:t>from</a:t>
            </a:r>
            <a:r>
              <a:rPr sz="1100" b="1" spc="-50" dirty="0">
                <a:latin typeface="Calibri"/>
                <a:cs typeface="Calibri"/>
              </a:rPr>
              <a:t> </a:t>
            </a:r>
            <a:r>
              <a:rPr sz="1100" b="1" spc="55" dirty="0">
                <a:latin typeface="Calibri"/>
                <a:cs typeface="Calibri"/>
              </a:rPr>
              <a:t>Vostok.</a:t>
            </a:r>
            <a:r>
              <a:rPr sz="1100" b="1" spc="-40" dirty="0">
                <a:latin typeface="Calibri"/>
                <a:cs typeface="Calibri"/>
              </a:rPr>
              <a:t> </a:t>
            </a:r>
            <a:r>
              <a:rPr sz="1100" spc="55" dirty="0">
                <a:latin typeface="Calibri"/>
                <a:cs typeface="Calibri"/>
              </a:rPr>
              <a:t>January</a:t>
            </a:r>
            <a:r>
              <a:rPr sz="1100" spc="-40" dirty="0">
                <a:latin typeface="Calibri"/>
                <a:cs typeface="Calibri"/>
              </a:rPr>
              <a:t> </a:t>
            </a:r>
            <a:r>
              <a:rPr sz="1100" spc="15" dirty="0">
                <a:latin typeface="Calibri"/>
                <a:cs typeface="Calibri"/>
              </a:rPr>
              <a:t>9,</a:t>
            </a:r>
            <a:r>
              <a:rPr sz="1100" spc="-15" dirty="0">
                <a:latin typeface="Calibri"/>
                <a:cs typeface="Calibri"/>
              </a:rPr>
              <a:t>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endParaRPr sz="1100" dirty="0">
              <a:latin typeface="Calibri"/>
              <a:cs typeface="Calibri"/>
            </a:endParaRPr>
          </a:p>
          <a:p>
            <a:pPr marL="12700">
              <a:lnSpc>
                <a:spcPct val="100000"/>
              </a:lnSpc>
              <a:spcBef>
                <a:spcPts val="580"/>
              </a:spcBef>
            </a:pPr>
            <a:r>
              <a:rPr sz="1100" b="1" spc="70" dirty="0">
                <a:latin typeface="Calibri"/>
                <a:cs typeface="Calibri"/>
              </a:rPr>
              <a:t>Arrival </a:t>
            </a:r>
            <a:r>
              <a:rPr sz="1100" b="1" spc="60" dirty="0">
                <a:latin typeface="Calibri"/>
                <a:cs typeface="Calibri"/>
              </a:rPr>
              <a:t>to </a:t>
            </a:r>
            <a:r>
              <a:rPr sz="1100" b="1" spc="55" dirty="0">
                <a:latin typeface="Calibri"/>
                <a:cs typeface="Calibri"/>
              </a:rPr>
              <a:t>Concordia. </a:t>
            </a:r>
            <a:r>
              <a:rPr sz="1100" spc="55" dirty="0">
                <a:latin typeface="Calibri"/>
                <a:cs typeface="Calibri"/>
              </a:rPr>
              <a:t>January</a:t>
            </a:r>
            <a:r>
              <a:rPr sz="1100" spc="-165" dirty="0">
                <a:latin typeface="Calibri"/>
                <a:cs typeface="Calibri"/>
              </a:rPr>
              <a:t> </a:t>
            </a:r>
            <a:r>
              <a:rPr sz="1100" spc="30" dirty="0">
                <a:latin typeface="Calibri"/>
                <a:cs typeface="Calibri"/>
              </a:rPr>
              <a:t>26, </a:t>
            </a:r>
            <a:r>
              <a:rPr sz="1100" spc="20" dirty="0" smtClean="0">
                <a:latin typeface="Calibri"/>
                <a:cs typeface="Calibri"/>
              </a:rPr>
              <a:t>201</a:t>
            </a:r>
            <a:r>
              <a:rPr lang="es-ES" sz="1100" spc="20" dirty="0" smtClean="0">
                <a:latin typeface="Calibri"/>
                <a:cs typeface="Calibri"/>
              </a:rPr>
              <a:t>9</a:t>
            </a:r>
            <a:r>
              <a:rPr sz="1100" spc="20" dirty="0" smtClean="0">
                <a:latin typeface="Calibri"/>
                <a:cs typeface="Calibri"/>
              </a:rPr>
              <a:t>.</a:t>
            </a:r>
            <a:endParaRPr sz="1100" dirty="0">
              <a:latin typeface="Calibri"/>
              <a:cs typeface="Calibri"/>
            </a:endParaRPr>
          </a:p>
          <a:p>
            <a:pPr>
              <a:lnSpc>
                <a:spcPct val="100000"/>
              </a:lnSpc>
            </a:pPr>
            <a:endParaRPr sz="1100" dirty="0">
              <a:latin typeface="Times New Roman"/>
              <a:cs typeface="Times New Roman"/>
            </a:endParaRPr>
          </a:p>
          <a:p>
            <a:pPr marL="12700" marR="67945">
              <a:lnSpc>
                <a:spcPct val="143900"/>
              </a:lnSpc>
              <a:spcBef>
                <a:spcPts val="635"/>
              </a:spcBef>
            </a:pPr>
            <a:r>
              <a:rPr sz="1100" spc="70" dirty="0">
                <a:latin typeface="Calibri"/>
                <a:cs typeface="Calibri"/>
              </a:rPr>
              <a:t>This </a:t>
            </a:r>
            <a:r>
              <a:rPr sz="1100" spc="60" dirty="0">
                <a:latin typeface="Calibri"/>
                <a:cs typeface="Calibri"/>
              </a:rPr>
              <a:t>transect will </a:t>
            </a:r>
            <a:r>
              <a:rPr sz="1100" spc="40" dirty="0">
                <a:latin typeface="Calibri"/>
                <a:cs typeface="Calibri"/>
              </a:rPr>
              <a:t>take </a:t>
            </a:r>
            <a:r>
              <a:rPr sz="1100" spc="55" dirty="0">
                <a:latin typeface="Calibri"/>
                <a:cs typeface="Calibri"/>
              </a:rPr>
              <a:t>place parallel </a:t>
            </a:r>
            <a:r>
              <a:rPr sz="1100" spc="35" dirty="0">
                <a:latin typeface="Calibri"/>
                <a:cs typeface="Calibri"/>
              </a:rPr>
              <a:t>to </a:t>
            </a:r>
            <a:r>
              <a:rPr sz="1100" spc="40" dirty="0">
                <a:latin typeface="Calibri"/>
                <a:cs typeface="Calibri"/>
              </a:rPr>
              <a:t>the </a:t>
            </a:r>
            <a:r>
              <a:rPr sz="1100" spc="45" dirty="0">
                <a:latin typeface="Calibri"/>
                <a:cs typeface="Calibri"/>
              </a:rPr>
              <a:t>Antarctica </a:t>
            </a:r>
            <a:r>
              <a:rPr sz="1100" spc="55" dirty="0">
                <a:latin typeface="Calibri"/>
                <a:cs typeface="Calibri"/>
              </a:rPr>
              <a:t>Windsled  </a:t>
            </a:r>
            <a:r>
              <a:rPr sz="1100" spc="40" dirty="0">
                <a:latin typeface="Calibri"/>
                <a:cs typeface="Calibri"/>
              </a:rPr>
              <a:t>Circumnavigation.</a:t>
            </a:r>
            <a:r>
              <a:rPr sz="1100" spc="-25" dirty="0">
                <a:latin typeface="Calibri"/>
                <a:cs typeface="Calibri"/>
              </a:rPr>
              <a:t> </a:t>
            </a:r>
            <a:r>
              <a:rPr sz="1100" spc="40" dirty="0">
                <a:latin typeface="Calibri"/>
                <a:cs typeface="Calibri"/>
              </a:rPr>
              <a:t>A</a:t>
            </a:r>
            <a:r>
              <a:rPr sz="1100" spc="-25" dirty="0">
                <a:latin typeface="Calibri"/>
                <a:cs typeface="Calibri"/>
              </a:rPr>
              <a:t> </a:t>
            </a:r>
            <a:r>
              <a:rPr sz="1100" spc="60" dirty="0">
                <a:latin typeface="Calibri"/>
                <a:cs typeface="Calibri"/>
              </a:rPr>
              <a:t>Heavy</a:t>
            </a:r>
            <a:r>
              <a:rPr sz="1100" spc="-40" dirty="0">
                <a:latin typeface="Calibri"/>
                <a:cs typeface="Calibri"/>
              </a:rPr>
              <a:t> </a:t>
            </a:r>
            <a:r>
              <a:rPr sz="1100" spc="55" dirty="0">
                <a:latin typeface="Calibri"/>
                <a:cs typeface="Calibri"/>
              </a:rPr>
              <a:t>Windsled</a:t>
            </a:r>
            <a:r>
              <a:rPr sz="1100" spc="-20" dirty="0">
                <a:latin typeface="Calibri"/>
                <a:cs typeface="Calibri"/>
              </a:rPr>
              <a:t> </a:t>
            </a:r>
            <a:r>
              <a:rPr sz="1100" spc="50" dirty="0">
                <a:latin typeface="Calibri"/>
                <a:cs typeface="Calibri"/>
              </a:rPr>
              <a:t>with</a:t>
            </a:r>
            <a:r>
              <a:rPr sz="1100" spc="5" dirty="0">
                <a:latin typeface="Calibri"/>
                <a:cs typeface="Calibri"/>
              </a:rPr>
              <a:t> </a:t>
            </a:r>
            <a:r>
              <a:rPr sz="1100" spc="25" dirty="0">
                <a:latin typeface="Calibri"/>
                <a:cs typeface="Calibri"/>
              </a:rPr>
              <a:t>5</a:t>
            </a:r>
            <a:r>
              <a:rPr sz="1100" spc="5" dirty="0">
                <a:latin typeface="Calibri"/>
                <a:cs typeface="Calibri"/>
              </a:rPr>
              <a:t> </a:t>
            </a:r>
            <a:r>
              <a:rPr sz="1100" spc="70" dirty="0">
                <a:latin typeface="Calibri"/>
                <a:cs typeface="Calibri"/>
              </a:rPr>
              <a:t>persons</a:t>
            </a:r>
            <a:r>
              <a:rPr sz="1100" spc="5" dirty="0">
                <a:latin typeface="Calibri"/>
                <a:cs typeface="Calibri"/>
              </a:rPr>
              <a:t> </a:t>
            </a:r>
            <a:r>
              <a:rPr sz="1100" spc="35" dirty="0" smtClean="0">
                <a:latin typeface="Calibri"/>
                <a:cs typeface="Calibri"/>
              </a:rPr>
              <a:t>on</a:t>
            </a:r>
            <a:r>
              <a:rPr lang="es-ES" sz="1100" spc="35" dirty="0" smtClean="0">
                <a:latin typeface="Calibri"/>
                <a:cs typeface="Calibri"/>
              </a:rPr>
              <a:t> </a:t>
            </a:r>
            <a:r>
              <a:rPr sz="1100" spc="35" dirty="0" smtClean="0">
                <a:latin typeface="Calibri"/>
                <a:cs typeface="Calibri"/>
              </a:rPr>
              <a:t>board</a:t>
            </a:r>
            <a:r>
              <a:rPr sz="1100" spc="35" dirty="0">
                <a:latin typeface="Calibri"/>
                <a:cs typeface="Calibri"/>
              </a:rPr>
              <a:t>,</a:t>
            </a:r>
            <a:r>
              <a:rPr sz="1100" spc="5" dirty="0">
                <a:latin typeface="Calibri"/>
                <a:cs typeface="Calibri"/>
              </a:rPr>
              <a:t> </a:t>
            </a:r>
            <a:r>
              <a:rPr sz="1100" spc="55" dirty="0" smtClean="0">
                <a:latin typeface="Calibri"/>
                <a:cs typeface="Calibri"/>
              </a:rPr>
              <a:t>carrying</a:t>
            </a:r>
            <a:r>
              <a:rPr lang="es-ES" sz="1100" spc="55" dirty="0" smtClean="0">
                <a:latin typeface="Calibri"/>
                <a:cs typeface="Calibri"/>
              </a:rPr>
              <a:t> </a:t>
            </a:r>
            <a:r>
              <a:rPr sz="1100" spc="5" dirty="0" smtClean="0">
                <a:latin typeface="Calibri"/>
                <a:cs typeface="Calibri"/>
              </a:rPr>
              <a:t> </a:t>
            </a:r>
            <a:r>
              <a:rPr sz="1100" spc="70" dirty="0">
                <a:latin typeface="Calibri"/>
                <a:cs typeface="Calibri"/>
              </a:rPr>
              <a:t>a  </a:t>
            </a:r>
            <a:r>
              <a:rPr sz="1100" spc="45" dirty="0">
                <a:latin typeface="Calibri"/>
                <a:cs typeface="Calibri"/>
              </a:rPr>
              <a:t>total </a:t>
            </a:r>
            <a:r>
              <a:rPr sz="1100" spc="55" dirty="0">
                <a:latin typeface="Calibri"/>
                <a:cs typeface="Calibri"/>
              </a:rPr>
              <a:t>weight </a:t>
            </a:r>
            <a:r>
              <a:rPr sz="1100" spc="50" dirty="0">
                <a:latin typeface="Calibri"/>
                <a:cs typeface="Calibri"/>
              </a:rPr>
              <a:t>of </a:t>
            </a:r>
            <a:r>
              <a:rPr sz="1100" spc="80" dirty="0">
                <a:latin typeface="Calibri"/>
                <a:cs typeface="Calibri"/>
              </a:rPr>
              <a:t>2000kg </a:t>
            </a:r>
            <a:r>
              <a:rPr sz="1100" spc="55" dirty="0">
                <a:latin typeface="Calibri"/>
                <a:cs typeface="Calibri"/>
              </a:rPr>
              <a:t>and </a:t>
            </a:r>
            <a:r>
              <a:rPr sz="1100" spc="45" dirty="0">
                <a:latin typeface="Calibri"/>
                <a:cs typeface="Calibri"/>
              </a:rPr>
              <a:t>doing </a:t>
            </a:r>
            <a:r>
              <a:rPr sz="1100" spc="60" dirty="0">
                <a:latin typeface="Calibri"/>
                <a:cs typeface="Calibri"/>
              </a:rPr>
              <a:t>heavy </a:t>
            </a:r>
            <a:r>
              <a:rPr sz="1100" spc="45" dirty="0">
                <a:latin typeface="Calibri"/>
                <a:cs typeface="Calibri"/>
              </a:rPr>
              <a:t>science, </a:t>
            </a:r>
            <a:r>
              <a:rPr sz="1100" spc="55" dirty="0">
                <a:latin typeface="Calibri"/>
                <a:cs typeface="Calibri"/>
              </a:rPr>
              <a:t>meaning transporting  </a:t>
            </a:r>
            <a:r>
              <a:rPr sz="1100" spc="45" dirty="0">
                <a:latin typeface="Calibri"/>
                <a:cs typeface="Calibri"/>
              </a:rPr>
              <a:t>up</a:t>
            </a:r>
            <a:r>
              <a:rPr sz="1100" spc="-20" dirty="0">
                <a:latin typeface="Calibri"/>
                <a:cs typeface="Calibri"/>
              </a:rPr>
              <a:t> </a:t>
            </a:r>
            <a:r>
              <a:rPr sz="1100" spc="35" dirty="0">
                <a:latin typeface="Calibri"/>
                <a:cs typeface="Calibri"/>
              </a:rPr>
              <a:t>to</a:t>
            </a:r>
            <a:r>
              <a:rPr sz="1100" dirty="0">
                <a:latin typeface="Calibri"/>
                <a:cs typeface="Calibri"/>
              </a:rPr>
              <a:t> </a:t>
            </a:r>
            <a:r>
              <a:rPr sz="1100" spc="80" dirty="0">
                <a:latin typeface="Calibri"/>
                <a:cs typeface="Calibri"/>
              </a:rPr>
              <a:t>300</a:t>
            </a:r>
            <a:r>
              <a:rPr sz="1100" dirty="0">
                <a:latin typeface="Calibri"/>
                <a:cs typeface="Calibri"/>
              </a:rPr>
              <a:t> </a:t>
            </a:r>
            <a:r>
              <a:rPr sz="1100" spc="65" dirty="0">
                <a:latin typeface="Calibri"/>
                <a:cs typeface="Calibri"/>
              </a:rPr>
              <a:t>kg</a:t>
            </a:r>
            <a:r>
              <a:rPr sz="1100" dirty="0">
                <a:latin typeface="Calibri"/>
                <a:cs typeface="Calibri"/>
              </a:rPr>
              <a:t> </a:t>
            </a:r>
            <a:r>
              <a:rPr sz="1100" spc="50" dirty="0">
                <a:latin typeface="Calibri"/>
                <a:cs typeface="Calibri"/>
              </a:rPr>
              <a:t>of</a:t>
            </a:r>
            <a:r>
              <a:rPr sz="1100" spc="-25" dirty="0">
                <a:latin typeface="Calibri"/>
                <a:cs typeface="Calibri"/>
              </a:rPr>
              <a:t> </a:t>
            </a:r>
            <a:r>
              <a:rPr sz="1100" spc="45" dirty="0">
                <a:latin typeface="Calibri"/>
                <a:cs typeface="Calibri"/>
              </a:rPr>
              <a:t>scientific</a:t>
            </a:r>
            <a:r>
              <a:rPr sz="1100" dirty="0">
                <a:latin typeface="Calibri"/>
                <a:cs typeface="Calibri"/>
              </a:rPr>
              <a:t> </a:t>
            </a:r>
            <a:r>
              <a:rPr sz="1100" spc="45" dirty="0">
                <a:latin typeface="Calibri"/>
                <a:cs typeface="Calibri"/>
              </a:rPr>
              <a:t>equipment</a:t>
            </a:r>
            <a:r>
              <a:rPr sz="1100" spc="-20" dirty="0">
                <a:latin typeface="Calibri"/>
                <a:cs typeface="Calibri"/>
              </a:rPr>
              <a:t> </a:t>
            </a:r>
            <a:r>
              <a:rPr sz="1100" spc="45" dirty="0">
                <a:latin typeface="Calibri"/>
                <a:cs typeface="Calibri"/>
              </a:rPr>
              <a:t>for</a:t>
            </a:r>
            <a:r>
              <a:rPr sz="1100" spc="-25" dirty="0">
                <a:latin typeface="Calibri"/>
                <a:cs typeface="Calibri"/>
              </a:rPr>
              <a:t> </a:t>
            </a:r>
            <a:r>
              <a:rPr sz="1100" spc="50" dirty="0">
                <a:latin typeface="Calibri"/>
                <a:cs typeface="Calibri"/>
              </a:rPr>
              <a:t>coring</a:t>
            </a:r>
            <a:r>
              <a:rPr sz="1100" dirty="0">
                <a:latin typeface="Calibri"/>
                <a:cs typeface="Calibri"/>
              </a:rPr>
              <a:t> </a:t>
            </a:r>
            <a:r>
              <a:rPr sz="1100" spc="60" dirty="0">
                <a:latin typeface="Calibri"/>
                <a:cs typeface="Calibri"/>
              </a:rPr>
              <a:t>down</a:t>
            </a:r>
            <a:r>
              <a:rPr sz="1100" spc="-20" dirty="0">
                <a:latin typeface="Calibri"/>
                <a:cs typeface="Calibri"/>
              </a:rPr>
              <a:t> </a:t>
            </a:r>
            <a:r>
              <a:rPr sz="1100" spc="35" dirty="0">
                <a:latin typeface="Calibri"/>
                <a:cs typeface="Calibri"/>
              </a:rPr>
              <a:t>to</a:t>
            </a:r>
            <a:r>
              <a:rPr sz="1100" dirty="0">
                <a:latin typeface="Calibri"/>
                <a:cs typeface="Calibri"/>
              </a:rPr>
              <a:t> </a:t>
            </a:r>
            <a:r>
              <a:rPr sz="1100" spc="50" dirty="0">
                <a:latin typeface="Calibri"/>
                <a:cs typeface="Calibri"/>
              </a:rPr>
              <a:t>20m.</a:t>
            </a:r>
            <a:endParaRPr sz="1100" dirty="0">
              <a:latin typeface="Calibri"/>
              <a:cs typeface="Calibri"/>
            </a:endParaRPr>
          </a:p>
          <a:p>
            <a:pPr marL="12700" marR="5080">
              <a:lnSpc>
                <a:spcPct val="143900"/>
              </a:lnSpc>
            </a:pPr>
            <a:r>
              <a:rPr sz="1100" spc="70" dirty="0">
                <a:latin typeface="Calibri"/>
                <a:cs typeface="Calibri"/>
              </a:rPr>
              <a:t>This </a:t>
            </a:r>
            <a:r>
              <a:rPr sz="1100" spc="60" dirty="0">
                <a:latin typeface="Calibri"/>
                <a:cs typeface="Calibri"/>
              </a:rPr>
              <a:t>transect will </a:t>
            </a:r>
            <a:r>
              <a:rPr sz="1100" spc="70" dirty="0">
                <a:latin typeface="Calibri"/>
                <a:cs typeface="Calibri"/>
              </a:rPr>
              <a:t>allow </a:t>
            </a:r>
            <a:r>
              <a:rPr sz="1100" spc="40" dirty="0">
                <a:latin typeface="Calibri"/>
                <a:cs typeface="Calibri"/>
              </a:rPr>
              <a:t>the </a:t>
            </a:r>
            <a:r>
              <a:rPr sz="1100" spc="35" dirty="0">
                <a:latin typeface="Calibri"/>
                <a:cs typeface="Calibri"/>
              </a:rPr>
              <a:t>project to </a:t>
            </a:r>
            <a:r>
              <a:rPr sz="1100" spc="60" dirty="0">
                <a:latin typeface="Calibri"/>
                <a:cs typeface="Calibri"/>
              </a:rPr>
              <a:t>test </a:t>
            </a:r>
            <a:r>
              <a:rPr sz="1100" spc="40" dirty="0">
                <a:latin typeface="Calibri"/>
                <a:cs typeface="Calibri"/>
              </a:rPr>
              <a:t>the </a:t>
            </a:r>
            <a:r>
              <a:rPr sz="1100" spc="45" dirty="0">
                <a:latin typeface="Calibri"/>
                <a:cs typeface="Calibri"/>
              </a:rPr>
              <a:t>potential </a:t>
            </a:r>
            <a:r>
              <a:rPr sz="1100" spc="50" dirty="0">
                <a:latin typeface="Calibri"/>
                <a:cs typeface="Calibri"/>
              </a:rPr>
              <a:t>of </a:t>
            </a:r>
            <a:r>
              <a:rPr sz="1100" spc="45" dirty="0">
                <a:latin typeface="Calibri"/>
                <a:cs typeface="Calibri"/>
              </a:rPr>
              <a:t>heavier  scientific</a:t>
            </a:r>
            <a:r>
              <a:rPr sz="1100" spc="-25" dirty="0">
                <a:latin typeface="Calibri"/>
                <a:cs typeface="Calibri"/>
              </a:rPr>
              <a:t> </a:t>
            </a:r>
            <a:r>
              <a:rPr sz="1100" spc="60" dirty="0">
                <a:latin typeface="Calibri"/>
                <a:cs typeface="Calibri"/>
              </a:rPr>
              <a:t>work</a:t>
            </a:r>
            <a:r>
              <a:rPr sz="1100" spc="-15" dirty="0">
                <a:latin typeface="Calibri"/>
                <a:cs typeface="Calibri"/>
              </a:rPr>
              <a:t> </a:t>
            </a:r>
            <a:r>
              <a:rPr sz="1100" spc="30" dirty="0">
                <a:latin typeface="Calibri"/>
                <a:cs typeface="Calibri"/>
              </a:rPr>
              <a:t>in</a:t>
            </a:r>
            <a:r>
              <a:rPr sz="1100" spc="-30" dirty="0">
                <a:latin typeface="Calibri"/>
                <a:cs typeface="Calibri"/>
              </a:rPr>
              <a:t> </a:t>
            </a:r>
            <a:r>
              <a:rPr sz="1100" spc="40" dirty="0">
                <a:latin typeface="Calibri"/>
                <a:cs typeface="Calibri"/>
              </a:rPr>
              <a:t>Antarctica,</a:t>
            </a:r>
            <a:r>
              <a:rPr sz="1100" spc="5" dirty="0">
                <a:latin typeface="Calibri"/>
                <a:cs typeface="Calibri"/>
              </a:rPr>
              <a:t> </a:t>
            </a:r>
            <a:r>
              <a:rPr sz="1100" spc="65" dirty="0">
                <a:latin typeface="Calibri"/>
                <a:cs typeface="Calibri"/>
              </a:rPr>
              <a:t>based</a:t>
            </a:r>
            <a:r>
              <a:rPr sz="1100" spc="5" dirty="0">
                <a:latin typeface="Calibri"/>
                <a:cs typeface="Calibri"/>
              </a:rPr>
              <a:t> </a:t>
            </a:r>
            <a:r>
              <a:rPr sz="1100" spc="45" dirty="0">
                <a:latin typeface="Calibri"/>
                <a:cs typeface="Calibri"/>
              </a:rPr>
              <a:t>on</a:t>
            </a:r>
            <a:r>
              <a:rPr sz="1100" spc="-20" dirty="0">
                <a:latin typeface="Calibri"/>
                <a:cs typeface="Calibri"/>
              </a:rPr>
              <a:t> </a:t>
            </a:r>
            <a:r>
              <a:rPr sz="1100" spc="40" dirty="0">
                <a:latin typeface="Calibri"/>
                <a:cs typeface="Calibri"/>
              </a:rPr>
              <a:t>the</a:t>
            </a:r>
            <a:r>
              <a:rPr sz="1100" spc="-25" dirty="0">
                <a:latin typeface="Calibri"/>
                <a:cs typeface="Calibri"/>
              </a:rPr>
              <a:t> </a:t>
            </a:r>
            <a:r>
              <a:rPr sz="1100" spc="70" dirty="0">
                <a:latin typeface="Calibri"/>
                <a:cs typeface="Calibri"/>
              </a:rPr>
              <a:t>works</a:t>
            </a:r>
            <a:r>
              <a:rPr sz="1100" spc="5" dirty="0">
                <a:latin typeface="Calibri"/>
                <a:cs typeface="Calibri"/>
              </a:rPr>
              <a:t> </a:t>
            </a:r>
            <a:r>
              <a:rPr sz="1100" spc="55" dirty="0">
                <a:latin typeface="Calibri"/>
                <a:cs typeface="Calibri"/>
              </a:rPr>
              <a:t>and</a:t>
            </a:r>
            <a:r>
              <a:rPr sz="1100" spc="5" dirty="0">
                <a:latin typeface="Calibri"/>
                <a:cs typeface="Calibri"/>
              </a:rPr>
              <a:t> </a:t>
            </a:r>
            <a:r>
              <a:rPr sz="1100" spc="55" dirty="0">
                <a:latin typeface="Calibri"/>
                <a:cs typeface="Calibri"/>
              </a:rPr>
              <a:t>experiences</a:t>
            </a:r>
            <a:r>
              <a:rPr sz="1100" spc="5" dirty="0">
                <a:latin typeface="Calibri"/>
                <a:cs typeface="Calibri"/>
              </a:rPr>
              <a:t> </a:t>
            </a:r>
            <a:r>
              <a:rPr sz="1100" spc="45" dirty="0">
                <a:latin typeface="Calibri"/>
                <a:cs typeface="Calibri"/>
              </a:rPr>
              <a:t>carried  </a:t>
            </a:r>
            <a:r>
              <a:rPr sz="1100" spc="40" dirty="0">
                <a:latin typeface="Calibri"/>
                <a:cs typeface="Calibri"/>
              </a:rPr>
              <a:t>out</a:t>
            </a:r>
            <a:r>
              <a:rPr sz="1100" spc="5" dirty="0">
                <a:latin typeface="Calibri"/>
                <a:cs typeface="Calibri"/>
              </a:rPr>
              <a:t> </a:t>
            </a:r>
            <a:r>
              <a:rPr sz="1100" spc="45" dirty="0">
                <a:latin typeface="Calibri"/>
                <a:cs typeface="Calibri"/>
              </a:rPr>
              <a:t>on</a:t>
            </a:r>
            <a:r>
              <a:rPr sz="1100" spc="5" dirty="0">
                <a:latin typeface="Calibri"/>
                <a:cs typeface="Calibri"/>
              </a:rPr>
              <a:t> </a:t>
            </a:r>
            <a:r>
              <a:rPr sz="1100" spc="55" dirty="0">
                <a:latin typeface="Calibri"/>
                <a:cs typeface="Calibri"/>
              </a:rPr>
              <a:t>Dark</a:t>
            </a:r>
            <a:r>
              <a:rPr sz="1100" spc="-10" dirty="0">
                <a:latin typeface="Calibri"/>
                <a:cs typeface="Calibri"/>
              </a:rPr>
              <a:t> </a:t>
            </a:r>
            <a:r>
              <a:rPr sz="1100" spc="80" dirty="0">
                <a:latin typeface="Calibri"/>
                <a:cs typeface="Calibri"/>
              </a:rPr>
              <a:t>snow</a:t>
            </a:r>
            <a:r>
              <a:rPr sz="1100" spc="-20" dirty="0">
                <a:latin typeface="Calibri"/>
                <a:cs typeface="Calibri"/>
              </a:rPr>
              <a:t> </a:t>
            </a:r>
            <a:r>
              <a:rPr sz="1100" spc="40" dirty="0">
                <a:latin typeface="Calibri"/>
                <a:cs typeface="Calibri"/>
              </a:rPr>
              <a:t>Greenland</a:t>
            </a:r>
            <a:r>
              <a:rPr sz="1100" spc="5" dirty="0">
                <a:latin typeface="Calibri"/>
                <a:cs typeface="Calibri"/>
              </a:rPr>
              <a:t> </a:t>
            </a:r>
            <a:r>
              <a:rPr sz="1100" spc="30" dirty="0">
                <a:latin typeface="Calibri"/>
                <a:cs typeface="Calibri"/>
              </a:rPr>
              <a:t>Ice</a:t>
            </a:r>
            <a:r>
              <a:rPr sz="1100" spc="5" dirty="0">
                <a:latin typeface="Calibri"/>
                <a:cs typeface="Calibri"/>
              </a:rPr>
              <a:t> </a:t>
            </a:r>
            <a:r>
              <a:rPr sz="1100" spc="55" dirty="0">
                <a:latin typeface="Calibri"/>
                <a:cs typeface="Calibri"/>
              </a:rPr>
              <a:t>Sheet</a:t>
            </a:r>
            <a:r>
              <a:rPr sz="1100" spc="5" dirty="0">
                <a:latin typeface="Calibri"/>
                <a:cs typeface="Calibri"/>
              </a:rPr>
              <a:t> </a:t>
            </a:r>
            <a:r>
              <a:rPr sz="1100" spc="45" dirty="0">
                <a:latin typeface="Calibri"/>
                <a:cs typeface="Calibri"/>
              </a:rPr>
              <a:t>Circumnavigation</a:t>
            </a:r>
            <a:r>
              <a:rPr sz="1100" spc="5" dirty="0">
                <a:latin typeface="Calibri"/>
                <a:cs typeface="Calibri"/>
              </a:rPr>
              <a:t> </a:t>
            </a:r>
            <a:r>
              <a:rPr sz="1100" spc="-15" dirty="0" smtClean="0">
                <a:latin typeface="Calibri"/>
                <a:cs typeface="Calibri"/>
              </a:rPr>
              <a:t>201</a:t>
            </a:r>
            <a:r>
              <a:rPr lang="es-ES" sz="1100" spc="-15" dirty="0" smtClean="0">
                <a:latin typeface="Calibri"/>
                <a:cs typeface="Calibri"/>
              </a:rPr>
              <a:t>8</a:t>
            </a:r>
            <a:r>
              <a:rPr sz="1100" spc="-15" dirty="0" smtClean="0">
                <a:latin typeface="Calibri"/>
                <a:cs typeface="Calibri"/>
              </a:rPr>
              <a:t>.</a:t>
            </a:r>
            <a:endParaRPr sz="1100" dirty="0">
              <a:latin typeface="Calibri"/>
              <a:cs typeface="Calibri"/>
            </a:endParaRPr>
          </a:p>
          <a:p>
            <a:pPr marL="12700" marR="280670">
              <a:lnSpc>
                <a:spcPct val="143900"/>
              </a:lnSpc>
            </a:pPr>
            <a:r>
              <a:rPr sz="1100" spc="30" dirty="0">
                <a:latin typeface="Calibri"/>
                <a:cs typeface="Calibri"/>
              </a:rPr>
              <a:t>At</a:t>
            </a:r>
            <a:r>
              <a:rPr sz="1100" spc="-20" dirty="0">
                <a:latin typeface="Calibri"/>
                <a:cs typeface="Calibri"/>
              </a:rPr>
              <a:t> </a:t>
            </a:r>
            <a:r>
              <a:rPr sz="1100" spc="40" dirty="0">
                <a:latin typeface="Calibri"/>
                <a:cs typeface="Calibri"/>
              </a:rPr>
              <a:t>the</a:t>
            </a:r>
            <a:r>
              <a:rPr sz="1100" dirty="0">
                <a:latin typeface="Calibri"/>
                <a:cs typeface="Calibri"/>
              </a:rPr>
              <a:t> </a:t>
            </a:r>
            <a:r>
              <a:rPr sz="1100" spc="80" dirty="0">
                <a:latin typeface="Calibri"/>
                <a:cs typeface="Calibri"/>
              </a:rPr>
              <a:t>same</a:t>
            </a:r>
            <a:r>
              <a:rPr sz="1100" spc="-20" dirty="0">
                <a:latin typeface="Calibri"/>
                <a:cs typeface="Calibri"/>
              </a:rPr>
              <a:t> </a:t>
            </a:r>
            <a:r>
              <a:rPr sz="1100" spc="40" dirty="0">
                <a:latin typeface="Calibri"/>
                <a:cs typeface="Calibri"/>
              </a:rPr>
              <a:t>time</a:t>
            </a:r>
            <a:r>
              <a:rPr sz="1100" spc="-25" dirty="0">
                <a:latin typeface="Calibri"/>
                <a:cs typeface="Calibri"/>
              </a:rPr>
              <a:t> </a:t>
            </a:r>
            <a:r>
              <a:rPr sz="1100" spc="60" dirty="0">
                <a:latin typeface="Calibri"/>
                <a:cs typeface="Calibri"/>
              </a:rPr>
              <a:t>will</a:t>
            </a:r>
            <a:r>
              <a:rPr sz="1100" spc="-30" dirty="0">
                <a:latin typeface="Calibri"/>
                <a:cs typeface="Calibri"/>
              </a:rPr>
              <a:t> </a:t>
            </a:r>
            <a:r>
              <a:rPr sz="1100" spc="70" dirty="0">
                <a:latin typeface="Calibri"/>
                <a:cs typeface="Calibri"/>
              </a:rPr>
              <a:t>allow</a:t>
            </a:r>
            <a:r>
              <a:rPr sz="1100" spc="-25" dirty="0">
                <a:latin typeface="Calibri"/>
                <a:cs typeface="Calibri"/>
              </a:rPr>
              <a:t> </a:t>
            </a:r>
            <a:r>
              <a:rPr sz="1100" spc="85" dirty="0">
                <a:latin typeface="Calibri"/>
                <a:cs typeface="Calibri"/>
              </a:rPr>
              <a:t>us</a:t>
            </a:r>
            <a:r>
              <a:rPr sz="1100" spc="-20" dirty="0">
                <a:latin typeface="Calibri"/>
                <a:cs typeface="Calibri"/>
              </a:rPr>
              <a:t> </a:t>
            </a:r>
            <a:r>
              <a:rPr sz="1100" spc="35" dirty="0">
                <a:latin typeface="Calibri"/>
                <a:cs typeface="Calibri"/>
              </a:rPr>
              <a:t>to</a:t>
            </a:r>
            <a:r>
              <a:rPr sz="1100" dirty="0">
                <a:latin typeface="Calibri"/>
                <a:cs typeface="Calibri"/>
              </a:rPr>
              <a:t> </a:t>
            </a:r>
            <a:r>
              <a:rPr sz="1100" spc="45" dirty="0">
                <a:latin typeface="Calibri"/>
                <a:cs typeface="Calibri"/>
              </a:rPr>
              <a:t>open</a:t>
            </a:r>
            <a:r>
              <a:rPr sz="1100" spc="-20" dirty="0">
                <a:latin typeface="Calibri"/>
                <a:cs typeface="Calibri"/>
              </a:rPr>
              <a:t> </a:t>
            </a:r>
            <a:r>
              <a:rPr sz="1100" spc="40" dirty="0">
                <a:latin typeface="Calibri"/>
                <a:cs typeface="Calibri"/>
              </a:rPr>
              <a:t>the</a:t>
            </a:r>
            <a:r>
              <a:rPr sz="1100" dirty="0">
                <a:latin typeface="Calibri"/>
                <a:cs typeface="Calibri"/>
              </a:rPr>
              <a:t> </a:t>
            </a:r>
            <a:r>
              <a:rPr sz="1100" spc="35" dirty="0">
                <a:latin typeface="Calibri"/>
                <a:cs typeface="Calibri"/>
              </a:rPr>
              <a:t>route</a:t>
            </a:r>
            <a:r>
              <a:rPr sz="1100" spc="235" dirty="0">
                <a:latin typeface="Calibri"/>
                <a:cs typeface="Calibri"/>
              </a:rPr>
              <a:t> </a:t>
            </a:r>
            <a:r>
              <a:rPr sz="1100" spc="35" dirty="0">
                <a:latin typeface="Calibri"/>
                <a:cs typeface="Calibri"/>
              </a:rPr>
              <a:t>to</a:t>
            </a:r>
            <a:r>
              <a:rPr sz="1100" spc="-30" dirty="0">
                <a:latin typeface="Calibri"/>
                <a:cs typeface="Calibri"/>
              </a:rPr>
              <a:t> </a:t>
            </a:r>
            <a:r>
              <a:rPr sz="1100" spc="35" dirty="0">
                <a:latin typeface="Calibri"/>
                <a:cs typeface="Calibri"/>
              </a:rPr>
              <a:t>Vostok,</a:t>
            </a:r>
            <a:r>
              <a:rPr sz="1100" dirty="0">
                <a:latin typeface="Calibri"/>
                <a:cs typeface="Calibri"/>
              </a:rPr>
              <a:t> </a:t>
            </a:r>
            <a:r>
              <a:rPr sz="1100" spc="55" dirty="0">
                <a:latin typeface="Calibri"/>
                <a:cs typeface="Calibri"/>
              </a:rPr>
              <a:t>and</a:t>
            </a:r>
            <a:r>
              <a:rPr sz="1100" spc="-20" dirty="0">
                <a:latin typeface="Calibri"/>
                <a:cs typeface="Calibri"/>
              </a:rPr>
              <a:t> </a:t>
            </a:r>
            <a:r>
              <a:rPr sz="1100" spc="55" dirty="0">
                <a:latin typeface="Calibri"/>
                <a:cs typeface="Calibri"/>
              </a:rPr>
              <a:t>from  </a:t>
            </a:r>
            <a:r>
              <a:rPr sz="1100" spc="45" dirty="0" err="1">
                <a:latin typeface="Calibri"/>
                <a:cs typeface="Calibri"/>
              </a:rPr>
              <a:t>Vostok</a:t>
            </a:r>
            <a:r>
              <a:rPr sz="1100" spc="45" dirty="0">
                <a:latin typeface="Calibri"/>
                <a:cs typeface="Calibri"/>
              </a:rPr>
              <a:t> </a:t>
            </a:r>
            <a:r>
              <a:rPr sz="1100" spc="35" dirty="0" smtClean="0">
                <a:latin typeface="Calibri"/>
                <a:cs typeface="Calibri"/>
              </a:rPr>
              <a:t>to</a:t>
            </a:r>
            <a:r>
              <a:rPr lang="es-ES" sz="1100" spc="35" dirty="0" smtClean="0">
                <a:latin typeface="Calibri"/>
                <a:cs typeface="Calibri"/>
              </a:rPr>
              <a:t> </a:t>
            </a:r>
            <a:r>
              <a:rPr sz="1100" spc="-140" dirty="0" smtClean="0">
                <a:latin typeface="Calibri"/>
                <a:cs typeface="Calibri"/>
              </a:rPr>
              <a:t> </a:t>
            </a:r>
            <a:r>
              <a:rPr sz="1100" spc="35" dirty="0">
                <a:latin typeface="Calibri"/>
                <a:cs typeface="Calibri"/>
              </a:rPr>
              <a:t>Concordia.</a:t>
            </a:r>
            <a:endParaRPr sz="1100" dirty="0">
              <a:latin typeface="Calibri"/>
              <a:cs typeface="Calibri"/>
            </a:endParaRPr>
          </a:p>
          <a:p>
            <a:pPr>
              <a:lnSpc>
                <a:spcPct val="100000"/>
              </a:lnSpc>
            </a:pPr>
            <a:endParaRPr sz="1100" dirty="0">
              <a:latin typeface="Times New Roman"/>
              <a:cs typeface="Times New Roman"/>
            </a:endParaRPr>
          </a:p>
          <a:p>
            <a:pPr>
              <a:lnSpc>
                <a:spcPct val="100000"/>
              </a:lnSpc>
              <a:spcBef>
                <a:spcPts val="5"/>
              </a:spcBef>
            </a:pPr>
            <a:endParaRPr sz="1050" dirty="0">
              <a:latin typeface="Times New Roman"/>
              <a:cs typeface="Times New Roman"/>
            </a:endParaRPr>
          </a:p>
          <a:p>
            <a:pPr marL="12700">
              <a:lnSpc>
                <a:spcPct val="100000"/>
              </a:lnSpc>
            </a:pPr>
            <a:r>
              <a:rPr sz="1100" spc="40" dirty="0">
                <a:latin typeface="Calibri"/>
                <a:cs typeface="Calibri"/>
              </a:rPr>
              <a:t>Wind</a:t>
            </a:r>
            <a:r>
              <a:rPr sz="1100" spc="5" dirty="0">
                <a:latin typeface="Calibri"/>
                <a:cs typeface="Calibri"/>
              </a:rPr>
              <a:t> </a:t>
            </a:r>
            <a:r>
              <a:rPr sz="1100" spc="55" dirty="0">
                <a:latin typeface="Calibri"/>
                <a:cs typeface="Calibri"/>
              </a:rPr>
              <a:t>and</a:t>
            </a:r>
            <a:r>
              <a:rPr sz="1100" spc="5" dirty="0">
                <a:latin typeface="Calibri"/>
                <a:cs typeface="Calibri"/>
              </a:rPr>
              <a:t> </a:t>
            </a:r>
            <a:r>
              <a:rPr sz="1100" spc="55" dirty="0">
                <a:latin typeface="Calibri"/>
                <a:cs typeface="Calibri"/>
              </a:rPr>
              <a:t>general</a:t>
            </a:r>
            <a:r>
              <a:rPr sz="1100" spc="-25" dirty="0">
                <a:latin typeface="Calibri"/>
                <a:cs typeface="Calibri"/>
              </a:rPr>
              <a:t> </a:t>
            </a:r>
            <a:r>
              <a:rPr sz="1100" spc="45" dirty="0">
                <a:latin typeface="Calibri"/>
                <a:cs typeface="Calibri"/>
              </a:rPr>
              <a:t>conditions</a:t>
            </a:r>
            <a:r>
              <a:rPr sz="1100" spc="5" dirty="0">
                <a:latin typeface="Calibri"/>
                <a:cs typeface="Calibri"/>
              </a:rPr>
              <a:t> </a:t>
            </a:r>
            <a:r>
              <a:rPr sz="1100" spc="45" dirty="0">
                <a:latin typeface="Calibri"/>
                <a:cs typeface="Calibri"/>
              </a:rPr>
              <a:t>are</a:t>
            </a:r>
            <a:r>
              <a:rPr sz="1100" spc="5" dirty="0">
                <a:latin typeface="Calibri"/>
                <a:cs typeface="Calibri"/>
              </a:rPr>
              <a:t> </a:t>
            </a:r>
            <a:r>
              <a:rPr sz="1100" spc="50" dirty="0">
                <a:latin typeface="Calibri"/>
                <a:cs typeface="Calibri"/>
              </a:rPr>
              <a:t>expected</a:t>
            </a:r>
            <a:r>
              <a:rPr sz="1100" spc="-15" dirty="0">
                <a:latin typeface="Calibri"/>
                <a:cs typeface="Calibri"/>
              </a:rPr>
              <a:t> </a:t>
            </a:r>
            <a:r>
              <a:rPr sz="1100" spc="35" dirty="0">
                <a:latin typeface="Calibri"/>
                <a:cs typeface="Calibri"/>
              </a:rPr>
              <a:t>to</a:t>
            </a:r>
            <a:r>
              <a:rPr sz="1100" spc="5" dirty="0">
                <a:latin typeface="Calibri"/>
                <a:cs typeface="Calibri"/>
              </a:rPr>
              <a:t> </a:t>
            </a:r>
            <a:r>
              <a:rPr sz="1100" spc="40" dirty="0">
                <a:latin typeface="Calibri"/>
                <a:cs typeface="Calibri"/>
              </a:rPr>
              <a:t>be</a:t>
            </a:r>
            <a:r>
              <a:rPr sz="1100" spc="-15" dirty="0">
                <a:latin typeface="Calibri"/>
                <a:cs typeface="Calibri"/>
              </a:rPr>
              <a:t> </a:t>
            </a:r>
            <a:r>
              <a:rPr sz="1100" spc="45" dirty="0">
                <a:latin typeface="Calibri"/>
                <a:cs typeface="Calibri"/>
              </a:rPr>
              <a:t>favourable.</a:t>
            </a:r>
            <a:endParaRPr sz="1100" dirty="0">
              <a:latin typeface="Calibri"/>
              <a:cs typeface="Calibri"/>
            </a:endParaRPr>
          </a:p>
          <a:p>
            <a:pPr marL="12700" marR="18415" algn="just">
              <a:lnSpc>
                <a:spcPct val="143900"/>
              </a:lnSpc>
            </a:pPr>
            <a:r>
              <a:rPr sz="1100" spc="60" dirty="0">
                <a:latin typeface="Calibri"/>
                <a:cs typeface="Calibri"/>
              </a:rPr>
              <a:t>The</a:t>
            </a:r>
            <a:r>
              <a:rPr sz="1100" spc="5" dirty="0">
                <a:latin typeface="Calibri"/>
                <a:cs typeface="Calibri"/>
              </a:rPr>
              <a:t> </a:t>
            </a:r>
            <a:r>
              <a:rPr sz="1100" spc="60" dirty="0">
                <a:latin typeface="Calibri"/>
                <a:cs typeface="Calibri"/>
              </a:rPr>
              <a:t>possible</a:t>
            </a:r>
            <a:r>
              <a:rPr sz="1100" spc="5" dirty="0">
                <a:latin typeface="Calibri"/>
                <a:cs typeface="Calibri"/>
              </a:rPr>
              <a:t> </a:t>
            </a:r>
            <a:r>
              <a:rPr sz="1100" spc="60" dirty="0">
                <a:latin typeface="Calibri"/>
                <a:cs typeface="Calibri"/>
              </a:rPr>
              <a:t>scientists</a:t>
            </a:r>
            <a:r>
              <a:rPr sz="1100" spc="5" dirty="0">
                <a:latin typeface="Calibri"/>
                <a:cs typeface="Calibri"/>
              </a:rPr>
              <a:t> </a:t>
            </a:r>
            <a:r>
              <a:rPr sz="1100" spc="55" dirty="0">
                <a:latin typeface="Calibri"/>
                <a:cs typeface="Calibri"/>
              </a:rPr>
              <a:t>and</a:t>
            </a:r>
            <a:r>
              <a:rPr sz="1100" spc="-20"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scientific</a:t>
            </a:r>
            <a:r>
              <a:rPr sz="1100" spc="5" dirty="0">
                <a:latin typeface="Calibri"/>
                <a:cs typeface="Calibri"/>
              </a:rPr>
              <a:t> </a:t>
            </a:r>
            <a:r>
              <a:rPr sz="1100" spc="35" dirty="0">
                <a:latin typeface="Calibri"/>
                <a:cs typeface="Calibri"/>
              </a:rPr>
              <a:t>project</a:t>
            </a:r>
            <a:r>
              <a:rPr sz="1100" spc="5" dirty="0">
                <a:latin typeface="Calibri"/>
                <a:cs typeface="Calibri"/>
              </a:rPr>
              <a:t> </a:t>
            </a:r>
            <a:r>
              <a:rPr sz="1100" spc="45" dirty="0">
                <a:latin typeface="Calibri"/>
                <a:cs typeface="Calibri"/>
              </a:rPr>
              <a:t>are</a:t>
            </a:r>
            <a:r>
              <a:rPr sz="1100" spc="5" dirty="0">
                <a:latin typeface="Calibri"/>
                <a:cs typeface="Calibri"/>
              </a:rPr>
              <a:t> </a:t>
            </a:r>
            <a:r>
              <a:rPr sz="1100" spc="40" dirty="0">
                <a:latin typeface="Calibri"/>
                <a:cs typeface="Calibri"/>
              </a:rPr>
              <a:t>not</a:t>
            </a:r>
            <a:r>
              <a:rPr sz="1100" spc="-20" dirty="0">
                <a:latin typeface="Calibri"/>
                <a:cs typeface="Calibri"/>
              </a:rPr>
              <a:t> </a:t>
            </a:r>
            <a:r>
              <a:rPr sz="1100" spc="45" dirty="0">
                <a:latin typeface="Calibri"/>
                <a:cs typeface="Calibri"/>
              </a:rPr>
              <a:t>yet</a:t>
            </a:r>
            <a:r>
              <a:rPr sz="1100" spc="5" dirty="0">
                <a:latin typeface="Calibri"/>
                <a:cs typeface="Calibri"/>
              </a:rPr>
              <a:t> </a:t>
            </a:r>
            <a:r>
              <a:rPr sz="1100" spc="35" dirty="0">
                <a:latin typeface="Calibri"/>
                <a:cs typeface="Calibri"/>
              </a:rPr>
              <a:t>determined,  </a:t>
            </a:r>
            <a:r>
              <a:rPr sz="1100" spc="45" dirty="0">
                <a:latin typeface="Calibri"/>
                <a:cs typeface="Calibri"/>
              </a:rPr>
              <a:t>even</a:t>
            </a:r>
            <a:r>
              <a:rPr sz="1100" spc="5" dirty="0">
                <a:latin typeface="Calibri"/>
                <a:cs typeface="Calibri"/>
              </a:rPr>
              <a:t> </a:t>
            </a:r>
            <a:r>
              <a:rPr sz="1100" spc="40" dirty="0">
                <a:latin typeface="Calibri"/>
                <a:cs typeface="Calibri"/>
              </a:rPr>
              <a:t>if</a:t>
            </a:r>
            <a:r>
              <a:rPr sz="1100" spc="-20" dirty="0">
                <a:latin typeface="Calibri"/>
                <a:cs typeface="Calibri"/>
              </a:rPr>
              <a:t> </a:t>
            </a:r>
            <a:r>
              <a:rPr sz="1100" spc="70" dirty="0">
                <a:latin typeface="Calibri"/>
                <a:cs typeface="Calibri"/>
              </a:rPr>
              <a:t>a</a:t>
            </a:r>
            <a:r>
              <a:rPr sz="1100" spc="5" dirty="0">
                <a:latin typeface="Calibri"/>
                <a:cs typeface="Calibri"/>
              </a:rPr>
              <a:t> </a:t>
            </a:r>
            <a:r>
              <a:rPr sz="1100" spc="40" dirty="0">
                <a:latin typeface="Calibri"/>
                <a:cs typeface="Calibri"/>
              </a:rPr>
              <a:t>continuation</a:t>
            </a:r>
            <a:r>
              <a:rPr sz="1100" spc="5" dirty="0">
                <a:latin typeface="Calibri"/>
                <a:cs typeface="Calibri"/>
              </a:rPr>
              <a:t> </a:t>
            </a:r>
            <a:r>
              <a:rPr sz="1100" spc="50" dirty="0">
                <a:latin typeface="Calibri"/>
                <a:cs typeface="Calibri"/>
              </a:rPr>
              <a:t>of</a:t>
            </a:r>
            <a:r>
              <a:rPr sz="1100" spc="-20" dirty="0">
                <a:latin typeface="Calibri"/>
                <a:cs typeface="Calibri"/>
              </a:rPr>
              <a:t> </a:t>
            </a:r>
            <a:r>
              <a:rPr sz="1100" spc="80" dirty="0">
                <a:latin typeface="Calibri"/>
                <a:cs typeface="Calibri"/>
              </a:rPr>
              <a:t>20m</a:t>
            </a:r>
            <a:r>
              <a:rPr sz="1100" spc="5" dirty="0">
                <a:latin typeface="Calibri"/>
                <a:cs typeface="Calibri"/>
              </a:rPr>
              <a:t> </a:t>
            </a:r>
            <a:r>
              <a:rPr sz="1100" spc="45" dirty="0">
                <a:latin typeface="Calibri"/>
                <a:cs typeface="Calibri"/>
              </a:rPr>
              <a:t>Coring</a:t>
            </a:r>
            <a:r>
              <a:rPr sz="1100" spc="-20" dirty="0">
                <a:latin typeface="Calibri"/>
                <a:cs typeface="Calibri"/>
              </a:rPr>
              <a:t> </a:t>
            </a:r>
            <a:r>
              <a:rPr sz="1100" spc="60" dirty="0">
                <a:latin typeface="Calibri"/>
                <a:cs typeface="Calibri"/>
              </a:rPr>
              <a:t>work</a:t>
            </a:r>
            <a:r>
              <a:rPr sz="1100" spc="-10" dirty="0">
                <a:latin typeface="Calibri"/>
                <a:cs typeface="Calibri"/>
              </a:rPr>
              <a:t> </a:t>
            </a:r>
            <a:r>
              <a:rPr sz="1100" spc="55" dirty="0">
                <a:latin typeface="Calibri"/>
                <a:cs typeface="Calibri"/>
              </a:rPr>
              <a:t>started</a:t>
            </a:r>
            <a:r>
              <a:rPr sz="1100" spc="5" dirty="0">
                <a:latin typeface="Calibri"/>
                <a:cs typeface="Calibri"/>
              </a:rPr>
              <a:t> </a:t>
            </a:r>
            <a:r>
              <a:rPr sz="1100" spc="30" dirty="0">
                <a:latin typeface="Calibri"/>
                <a:cs typeface="Calibri"/>
              </a:rPr>
              <a:t>in</a:t>
            </a:r>
            <a:r>
              <a:rPr sz="1100" spc="5" dirty="0">
                <a:latin typeface="Calibri"/>
                <a:cs typeface="Calibri"/>
              </a:rPr>
              <a:t> </a:t>
            </a:r>
            <a:r>
              <a:rPr sz="1100" spc="40" dirty="0">
                <a:latin typeface="Calibri"/>
                <a:cs typeface="Calibri"/>
              </a:rPr>
              <a:t>Greenland</a:t>
            </a:r>
            <a:r>
              <a:rPr sz="1100" spc="5" dirty="0">
                <a:latin typeface="Calibri"/>
                <a:cs typeface="Calibri"/>
              </a:rPr>
              <a:t> </a:t>
            </a:r>
            <a:r>
              <a:rPr sz="1100" spc="70" dirty="0">
                <a:latin typeface="Calibri"/>
                <a:cs typeface="Calibri"/>
              </a:rPr>
              <a:t>seem</a:t>
            </a:r>
            <a:r>
              <a:rPr sz="1100" spc="-15" dirty="0">
                <a:latin typeface="Calibri"/>
                <a:cs typeface="Calibri"/>
              </a:rPr>
              <a:t> </a:t>
            </a:r>
            <a:r>
              <a:rPr sz="1100" spc="40" dirty="0">
                <a:latin typeface="Calibri"/>
                <a:cs typeface="Calibri"/>
              </a:rPr>
              <a:t>the  </a:t>
            </a:r>
            <a:r>
              <a:rPr sz="1100" spc="45" dirty="0">
                <a:latin typeface="Calibri"/>
                <a:cs typeface="Calibri"/>
              </a:rPr>
              <a:t>ideal</a:t>
            </a:r>
            <a:r>
              <a:rPr sz="1100" spc="-100" dirty="0">
                <a:latin typeface="Calibri"/>
                <a:cs typeface="Calibri"/>
              </a:rPr>
              <a:t> </a:t>
            </a:r>
            <a:r>
              <a:rPr sz="1100" spc="25" dirty="0">
                <a:latin typeface="Calibri"/>
                <a:cs typeface="Calibri"/>
              </a:rPr>
              <a:t>option.</a:t>
            </a:r>
            <a:endParaRPr sz="1100" dirty="0">
              <a:latin typeface="Calibri"/>
              <a:cs typeface="Calibri"/>
            </a:endParaRPr>
          </a:p>
        </p:txBody>
      </p:sp>
      <p:sp>
        <p:nvSpPr>
          <p:cNvPr id="3" name="object 3"/>
          <p:cNvSpPr/>
          <p:nvPr/>
        </p:nvSpPr>
        <p:spPr>
          <a:xfrm>
            <a:off x="5687999" y="1170000"/>
            <a:ext cx="4212005" cy="454917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4788928"/>
            <a:ext cx="7198359" cy="750570"/>
          </a:xfrm>
          <a:prstGeom prst="rect">
            <a:avLst/>
          </a:prstGeom>
        </p:spPr>
        <p:txBody>
          <a:bodyPr vert="horz" wrap="square" lIns="0" tIns="0" rIns="0" bIns="0" rtlCol="0">
            <a:spAutoFit/>
          </a:bodyPr>
          <a:lstStyle/>
          <a:p>
            <a:pPr marL="12700">
              <a:lnSpc>
                <a:spcPct val="100000"/>
              </a:lnSpc>
            </a:pPr>
            <a:r>
              <a:rPr sz="4700" b="1" spc="390" dirty="0">
                <a:solidFill>
                  <a:srgbClr val="143C69"/>
                </a:solidFill>
                <a:latin typeface="Calibri"/>
                <a:cs typeface="Calibri"/>
              </a:rPr>
              <a:t>THE </a:t>
            </a:r>
            <a:r>
              <a:rPr sz="4700" b="1" spc="305" dirty="0">
                <a:solidFill>
                  <a:srgbClr val="143C69"/>
                </a:solidFill>
                <a:latin typeface="Calibri"/>
                <a:cs typeface="Calibri"/>
              </a:rPr>
              <a:t>SCIENTIFIC</a:t>
            </a:r>
            <a:r>
              <a:rPr sz="4700" b="1" spc="-560" dirty="0">
                <a:solidFill>
                  <a:srgbClr val="143C69"/>
                </a:solidFill>
                <a:latin typeface="Calibri"/>
                <a:cs typeface="Calibri"/>
              </a:rPr>
              <a:t> </a:t>
            </a:r>
            <a:r>
              <a:rPr sz="4700" b="1" spc="320" dirty="0">
                <a:solidFill>
                  <a:srgbClr val="143C69"/>
                </a:solidFill>
                <a:latin typeface="Calibri"/>
                <a:cs typeface="Calibri"/>
              </a:rPr>
              <a:t>PROJECTS</a:t>
            </a:r>
            <a:endParaRPr sz="4700">
              <a:latin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9299" y="768095"/>
            <a:ext cx="2881630" cy="5778761"/>
          </a:xfrm>
          <a:prstGeom prst="rect">
            <a:avLst/>
          </a:prstGeom>
        </p:spPr>
        <p:txBody>
          <a:bodyPr vert="horz" wrap="square" lIns="0" tIns="0" rIns="0" bIns="0" rtlCol="0">
            <a:spAutoFit/>
          </a:bodyPr>
          <a:lstStyle/>
          <a:p>
            <a:pPr marL="12700">
              <a:lnSpc>
                <a:spcPct val="100000"/>
              </a:lnSpc>
            </a:pPr>
            <a:r>
              <a:rPr lang="es-ES" sz="1100" b="1" spc="50" dirty="0" smtClean="0">
                <a:latin typeface="Calibri"/>
                <a:cs typeface="Calibri"/>
              </a:rPr>
              <a:t>G</a:t>
            </a:r>
            <a:r>
              <a:rPr sz="1100" b="1" spc="50" dirty="0" smtClean="0">
                <a:latin typeface="Calibri"/>
                <a:cs typeface="Calibri"/>
              </a:rPr>
              <a:t>REENLAND </a:t>
            </a:r>
            <a:r>
              <a:rPr sz="1100" b="1" spc="25" dirty="0" smtClean="0">
                <a:latin typeface="Calibri"/>
                <a:cs typeface="Calibri"/>
              </a:rPr>
              <a:t>CIRCUMNAVI</a:t>
            </a:r>
            <a:r>
              <a:rPr lang="es-ES" sz="1100" b="1" spc="25" dirty="0" smtClean="0">
                <a:latin typeface="Calibri"/>
                <a:cs typeface="Calibri"/>
              </a:rPr>
              <a:t>G</a:t>
            </a:r>
            <a:r>
              <a:rPr sz="1100" b="1" spc="25" dirty="0" smtClean="0">
                <a:latin typeface="Calibri"/>
                <a:cs typeface="Calibri"/>
              </a:rPr>
              <a:t>ATION </a:t>
            </a:r>
            <a:r>
              <a:rPr sz="1100" b="1" spc="10" dirty="0" smtClean="0">
                <a:latin typeface="Calibri"/>
                <a:cs typeface="Calibri"/>
              </a:rPr>
              <a:t>201</a:t>
            </a:r>
            <a:r>
              <a:rPr lang="es-ES" sz="1100" b="1" spc="10" dirty="0" smtClean="0">
                <a:latin typeface="Calibri"/>
                <a:cs typeface="Calibri"/>
              </a:rPr>
              <a:t>8</a:t>
            </a:r>
            <a:r>
              <a:rPr sz="1100" spc="10" dirty="0" smtClean="0">
                <a:latin typeface="Calibri"/>
                <a:cs typeface="Calibri"/>
              </a:rPr>
              <a:t>.</a:t>
            </a:r>
            <a:r>
              <a:rPr sz="1100" spc="114" dirty="0" smtClean="0">
                <a:latin typeface="Calibri"/>
                <a:cs typeface="Calibri"/>
              </a:rPr>
              <a:t> </a:t>
            </a:r>
            <a:r>
              <a:rPr sz="1100" spc="55" dirty="0">
                <a:latin typeface="Calibri"/>
                <a:cs typeface="Calibri"/>
              </a:rPr>
              <a:t>Dark</a:t>
            </a:r>
            <a:endParaRPr sz="1100" dirty="0">
              <a:latin typeface="Calibri"/>
              <a:cs typeface="Calibri"/>
            </a:endParaRPr>
          </a:p>
          <a:p>
            <a:pPr marL="12700" marR="97155">
              <a:lnSpc>
                <a:spcPct val="143900"/>
              </a:lnSpc>
            </a:pPr>
            <a:r>
              <a:rPr sz="1100" spc="75" dirty="0">
                <a:latin typeface="Calibri"/>
                <a:cs typeface="Calibri"/>
              </a:rPr>
              <a:t>Snow</a:t>
            </a:r>
            <a:r>
              <a:rPr sz="1100" spc="-165" dirty="0">
                <a:latin typeface="Calibri"/>
                <a:cs typeface="Calibri"/>
              </a:rPr>
              <a:t> </a:t>
            </a:r>
            <a:r>
              <a:rPr lang="es-ES" sz="1100" spc="-165" dirty="0" smtClean="0">
                <a:latin typeface="Calibri"/>
                <a:cs typeface="Calibri"/>
              </a:rPr>
              <a:t>  </a:t>
            </a:r>
            <a:r>
              <a:rPr sz="1100" spc="40" dirty="0" smtClean="0">
                <a:latin typeface="Calibri"/>
                <a:cs typeface="Calibri"/>
              </a:rPr>
              <a:t>Greenland </a:t>
            </a:r>
            <a:r>
              <a:rPr sz="1100" spc="30" dirty="0">
                <a:latin typeface="Calibri"/>
                <a:cs typeface="Calibri"/>
              </a:rPr>
              <a:t>Ice </a:t>
            </a:r>
            <a:r>
              <a:rPr sz="1100" spc="60" dirty="0">
                <a:latin typeface="Calibri"/>
                <a:cs typeface="Calibri"/>
              </a:rPr>
              <a:t>sheet </a:t>
            </a:r>
            <a:r>
              <a:rPr sz="1100" spc="45" dirty="0">
                <a:latin typeface="Calibri"/>
                <a:cs typeface="Calibri"/>
              </a:rPr>
              <a:t>circumnavigation,  </a:t>
            </a:r>
            <a:r>
              <a:rPr sz="1100" dirty="0">
                <a:latin typeface="Calibri"/>
                <a:cs typeface="Calibri"/>
              </a:rPr>
              <a:t>Dr. </a:t>
            </a:r>
            <a:r>
              <a:rPr sz="1100" spc="60" dirty="0">
                <a:latin typeface="Calibri"/>
                <a:cs typeface="Calibri"/>
              </a:rPr>
              <a:t>Jason</a:t>
            </a:r>
            <a:r>
              <a:rPr sz="1100" spc="-110" dirty="0">
                <a:latin typeface="Calibri"/>
                <a:cs typeface="Calibri"/>
              </a:rPr>
              <a:t> </a:t>
            </a:r>
            <a:r>
              <a:rPr sz="1100" spc="40" dirty="0">
                <a:latin typeface="Calibri"/>
                <a:cs typeface="Calibri"/>
              </a:rPr>
              <a:t>Box.</a:t>
            </a:r>
            <a:endParaRPr sz="1100" dirty="0">
              <a:latin typeface="Calibri"/>
              <a:cs typeface="Calibri"/>
            </a:endParaRPr>
          </a:p>
          <a:p>
            <a:pPr marL="12700">
              <a:lnSpc>
                <a:spcPct val="100000"/>
              </a:lnSpc>
              <a:spcBef>
                <a:spcPts val="580"/>
              </a:spcBef>
            </a:pPr>
            <a:r>
              <a:rPr sz="1100" b="1" spc="45" dirty="0">
                <a:latin typeface="Calibri"/>
                <a:cs typeface="Calibri"/>
              </a:rPr>
              <a:t>ANTARCTICA </a:t>
            </a:r>
            <a:r>
              <a:rPr sz="1100" b="1" spc="65" dirty="0">
                <a:latin typeface="Calibri"/>
                <a:cs typeface="Calibri"/>
              </a:rPr>
              <a:t>WINDSLED</a:t>
            </a:r>
            <a:r>
              <a:rPr sz="1100" b="1" spc="-180" dirty="0">
                <a:latin typeface="Calibri"/>
                <a:cs typeface="Calibri"/>
              </a:rPr>
              <a:t> </a:t>
            </a:r>
            <a:r>
              <a:rPr sz="1100" b="1" spc="25" dirty="0" smtClean="0">
                <a:latin typeface="Calibri"/>
                <a:cs typeface="Calibri"/>
              </a:rPr>
              <a:t>CIRCUMNAVI</a:t>
            </a:r>
            <a:r>
              <a:rPr lang="es-ES" sz="1100" b="1" spc="25" dirty="0" smtClean="0">
                <a:latin typeface="Calibri"/>
                <a:cs typeface="Calibri"/>
              </a:rPr>
              <a:t>G</a:t>
            </a:r>
            <a:r>
              <a:rPr sz="1100" b="1" spc="25" dirty="0" smtClean="0">
                <a:latin typeface="Calibri"/>
                <a:cs typeface="Calibri"/>
              </a:rPr>
              <a:t>ATION</a:t>
            </a:r>
            <a:endParaRPr sz="1100" dirty="0">
              <a:latin typeface="Calibri"/>
              <a:cs typeface="Calibri"/>
            </a:endParaRPr>
          </a:p>
          <a:p>
            <a:pPr marL="12700" marR="320675">
              <a:lnSpc>
                <a:spcPct val="143900"/>
              </a:lnSpc>
            </a:pPr>
            <a:r>
              <a:rPr sz="1100" spc="60" dirty="0">
                <a:latin typeface="Calibri"/>
                <a:cs typeface="Calibri"/>
              </a:rPr>
              <a:t>will carry several </a:t>
            </a:r>
            <a:r>
              <a:rPr sz="1100" spc="50" dirty="0">
                <a:latin typeface="Calibri"/>
                <a:cs typeface="Calibri"/>
              </a:rPr>
              <a:t>light </a:t>
            </a:r>
            <a:r>
              <a:rPr sz="1100" spc="55" dirty="0">
                <a:latin typeface="Calibri"/>
                <a:cs typeface="Calibri"/>
              </a:rPr>
              <a:t>science </a:t>
            </a:r>
            <a:r>
              <a:rPr sz="1100" spc="40" dirty="0">
                <a:latin typeface="Calibri"/>
                <a:cs typeface="Calibri"/>
              </a:rPr>
              <a:t>projects.  </a:t>
            </a:r>
            <a:r>
              <a:rPr sz="1100" spc="55" dirty="0">
                <a:latin typeface="Calibri"/>
                <a:cs typeface="Calibri"/>
              </a:rPr>
              <a:t>Understanding by </a:t>
            </a:r>
            <a:r>
              <a:rPr sz="1100" spc="50" dirty="0">
                <a:latin typeface="Calibri"/>
                <a:cs typeface="Calibri"/>
              </a:rPr>
              <a:t>light </a:t>
            </a:r>
            <a:r>
              <a:rPr sz="1100" spc="45" dirty="0">
                <a:latin typeface="Calibri"/>
                <a:cs typeface="Calibri"/>
              </a:rPr>
              <a:t>science, </a:t>
            </a:r>
            <a:r>
              <a:rPr sz="1100" spc="55" dirty="0">
                <a:latin typeface="Calibri"/>
                <a:cs typeface="Calibri"/>
              </a:rPr>
              <a:t>data  </a:t>
            </a:r>
            <a:r>
              <a:rPr sz="1100" spc="65" dirty="0">
                <a:latin typeface="Calibri"/>
                <a:cs typeface="Calibri"/>
              </a:rPr>
              <a:t>sampling </a:t>
            </a:r>
            <a:r>
              <a:rPr sz="1100" spc="50" dirty="0">
                <a:latin typeface="Calibri"/>
                <a:cs typeface="Calibri"/>
              </a:rPr>
              <a:t>that </a:t>
            </a:r>
            <a:r>
              <a:rPr sz="1100" spc="80" dirty="0">
                <a:latin typeface="Calibri"/>
                <a:cs typeface="Calibri"/>
              </a:rPr>
              <a:t>has </a:t>
            </a:r>
            <a:r>
              <a:rPr sz="1100" spc="40" dirty="0">
                <a:latin typeface="Calibri"/>
                <a:cs typeface="Calibri"/>
              </a:rPr>
              <a:t>not </a:t>
            </a:r>
            <a:r>
              <a:rPr sz="1100" spc="45" dirty="0">
                <a:latin typeface="Calibri"/>
                <a:cs typeface="Calibri"/>
              </a:rPr>
              <a:t>big requirements  </a:t>
            </a:r>
            <a:r>
              <a:rPr sz="1100" spc="30" dirty="0">
                <a:latin typeface="Calibri"/>
                <a:cs typeface="Calibri"/>
              </a:rPr>
              <a:t>in</a:t>
            </a:r>
            <a:r>
              <a:rPr sz="1100" spc="-20" dirty="0">
                <a:latin typeface="Calibri"/>
                <a:cs typeface="Calibri"/>
              </a:rPr>
              <a:t> </a:t>
            </a:r>
            <a:r>
              <a:rPr sz="1100" spc="65" dirty="0">
                <a:latin typeface="Calibri"/>
                <a:cs typeface="Calibri"/>
              </a:rPr>
              <a:t>terms</a:t>
            </a:r>
            <a:r>
              <a:rPr sz="1100" dirty="0">
                <a:latin typeface="Calibri"/>
                <a:cs typeface="Calibri"/>
              </a:rPr>
              <a:t> </a:t>
            </a:r>
            <a:r>
              <a:rPr sz="1100" spc="50" dirty="0">
                <a:latin typeface="Calibri"/>
                <a:cs typeface="Calibri"/>
              </a:rPr>
              <a:t>of</a:t>
            </a:r>
            <a:r>
              <a:rPr sz="1100" spc="-45" dirty="0">
                <a:latin typeface="Calibri"/>
                <a:cs typeface="Calibri"/>
              </a:rPr>
              <a:t> </a:t>
            </a:r>
            <a:r>
              <a:rPr sz="1100" spc="55" dirty="0">
                <a:latin typeface="Calibri"/>
                <a:cs typeface="Calibri"/>
              </a:rPr>
              <a:t>weight</a:t>
            </a:r>
            <a:r>
              <a:rPr sz="1100" dirty="0">
                <a:latin typeface="Calibri"/>
                <a:cs typeface="Calibri"/>
              </a:rPr>
              <a:t> </a:t>
            </a:r>
            <a:r>
              <a:rPr sz="1100" spc="50" dirty="0">
                <a:latin typeface="Calibri"/>
                <a:cs typeface="Calibri"/>
              </a:rPr>
              <a:t>of</a:t>
            </a:r>
            <a:r>
              <a:rPr sz="1100" spc="-45" dirty="0">
                <a:latin typeface="Calibri"/>
                <a:cs typeface="Calibri"/>
              </a:rPr>
              <a:t> </a:t>
            </a:r>
            <a:r>
              <a:rPr sz="1100" spc="40" dirty="0">
                <a:latin typeface="Calibri"/>
                <a:cs typeface="Calibri"/>
              </a:rPr>
              <a:t>the</a:t>
            </a:r>
            <a:r>
              <a:rPr sz="1100" dirty="0">
                <a:latin typeface="Calibri"/>
                <a:cs typeface="Calibri"/>
              </a:rPr>
              <a:t> </a:t>
            </a:r>
            <a:r>
              <a:rPr sz="1100" spc="70" dirty="0">
                <a:latin typeface="Calibri"/>
                <a:cs typeface="Calibri"/>
              </a:rPr>
              <a:t>systems,</a:t>
            </a:r>
            <a:r>
              <a:rPr sz="1100" dirty="0">
                <a:latin typeface="Calibri"/>
                <a:cs typeface="Calibri"/>
              </a:rPr>
              <a:t> </a:t>
            </a:r>
            <a:r>
              <a:rPr sz="1100" spc="55" dirty="0" smtClean="0">
                <a:latin typeface="Calibri"/>
                <a:cs typeface="Calibri"/>
              </a:rPr>
              <a:t>and</a:t>
            </a:r>
            <a:r>
              <a:rPr lang="es-ES" sz="1100" spc="55" dirty="0" smtClean="0">
                <a:latin typeface="Calibri"/>
                <a:cs typeface="Calibri"/>
              </a:rPr>
              <a:t> </a:t>
            </a:r>
            <a:r>
              <a:rPr sz="1100" dirty="0" smtClean="0">
                <a:latin typeface="Calibri"/>
                <a:cs typeface="Calibri"/>
              </a:rPr>
              <a:t> </a:t>
            </a:r>
            <a:r>
              <a:rPr sz="1100" spc="30" dirty="0" smtClean="0">
                <a:latin typeface="Calibri"/>
                <a:cs typeface="Calibri"/>
              </a:rPr>
              <a:t>in</a:t>
            </a:r>
            <a:r>
              <a:rPr lang="es-ES" sz="1100" spc="30" dirty="0" smtClean="0">
                <a:latin typeface="Calibri"/>
                <a:cs typeface="Calibri"/>
              </a:rPr>
              <a:t> </a:t>
            </a:r>
            <a:r>
              <a:rPr sz="1100" spc="55" dirty="0" smtClean="0">
                <a:latin typeface="Calibri"/>
                <a:cs typeface="Calibri"/>
              </a:rPr>
              <a:t>working</a:t>
            </a:r>
            <a:r>
              <a:rPr sz="1100" spc="-20" dirty="0" smtClean="0">
                <a:latin typeface="Calibri"/>
                <a:cs typeface="Calibri"/>
              </a:rPr>
              <a:t> </a:t>
            </a:r>
            <a:r>
              <a:rPr lang="es-ES" sz="1100" spc="-20" dirty="0" smtClean="0">
                <a:latin typeface="Calibri"/>
                <a:cs typeface="Calibri"/>
              </a:rPr>
              <a:t> </a:t>
            </a:r>
            <a:r>
              <a:rPr sz="1100" spc="40" dirty="0" smtClean="0">
                <a:latin typeface="Calibri"/>
                <a:cs typeface="Calibri"/>
              </a:rPr>
              <a:t>time</a:t>
            </a:r>
            <a:r>
              <a:rPr sz="1100" spc="-5" dirty="0" smtClean="0">
                <a:latin typeface="Calibri"/>
                <a:cs typeface="Calibri"/>
              </a:rPr>
              <a:t> </a:t>
            </a:r>
            <a:r>
              <a:rPr sz="1100" spc="30" dirty="0">
                <a:latin typeface="Calibri"/>
                <a:cs typeface="Calibri"/>
              </a:rPr>
              <a:t>in</a:t>
            </a:r>
            <a:r>
              <a:rPr sz="1100" spc="-20" dirty="0">
                <a:latin typeface="Calibri"/>
                <a:cs typeface="Calibri"/>
              </a:rPr>
              <a:t> </a:t>
            </a:r>
            <a:r>
              <a:rPr sz="1100" spc="40" dirty="0">
                <a:latin typeface="Calibri"/>
                <a:cs typeface="Calibri"/>
              </a:rPr>
              <a:t>the</a:t>
            </a:r>
            <a:r>
              <a:rPr sz="1100" spc="-20" dirty="0">
                <a:latin typeface="Calibri"/>
                <a:cs typeface="Calibri"/>
              </a:rPr>
              <a:t> </a:t>
            </a:r>
            <a:r>
              <a:rPr sz="1100" spc="25" dirty="0">
                <a:latin typeface="Calibri"/>
                <a:cs typeface="Calibri"/>
              </a:rPr>
              <a:t>field,</a:t>
            </a:r>
            <a:r>
              <a:rPr sz="1100" dirty="0">
                <a:latin typeface="Calibri"/>
                <a:cs typeface="Calibri"/>
              </a:rPr>
              <a:t> </a:t>
            </a:r>
            <a:r>
              <a:rPr sz="1100" spc="55" dirty="0">
                <a:latin typeface="Calibri"/>
                <a:cs typeface="Calibri"/>
              </a:rPr>
              <a:t>and</a:t>
            </a:r>
            <a:r>
              <a:rPr sz="1100" spc="-20" dirty="0">
                <a:latin typeface="Calibri"/>
                <a:cs typeface="Calibri"/>
              </a:rPr>
              <a:t> </a:t>
            </a:r>
            <a:r>
              <a:rPr sz="1100" spc="50" dirty="0">
                <a:latin typeface="Calibri"/>
                <a:cs typeface="Calibri"/>
              </a:rPr>
              <a:t>that</a:t>
            </a:r>
            <a:r>
              <a:rPr sz="1100" spc="-20" dirty="0">
                <a:latin typeface="Calibri"/>
                <a:cs typeface="Calibri"/>
              </a:rPr>
              <a:t> </a:t>
            </a:r>
            <a:r>
              <a:rPr sz="1100" spc="40" dirty="0">
                <a:latin typeface="Calibri"/>
                <a:cs typeface="Calibri"/>
              </a:rPr>
              <a:t>therefore  </a:t>
            </a:r>
            <a:r>
              <a:rPr sz="1100" spc="65" dirty="0">
                <a:latin typeface="Calibri"/>
                <a:cs typeface="Calibri"/>
              </a:rPr>
              <a:t>can </a:t>
            </a:r>
            <a:r>
              <a:rPr sz="1100" spc="40" dirty="0">
                <a:latin typeface="Calibri"/>
                <a:cs typeface="Calibri"/>
              </a:rPr>
              <a:t>be </a:t>
            </a:r>
            <a:r>
              <a:rPr sz="1100" spc="50" dirty="0">
                <a:latin typeface="Calibri"/>
                <a:cs typeface="Calibri"/>
              </a:rPr>
              <a:t>compatible with </a:t>
            </a:r>
            <a:r>
              <a:rPr sz="1100" spc="70" dirty="0">
                <a:latin typeface="Calibri"/>
                <a:cs typeface="Calibri"/>
              </a:rPr>
              <a:t>a </a:t>
            </a:r>
            <a:r>
              <a:rPr sz="1100" spc="60" dirty="0">
                <a:latin typeface="Calibri"/>
                <a:cs typeface="Calibri"/>
              </a:rPr>
              <a:t>long </a:t>
            </a:r>
            <a:r>
              <a:rPr sz="1100" spc="55" dirty="0">
                <a:latin typeface="Calibri"/>
                <a:cs typeface="Calibri"/>
              </a:rPr>
              <a:t>distance  </a:t>
            </a:r>
            <a:r>
              <a:rPr sz="1100" spc="60" dirty="0">
                <a:latin typeface="Calibri"/>
                <a:cs typeface="Calibri"/>
              </a:rPr>
              <a:t>traverse</a:t>
            </a:r>
            <a:r>
              <a:rPr sz="1100" spc="-15" dirty="0">
                <a:latin typeface="Calibri"/>
                <a:cs typeface="Calibri"/>
              </a:rPr>
              <a:t> </a:t>
            </a:r>
            <a:r>
              <a:rPr sz="1100" spc="95" dirty="0">
                <a:latin typeface="Calibri"/>
                <a:cs typeface="Calibri"/>
              </a:rPr>
              <a:t>as</a:t>
            </a:r>
            <a:r>
              <a:rPr sz="1100" spc="-35" dirty="0">
                <a:latin typeface="Calibri"/>
                <a:cs typeface="Calibri"/>
              </a:rPr>
              <a:t> </a:t>
            </a:r>
            <a:r>
              <a:rPr sz="1100" spc="40" dirty="0">
                <a:latin typeface="Calibri"/>
                <a:cs typeface="Calibri"/>
              </a:rPr>
              <a:t>the</a:t>
            </a:r>
            <a:r>
              <a:rPr sz="1100" spc="-45" dirty="0">
                <a:latin typeface="Calibri"/>
                <a:cs typeface="Calibri"/>
              </a:rPr>
              <a:t> </a:t>
            </a:r>
            <a:r>
              <a:rPr sz="1100" spc="30" dirty="0">
                <a:latin typeface="Calibri"/>
                <a:cs typeface="Calibri"/>
              </a:rPr>
              <a:t>AWC</a:t>
            </a:r>
            <a:r>
              <a:rPr sz="1100" spc="-15" dirty="0">
                <a:latin typeface="Calibri"/>
                <a:cs typeface="Calibri"/>
              </a:rPr>
              <a:t> </a:t>
            </a:r>
            <a:r>
              <a:rPr sz="1100" spc="-15" dirty="0" smtClean="0">
                <a:latin typeface="Calibri"/>
                <a:cs typeface="Calibri"/>
              </a:rPr>
              <a:t>1</a:t>
            </a:r>
            <a:r>
              <a:rPr lang="es-ES" sz="1100" spc="-15" dirty="0" smtClean="0">
                <a:latin typeface="Calibri"/>
                <a:cs typeface="Calibri"/>
              </a:rPr>
              <a:t>8</a:t>
            </a:r>
            <a:r>
              <a:rPr sz="1100" spc="-15" dirty="0" smtClean="0">
                <a:latin typeface="Calibri"/>
                <a:cs typeface="Calibri"/>
              </a:rPr>
              <a:t>-1</a:t>
            </a:r>
            <a:r>
              <a:rPr lang="es-ES" sz="1100" spc="-15" dirty="0" smtClean="0">
                <a:latin typeface="Calibri"/>
                <a:cs typeface="Calibri"/>
              </a:rPr>
              <a:t>9</a:t>
            </a:r>
            <a:r>
              <a:rPr sz="1100" spc="-15" dirty="0" smtClean="0">
                <a:latin typeface="Calibri"/>
                <a:cs typeface="Calibri"/>
              </a:rPr>
              <a:t>.</a:t>
            </a:r>
            <a:endParaRPr sz="1100" dirty="0">
              <a:latin typeface="Calibri"/>
              <a:cs typeface="Calibri"/>
            </a:endParaRPr>
          </a:p>
          <a:p>
            <a:pPr marL="12700" marR="135255" indent="31115">
              <a:lnSpc>
                <a:spcPct val="143900"/>
              </a:lnSpc>
            </a:pPr>
            <a:r>
              <a:rPr sz="1100" spc="45" dirty="0">
                <a:latin typeface="Calibri"/>
                <a:cs typeface="Calibri"/>
              </a:rPr>
              <a:t>“Understanding</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65" dirty="0">
                <a:latin typeface="Calibri"/>
                <a:cs typeface="Calibri"/>
              </a:rPr>
              <a:t>succession</a:t>
            </a:r>
            <a:r>
              <a:rPr sz="1100" spc="-5" dirty="0">
                <a:latin typeface="Calibri"/>
                <a:cs typeface="Calibri"/>
              </a:rPr>
              <a:t> </a:t>
            </a:r>
            <a:r>
              <a:rPr sz="1100" spc="50" dirty="0">
                <a:latin typeface="Calibri"/>
                <a:cs typeface="Calibri"/>
              </a:rPr>
              <a:t>of</a:t>
            </a:r>
            <a:r>
              <a:rPr sz="1100" spc="-55" dirty="0">
                <a:latin typeface="Calibri"/>
                <a:cs typeface="Calibri"/>
              </a:rPr>
              <a:t> </a:t>
            </a:r>
            <a:r>
              <a:rPr sz="1100" spc="45" dirty="0">
                <a:latin typeface="Calibri"/>
                <a:cs typeface="Calibri"/>
              </a:rPr>
              <a:t>Antarctic  </a:t>
            </a:r>
            <a:r>
              <a:rPr sz="1100" spc="35" dirty="0">
                <a:latin typeface="Calibri"/>
                <a:cs typeface="Calibri"/>
              </a:rPr>
              <a:t>Microbial </a:t>
            </a:r>
            <a:r>
              <a:rPr sz="1100" spc="45" dirty="0">
                <a:latin typeface="Calibri"/>
                <a:cs typeface="Calibri"/>
              </a:rPr>
              <a:t>Comunities </a:t>
            </a:r>
            <a:r>
              <a:rPr sz="1100" spc="55" dirty="0">
                <a:latin typeface="Calibri"/>
                <a:cs typeface="Calibri"/>
              </a:rPr>
              <a:t>from </a:t>
            </a:r>
            <a:r>
              <a:rPr sz="1100" spc="50" dirty="0">
                <a:latin typeface="Calibri"/>
                <a:cs typeface="Calibri"/>
              </a:rPr>
              <a:t>deglaciated  </a:t>
            </a:r>
            <a:r>
              <a:rPr sz="1100" spc="70" dirty="0">
                <a:latin typeface="Calibri"/>
                <a:cs typeface="Calibri"/>
              </a:rPr>
              <a:t>soils</a:t>
            </a:r>
            <a:r>
              <a:rPr sz="1100" spc="-10" dirty="0">
                <a:latin typeface="Calibri"/>
                <a:cs typeface="Calibri"/>
              </a:rPr>
              <a:t> </a:t>
            </a:r>
            <a:r>
              <a:rPr sz="1100" spc="65" dirty="0">
                <a:latin typeface="Calibri"/>
                <a:cs typeface="Calibri"/>
              </a:rPr>
              <a:t>using</a:t>
            </a:r>
            <a:r>
              <a:rPr sz="1100" spc="-10" dirty="0">
                <a:latin typeface="Calibri"/>
                <a:cs typeface="Calibri"/>
              </a:rPr>
              <a:t> </a:t>
            </a:r>
            <a:r>
              <a:rPr sz="1100" spc="70" dirty="0">
                <a:latin typeface="Calibri"/>
                <a:cs typeface="Calibri"/>
              </a:rPr>
              <a:t>new</a:t>
            </a:r>
            <a:r>
              <a:rPr sz="1100" spc="-35" dirty="0">
                <a:latin typeface="Calibri"/>
                <a:cs typeface="Calibri"/>
              </a:rPr>
              <a:t> </a:t>
            </a:r>
            <a:r>
              <a:rPr sz="1100" spc="60" dirty="0">
                <a:latin typeface="Calibri"/>
                <a:cs typeface="Calibri"/>
              </a:rPr>
              <a:t>methods</a:t>
            </a:r>
            <a:r>
              <a:rPr sz="1100" spc="-30" dirty="0">
                <a:latin typeface="Calibri"/>
                <a:cs typeface="Calibri"/>
              </a:rPr>
              <a:t> </a:t>
            </a:r>
            <a:r>
              <a:rPr sz="1100" spc="45" dirty="0">
                <a:latin typeface="Calibri"/>
                <a:cs typeface="Calibri"/>
              </a:rPr>
              <a:t>for</a:t>
            </a:r>
            <a:r>
              <a:rPr sz="1100" spc="-35" dirty="0">
                <a:latin typeface="Calibri"/>
                <a:cs typeface="Calibri"/>
              </a:rPr>
              <a:t> </a:t>
            </a:r>
            <a:r>
              <a:rPr sz="1100" spc="45" dirty="0">
                <a:latin typeface="Calibri"/>
                <a:cs typeface="Calibri"/>
              </a:rPr>
              <a:t>big</a:t>
            </a:r>
            <a:r>
              <a:rPr sz="1100" spc="-10" dirty="0">
                <a:latin typeface="Calibri"/>
                <a:cs typeface="Calibri"/>
              </a:rPr>
              <a:t> </a:t>
            </a:r>
            <a:r>
              <a:rPr sz="1100" spc="25" dirty="0">
                <a:latin typeface="Calibri"/>
                <a:cs typeface="Calibri"/>
              </a:rPr>
              <a:t>data”</a:t>
            </a:r>
            <a:endParaRPr sz="1100" dirty="0">
              <a:latin typeface="Calibri"/>
              <a:cs typeface="Calibri"/>
            </a:endParaRPr>
          </a:p>
          <a:p>
            <a:pPr marL="12700" marR="5080">
              <a:lnSpc>
                <a:spcPct val="143900"/>
              </a:lnSpc>
            </a:pPr>
            <a:r>
              <a:rPr sz="1100" b="1" spc="45" dirty="0">
                <a:latin typeface="Calibri"/>
                <a:cs typeface="Calibri"/>
              </a:rPr>
              <a:t>MICROAIRPOLAR</a:t>
            </a:r>
            <a:r>
              <a:rPr sz="1100" spc="45" dirty="0">
                <a:latin typeface="Calibri"/>
                <a:cs typeface="Calibri"/>
              </a:rPr>
              <a:t>.</a:t>
            </a:r>
            <a:r>
              <a:rPr sz="1100" spc="-15" dirty="0">
                <a:latin typeface="Calibri"/>
                <a:cs typeface="Calibri"/>
              </a:rPr>
              <a:t> </a:t>
            </a:r>
            <a:r>
              <a:rPr sz="1100" spc="60" dirty="0">
                <a:latin typeface="Calibri"/>
                <a:cs typeface="Calibri"/>
              </a:rPr>
              <a:t>Led</a:t>
            </a:r>
            <a:r>
              <a:rPr sz="1100" spc="-15" dirty="0">
                <a:latin typeface="Calibri"/>
                <a:cs typeface="Calibri"/>
              </a:rPr>
              <a:t> </a:t>
            </a:r>
            <a:r>
              <a:rPr sz="1100" spc="55" dirty="0">
                <a:latin typeface="Calibri"/>
                <a:cs typeface="Calibri"/>
              </a:rPr>
              <a:t>by</a:t>
            </a:r>
            <a:r>
              <a:rPr sz="1100" spc="-40" dirty="0">
                <a:latin typeface="Calibri"/>
                <a:cs typeface="Calibri"/>
              </a:rPr>
              <a:t> </a:t>
            </a:r>
            <a:r>
              <a:rPr sz="1100" b="1" dirty="0">
                <a:latin typeface="Calibri"/>
                <a:cs typeface="Calibri"/>
              </a:rPr>
              <a:t>Dr.</a:t>
            </a:r>
            <a:r>
              <a:rPr sz="1100" b="1" spc="-40" dirty="0">
                <a:latin typeface="Calibri"/>
                <a:cs typeface="Calibri"/>
              </a:rPr>
              <a:t> </a:t>
            </a:r>
            <a:r>
              <a:rPr sz="1100" b="1" spc="40" dirty="0">
                <a:latin typeface="Calibri"/>
                <a:cs typeface="Calibri"/>
              </a:rPr>
              <a:t>Antonio</a:t>
            </a:r>
            <a:r>
              <a:rPr sz="1100" b="1" spc="-15" dirty="0">
                <a:latin typeface="Calibri"/>
                <a:cs typeface="Calibri"/>
              </a:rPr>
              <a:t> </a:t>
            </a:r>
            <a:r>
              <a:rPr sz="1100" b="1" spc="55" dirty="0">
                <a:latin typeface="Calibri"/>
                <a:cs typeface="Calibri"/>
              </a:rPr>
              <a:t>Quesada  </a:t>
            </a:r>
            <a:r>
              <a:rPr sz="1100" spc="55" dirty="0">
                <a:latin typeface="Calibri"/>
                <a:cs typeface="Calibri"/>
              </a:rPr>
              <a:t>and Dra Ana </a:t>
            </a:r>
            <a:r>
              <a:rPr sz="1100" spc="40" dirty="0">
                <a:latin typeface="Calibri"/>
                <a:cs typeface="Calibri"/>
              </a:rPr>
              <a:t>Justel. </a:t>
            </a:r>
            <a:r>
              <a:rPr sz="1100" spc="70" dirty="0">
                <a:latin typeface="Calibri"/>
                <a:cs typeface="Calibri"/>
              </a:rPr>
              <a:t>This </a:t>
            </a:r>
            <a:r>
              <a:rPr sz="1100" spc="35" dirty="0">
                <a:latin typeface="Calibri"/>
                <a:cs typeface="Calibri"/>
              </a:rPr>
              <a:t>project </a:t>
            </a:r>
            <a:r>
              <a:rPr sz="1100" spc="45" dirty="0">
                <a:latin typeface="Calibri"/>
                <a:cs typeface="Calibri"/>
              </a:rPr>
              <a:t>include </a:t>
            </a:r>
            <a:r>
              <a:rPr sz="1100" spc="40" dirty="0">
                <a:latin typeface="Calibri"/>
                <a:cs typeface="Calibri"/>
              </a:rPr>
              <a:t>the  </a:t>
            </a:r>
            <a:r>
              <a:rPr sz="1100" spc="50" dirty="0">
                <a:latin typeface="Calibri"/>
                <a:cs typeface="Calibri"/>
              </a:rPr>
              <a:t>taking of </a:t>
            </a:r>
            <a:r>
              <a:rPr sz="1100" spc="40" dirty="0">
                <a:latin typeface="Calibri"/>
                <a:cs typeface="Calibri"/>
              </a:rPr>
              <a:t>air </a:t>
            </a:r>
            <a:r>
              <a:rPr sz="1100" spc="80" dirty="0">
                <a:latin typeface="Calibri"/>
                <a:cs typeface="Calibri"/>
              </a:rPr>
              <a:t>samples </a:t>
            </a:r>
            <a:r>
              <a:rPr sz="1100" spc="65" dirty="0">
                <a:latin typeface="Calibri"/>
                <a:cs typeface="Calibri"/>
              </a:rPr>
              <a:t>along all </a:t>
            </a:r>
            <a:r>
              <a:rPr sz="1100" spc="40" dirty="0">
                <a:latin typeface="Calibri"/>
                <a:cs typeface="Calibri"/>
              </a:rPr>
              <a:t>the </a:t>
            </a:r>
            <a:r>
              <a:rPr sz="1100" spc="85" dirty="0">
                <a:latin typeface="Calibri"/>
                <a:cs typeface="Calibri"/>
              </a:rPr>
              <a:t>way </a:t>
            </a:r>
            <a:r>
              <a:rPr sz="1100" spc="80" dirty="0">
                <a:latin typeface="Calibri"/>
                <a:cs typeface="Calibri"/>
              </a:rPr>
              <a:t>has  </a:t>
            </a:r>
            <a:r>
              <a:rPr sz="1100" spc="45" dirty="0">
                <a:latin typeface="Calibri"/>
                <a:cs typeface="Calibri"/>
              </a:rPr>
              <a:t>been </a:t>
            </a:r>
            <a:r>
              <a:rPr sz="1100" b="1" spc="55" dirty="0">
                <a:latin typeface="Calibri"/>
                <a:cs typeface="Calibri"/>
              </a:rPr>
              <a:t>pre-aproved </a:t>
            </a:r>
            <a:r>
              <a:rPr sz="1100" b="1" spc="45" dirty="0">
                <a:latin typeface="Calibri"/>
                <a:cs typeface="Calibri"/>
              </a:rPr>
              <a:t>for </a:t>
            </a:r>
            <a:r>
              <a:rPr sz="1100" b="1" spc="50" dirty="0">
                <a:latin typeface="Calibri"/>
                <a:cs typeface="Calibri"/>
              </a:rPr>
              <a:t>funding </a:t>
            </a:r>
            <a:r>
              <a:rPr sz="1100" b="1" spc="55" dirty="0">
                <a:latin typeface="Calibri"/>
                <a:cs typeface="Calibri"/>
              </a:rPr>
              <a:t>by </a:t>
            </a:r>
            <a:r>
              <a:rPr sz="1100" b="1" spc="65" dirty="0">
                <a:latin typeface="Calibri"/>
                <a:cs typeface="Calibri"/>
              </a:rPr>
              <a:t>Spanish  </a:t>
            </a:r>
            <a:r>
              <a:rPr sz="1100" b="1" spc="45" dirty="0">
                <a:latin typeface="Calibri"/>
                <a:cs typeface="Calibri"/>
              </a:rPr>
              <a:t>Antarctic</a:t>
            </a:r>
            <a:r>
              <a:rPr sz="1100" b="1" spc="-50" dirty="0">
                <a:latin typeface="Calibri"/>
                <a:cs typeface="Calibri"/>
              </a:rPr>
              <a:t> </a:t>
            </a:r>
            <a:r>
              <a:rPr sz="1100" b="1" spc="50" dirty="0">
                <a:latin typeface="Calibri"/>
                <a:cs typeface="Calibri"/>
              </a:rPr>
              <a:t>Programme</a:t>
            </a:r>
            <a:r>
              <a:rPr sz="1100" spc="50" dirty="0">
                <a:latin typeface="Calibri"/>
                <a:cs typeface="Calibri"/>
              </a:rPr>
              <a:t>.</a:t>
            </a:r>
            <a:endParaRPr sz="1100" dirty="0">
              <a:latin typeface="Calibri"/>
              <a:cs typeface="Calibri"/>
            </a:endParaRPr>
          </a:p>
          <a:p>
            <a:pPr marL="12700" marR="196850">
              <a:lnSpc>
                <a:spcPct val="143900"/>
              </a:lnSpc>
            </a:pPr>
            <a:r>
              <a:rPr sz="1100" spc="40" dirty="0">
                <a:latin typeface="Calibri"/>
                <a:cs typeface="Calibri"/>
              </a:rPr>
              <a:t>Antonio </a:t>
            </a:r>
            <a:r>
              <a:rPr sz="1100" spc="45" dirty="0">
                <a:latin typeface="Calibri"/>
                <a:cs typeface="Calibri"/>
              </a:rPr>
              <a:t>Quesada. </a:t>
            </a:r>
            <a:r>
              <a:rPr sz="1100" spc="60" dirty="0">
                <a:latin typeface="Calibri"/>
                <a:cs typeface="Calibri"/>
              </a:rPr>
              <a:t>Professor </a:t>
            </a:r>
            <a:r>
              <a:rPr sz="1100" spc="30" dirty="0">
                <a:latin typeface="Calibri"/>
                <a:cs typeface="Calibri"/>
              </a:rPr>
              <a:t>in </a:t>
            </a:r>
            <a:r>
              <a:rPr sz="1100" spc="40" dirty="0">
                <a:latin typeface="Calibri"/>
                <a:cs typeface="Calibri"/>
              </a:rPr>
              <a:t>the  </a:t>
            </a:r>
            <a:r>
              <a:rPr sz="1100" spc="50" dirty="0">
                <a:latin typeface="Calibri"/>
                <a:cs typeface="Calibri"/>
              </a:rPr>
              <a:t>Universidad Autónoma </a:t>
            </a:r>
            <a:r>
              <a:rPr sz="1100" spc="40" dirty="0">
                <a:latin typeface="Calibri"/>
                <a:cs typeface="Calibri"/>
              </a:rPr>
              <a:t>de Madrid </a:t>
            </a:r>
            <a:r>
              <a:rPr sz="1100" spc="55" dirty="0">
                <a:latin typeface="Calibri"/>
                <a:cs typeface="Calibri"/>
              </a:rPr>
              <a:t>and </a:t>
            </a:r>
            <a:r>
              <a:rPr sz="1100" spc="80" dirty="0">
                <a:latin typeface="Calibri"/>
                <a:cs typeface="Calibri"/>
              </a:rPr>
              <a:t>has  </a:t>
            </a:r>
            <a:r>
              <a:rPr sz="1100" spc="45" dirty="0">
                <a:latin typeface="Calibri"/>
                <a:cs typeface="Calibri"/>
              </a:rPr>
              <a:t>been</a:t>
            </a:r>
            <a:r>
              <a:rPr sz="1100" spc="-5" dirty="0">
                <a:latin typeface="Calibri"/>
                <a:cs typeface="Calibri"/>
              </a:rPr>
              <a:t> </a:t>
            </a:r>
            <a:r>
              <a:rPr sz="1100" spc="45" dirty="0">
                <a:latin typeface="Calibri"/>
                <a:cs typeface="Calibri"/>
              </a:rPr>
              <a:t>related</a:t>
            </a:r>
            <a:r>
              <a:rPr sz="1100" spc="-30" dirty="0">
                <a:latin typeface="Calibri"/>
                <a:cs typeface="Calibri"/>
              </a:rPr>
              <a:t> </a:t>
            </a:r>
            <a:r>
              <a:rPr sz="1100" spc="50" dirty="0">
                <a:latin typeface="Calibri"/>
                <a:cs typeface="Calibri"/>
              </a:rPr>
              <a:t>with</a:t>
            </a:r>
            <a:r>
              <a:rPr sz="1100" spc="-5" dirty="0">
                <a:latin typeface="Calibri"/>
                <a:cs typeface="Calibri"/>
              </a:rPr>
              <a:t> </a:t>
            </a:r>
            <a:r>
              <a:rPr sz="1100" spc="35" dirty="0">
                <a:latin typeface="Calibri"/>
                <a:cs typeface="Calibri"/>
              </a:rPr>
              <a:t>different</a:t>
            </a:r>
            <a:r>
              <a:rPr sz="1100" spc="-5" dirty="0">
                <a:latin typeface="Calibri"/>
                <a:cs typeface="Calibri"/>
              </a:rPr>
              <a:t> </a:t>
            </a:r>
            <a:r>
              <a:rPr sz="1100" spc="55" dirty="0">
                <a:latin typeface="Calibri"/>
                <a:cs typeface="Calibri"/>
              </a:rPr>
              <a:t>research</a:t>
            </a:r>
            <a:r>
              <a:rPr sz="1100" spc="-25" dirty="0">
                <a:latin typeface="Calibri"/>
                <a:cs typeface="Calibri"/>
              </a:rPr>
              <a:t> </a:t>
            </a:r>
            <a:r>
              <a:rPr sz="1100" spc="55" dirty="0">
                <a:latin typeface="Calibri"/>
                <a:cs typeface="Calibri"/>
              </a:rPr>
              <a:t>topics  </a:t>
            </a:r>
            <a:r>
              <a:rPr sz="1100" spc="45" dirty="0">
                <a:latin typeface="Calibri"/>
                <a:cs typeface="Calibri"/>
              </a:rPr>
              <a:t>related</a:t>
            </a:r>
            <a:r>
              <a:rPr sz="1100" spc="-5" dirty="0">
                <a:latin typeface="Calibri"/>
                <a:cs typeface="Calibri"/>
              </a:rPr>
              <a:t> </a:t>
            </a:r>
            <a:r>
              <a:rPr sz="1100" spc="55" dirty="0">
                <a:latin typeface="Calibri"/>
                <a:cs typeface="Calibri"/>
              </a:rPr>
              <a:t>mainly</a:t>
            </a:r>
            <a:r>
              <a:rPr sz="1100" spc="-55" dirty="0">
                <a:latin typeface="Calibri"/>
                <a:cs typeface="Calibri"/>
              </a:rPr>
              <a:t> </a:t>
            </a:r>
            <a:r>
              <a:rPr sz="1100" spc="50" dirty="0">
                <a:latin typeface="Calibri"/>
                <a:cs typeface="Calibri"/>
              </a:rPr>
              <a:t>with</a:t>
            </a:r>
            <a:r>
              <a:rPr sz="1100" spc="-5" dirty="0">
                <a:latin typeface="Calibri"/>
                <a:cs typeface="Calibri"/>
              </a:rPr>
              <a:t> </a:t>
            </a:r>
            <a:r>
              <a:rPr sz="1100" spc="60" dirty="0">
                <a:latin typeface="Calibri"/>
                <a:cs typeface="Calibri"/>
              </a:rPr>
              <a:t>non-marine</a:t>
            </a:r>
            <a:r>
              <a:rPr sz="1100" spc="-5" dirty="0">
                <a:latin typeface="Calibri"/>
                <a:cs typeface="Calibri"/>
              </a:rPr>
              <a:t> </a:t>
            </a:r>
            <a:r>
              <a:rPr sz="1100" spc="50" dirty="0">
                <a:latin typeface="Calibri"/>
                <a:cs typeface="Calibri"/>
              </a:rPr>
              <a:t>aquatic</a:t>
            </a:r>
            <a:endParaRPr sz="1100" dirty="0">
              <a:latin typeface="Calibri"/>
              <a:cs typeface="Calibri"/>
            </a:endParaRPr>
          </a:p>
        </p:txBody>
      </p:sp>
      <p:sp>
        <p:nvSpPr>
          <p:cNvPr id="3" name="object 3"/>
          <p:cNvSpPr txBox="1"/>
          <p:nvPr/>
        </p:nvSpPr>
        <p:spPr>
          <a:xfrm>
            <a:off x="3923245" y="693663"/>
            <a:ext cx="2867025" cy="5565775"/>
          </a:xfrm>
          <a:prstGeom prst="rect">
            <a:avLst/>
          </a:prstGeom>
        </p:spPr>
        <p:txBody>
          <a:bodyPr vert="horz" wrap="square" lIns="0" tIns="0" rIns="0" bIns="0" rtlCol="0">
            <a:spAutoFit/>
          </a:bodyPr>
          <a:lstStyle/>
          <a:p>
            <a:pPr marL="12700" marR="54610">
              <a:lnSpc>
                <a:spcPct val="143900"/>
              </a:lnSpc>
            </a:pPr>
            <a:r>
              <a:rPr sz="1100" spc="65" dirty="0">
                <a:latin typeface="Calibri"/>
                <a:cs typeface="Calibri"/>
              </a:rPr>
              <a:t>ecosystems. </a:t>
            </a:r>
            <a:r>
              <a:rPr sz="1100" spc="40" dirty="0">
                <a:latin typeface="Calibri"/>
                <a:cs typeface="Calibri"/>
              </a:rPr>
              <a:t>He </a:t>
            </a:r>
            <a:r>
              <a:rPr sz="1100" spc="80" dirty="0">
                <a:latin typeface="Calibri"/>
                <a:cs typeface="Calibri"/>
              </a:rPr>
              <a:t>has </a:t>
            </a:r>
            <a:r>
              <a:rPr sz="1100" spc="45" dirty="0">
                <a:latin typeface="Calibri"/>
                <a:cs typeface="Calibri"/>
              </a:rPr>
              <a:t>been </a:t>
            </a:r>
            <a:r>
              <a:rPr sz="1100" spc="50" dirty="0">
                <a:latin typeface="Calibri"/>
                <a:cs typeface="Calibri"/>
              </a:rPr>
              <a:t>collaborating </a:t>
            </a:r>
            <a:r>
              <a:rPr sz="1100" spc="30" dirty="0">
                <a:latin typeface="Calibri"/>
                <a:cs typeface="Calibri"/>
              </a:rPr>
              <a:t>in  </a:t>
            </a:r>
            <a:r>
              <a:rPr sz="1100" spc="45" dirty="0">
                <a:latin typeface="Calibri"/>
                <a:cs typeface="Calibri"/>
              </a:rPr>
              <a:t>international</a:t>
            </a:r>
            <a:r>
              <a:rPr sz="1100" spc="-35" dirty="0">
                <a:latin typeface="Calibri"/>
                <a:cs typeface="Calibri"/>
              </a:rPr>
              <a:t> </a:t>
            </a:r>
            <a:r>
              <a:rPr sz="1100" spc="55" dirty="0">
                <a:latin typeface="Calibri"/>
                <a:cs typeface="Calibri"/>
              </a:rPr>
              <a:t>research</a:t>
            </a:r>
            <a:r>
              <a:rPr sz="1100" spc="-5" dirty="0">
                <a:latin typeface="Calibri"/>
                <a:cs typeface="Calibri"/>
              </a:rPr>
              <a:t> </a:t>
            </a:r>
            <a:r>
              <a:rPr sz="1100" spc="35" dirty="0">
                <a:latin typeface="Calibri"/>
                <a:cs typeface="Calibri"/>
              </a:rPr>
              <a:t>initiatives,</a:t>
            </a:r>
            <a:r>
              <a:rPr sz="1100" spc="-5" dirty="0">
                <a:latin typeface="Calibri"/>
                <a:cs typeface="Calibri"/>
              </a:rPr>
              <a:t> </a:t>
            </a:r>
            <a:r>
              <a:rPr sz="1100" spc="95" dirty="0">
                <a:latin typeface="Calibri"/>
                <a:cs typeface="Calibri"/>
              </a:rPr>
              <a:t>as</a:t>
            </a:r>
            <a:r>
              <a:rPr sz="1100" spc="-5" dirty="0">
                <a:latin typeface="Calibri"/>
                <a:cs typeface="Calibri"/>
              </a:rPr>
              <a:t> </a:t>
            </a:r>
            <a:r>
              <a:rPr sz="1100" spc="50" dirty="0">
                <a:latin typeface="Calibri"/>
                <a:cs typeface="Calibri"/>
              </a:rPr>
              <a:t>RiSCC</a:t>
            </a:r>
            <a:r>
              <a:rPr sz="1100" spc="-5" dirty="0">
                <a:latin typeface="Calibri"/>
                <a:cs typeface="Calibri"/>
              </a:rPr>
              <a:t> </a:t>
            </a:r>
            <a:r>
              <a:rPr sz="1100" spc="45" dirty="0">
                <a:latin typeface="Calibri"/>
                <a:cs typeface="Calibri"/>
              </a:rPr>
              <a:t>or  </a:t>
            </a:r>
            <a:r>
              <a:rPr sz="1100" spc="65" dirty="0">
                <a:latin typeface="Calibri"/>
                <a:cs typeface="Calibri"/>
              </a:rPr>
              <a:t>EBA</a:t>
            </a:r>
            <a:r>
              <a:rPr sz="1100" spc="-100" dirty="0">
                <a:latin typeface="Calibri"/>
                <a:cs typeface="Calibri"/>
              </a:rPr>
              <a:t> </a:t>
            </a:r>
            <a:r>
              <a:rPr sz="1100" spc="35" dirty="0">
                <a:latin typeface="Calibri"/>
                <a:cs typeface="Calibri"/>
              </a:rPr>
              <a:t>(SCAR).</a:t>
            </a:r>
            <a:endParaRPr sz="1100">
              <a:latin typeface="Calibri"/>
              <a:cs typeface="Calibri"/>
            </a:endParaRPr>
          </a:p>
          <a:p>
            <a:pPr marL="12700" marR="351155">
              <a:lnSpc>
                <a:spcPct val="143900"/>
              </a:lnSpc>
            </a:pPr>
            <a:r>
              <a:rPr sz="1100" spc="40" dirty="0">
                <a:latin typeface="Calibri"/>
                <a:cs typeface="Calibri"/>
              </a:rPr>
              <a:t>He</a:t>
            </a:r>
            <a:r>
              <a:rPr sz="1100" dirty="0">
                <a:latin typeface="Calibri"/>
                <a:cs typeface="Calibri"/>
              </a:rPr>
              <a:t> </a:t>
            </a:r>
            <a:r>
              <a:rPr sz="1100" spc="80" dirty="0">
                <a:latin typeface="Calibri"/>
                <a:cs typeface="Calibri"/>
              </a:rPr>
              <a:t>has</a:t>
            </a:r>
            <a:r>
              <a:rPr sz="1100" dirty="0">
                <a:latin typeface="Calibri"/>
                <a:cs typeface="Calibri"/>
              </a:rPr>
              <a:t> </a:t>
            </a:r>
            <a:r>
              <a:rPr sz="1100" spc="50" dirty="0">
                <a:latin typeface="Calibri"/>
                <a:cs typeface="Calibri"/>
              </a:rPr>
              <a:t>leaded</a:t>
            </a:r>
            <a:r>
              <a:rPr sz="1100" dirty="0">
                <a:latin typeface="Calibri"/>
                <a:cs typeface="Calibri"/>
              </a:rPr>
              <a:t> </a:t>
            </a:r>
            <a:r>
              <a:rPr sz="1100" spc="60" dirty="0">
                <a:latin typeface="Calibri"/>
                <a:cs typeface="Calibri"/>
              </a:rPr>
              <a:t>several</a:t>
            </a:r>
            <a:r>
              <a:rPr sz="1100" spc="-30" dirty="0">
                <a:latin typeface="Calibri"/>
                <a:cs typeface="Calibri"/>
              </a:rPr>
              <a:t> </a:t>
            </a:r>
            <a:r>
              <a:rPr sz="1100" spc="55" dirty="0">
                <a:latin typeface="Calibri"/>
                <a:cs typeface="Calibri"/>
              </a:rPr>
              <a:t>research</a:t>
            </a:r>
            <a:r>
              <a:rPr sz="1100" dirty="0">
                <a:latin typeface="Calibri"/>
                <a:cs typeface="Calibri"/>
              </a:rPr>
              <a:t> </a:t>
            </a:r>
            <a:r>
              <a:rPr sz="1100" spc="45" dirty="0">
                <a:latin typeface="Calibri"/>
                <a:cs typeface="Calibri"/>
              </a:rPr>
              <a:t>projects  </a:t>
            </a:r>
            <a:r>
              <a:rPr sz="1100" spc="30" dirty="0">
                <a:latin typeface="Calibri"/>
                <a:cs typeface="Calibri"/>
              </a:rPr>
              <a:t>in </a:t>
            </a:r>
            <a:r>
              <a:rPr sz="1100" spc="55" dirty="0">
                <a:latin typeface="Calibri"/>
                <a:cs typeface="Calibri"/>
              </a:rPr>
              <a:t>Polar </a:t>
            </a:r>
            <a:r>
              <a:rPr sz="1100" spc="60" dirty="0">
                <a:latin typeface="Calibri"/>
                <a:cs typeface="Calibri"/>
              </a:rPr>
              <a:t>Regions </a:t>
            </a:r>
            <a:r>
              <a:rPr sz="1100" spc="55" dirty="0">
                <a:latin typeface="Calibri"/>
                <a:cs typeface="Calibri"/>
              </a:rPr>
              <a:t>since </a:t>
            </a:r>
            <a:r>
              <a:rPr sz="1100" spc="30" dirty="0">
                <a:latin typeface="Calibri"/>
                <a:cs typeface="Calibri"/>
              </a:rPr>
              <a:t>2001 </a:t>
            </a:r>
            <a:r>
              <a:rPr sz="1100" spc="55" dirty="0">
                <a:latin typeface="Calibri"/>
                <a:cs typeface="Calibri"/>
              </a:rPr>
              <a:t>and </a:t>
            </a:r>
            <a:r>
              <a:rPr sz="1100" spc="80" dirty="0">
                <a:latin typeface="Calibri"/>
                <a:cs typeface="Calibri"/>
              </a:rPr>
              <a:t>has  </a:t>
            </a:r>
            <a:r>
              <a:rPr sz="1100" spc="45" dirty="0">
                <a:latin typeface="Calibri"/>
                <a:cs typeface="Calibri"/>
              </a:rPr>
              <a:t>participated</a:t>
            </a:r>
            <a:r>
              <a:rPr sz="1100" spc="-10" dirty="0">
                <a:latin typeface="Calibri"/>
                <a:cs typeface="Calibri"/>
              </a:rPr>
              <a:t> </a:t>
            </a:r>
            <a:r>
              <a:rPr sz="1100" spc="30" dirty="0">
                <a:latin typeface="Calibri"/>
                <a:cs typeface="Calibri"/>
              </a:rPr>
              <a:t>in</a:t>
            </a:r>
            <a:r>
              <a:rPr sz="1100" spc="-10" dirty="0">
                <a:latin typeface="Calibri"/>
                <a:cs typeface="Calibri"/>
              </a:rPr>
              <a:t> </a:t>
            </a:r>
            <a:r>
              <a:rPr sz="1100" spc="45" dirty="0">
                <a:latin typeface="Calibri"/>
                <a:cs typeface="Calibri"/>
              </a:rPr>
              <a:t>over</a:t>
            </a:r>
            <a:r>
              <a:rPr sz="1100" spc="-35" dirty="0">
                <a:latin typeface="Calibri"/>
                <a:cs typeface="Calibri"/>
              </a:rPr>
              <a:t> </a:t>
            </a:r>
            <a:r>
              <a:rPr sz="1100" spc="70" dirty="0">
                <a:latin typeface="Calibri"/>
                <a:cs typeface="Calibri"/>
              </a:rPr>
              <a:t>a</a:t>
            </a:r>
            <a:r>
              <a:rPr sz="1100" spc="-10" dirty="0">
                <a:latin typeface="Calibri"/>
                <a:cs typeface="Calibri"/>
              </a:rPr>
              <a:t> </a:t>
            </a:r>
            <a:r>
              <a:rPr sz="1100" spc="55" dirty="0">
                <a:latin typeface="Calibri"/>
                <a:cs typeface="Calibri"/>
              </a:rPr>
              <a:t>dozen</a:t>
            </a:r>
            <a:r>
              <a:rPr sz="1100" spc="-10" dirty="0">
                <a:latin typeface="Calibri"/>
                <a:cs typeface="Calibri"/>
              </a:rPr>
              <a:t> </a:t>
            </a:r>
            <a:r>
              <a:rPr sz="1100" spc="50" dirty="0">
                <a:latin typeface="Calibri"/>
                <a:cs typeface="Calibri"/>
              </a:rPr>
              <a:t>of</a:t>
            </a:r>
            <a:r>
              <a:rPr sz="1100" spc="-35" dirty="0">
                <a:latin typeface="Calibri"/>
                <a:cs typeface="Calibri"/>
              </a:rPr>
              <a:t> </a:t>
            </a:r>
            <a:r>
              <a:rPr sz="1100" spc="55" dirty="0">
                <a:latin typeface="Calibri"/>
                <a:cs typeface="Calibri"/>
              </a:rPr>
              <a:t>polar</a:t>
            </a:r>
            <a:endParaRPr sz="1100">
              <a:latin typeface="Calibri"/>
              <a:cs typeface="Calibri"/>
            </a:endParaRPr>
          </a:p>
          <a:p>
            <a:pPr marL="12700" marR="5080">
              <a:lnSpc>
                <a:spcPct val="143900"/>
              </a:lnSpc>
            </a:pPr>
            <a:r>
              <a:rPr sz="1100" spc="50" dirty="0">
                <a:latin typeface="Calibri"/>
                <a:cs typeface="Calibri"/>
              </a:rPr>
              <a:t>expeditions </a:t>
            </a:r>
            <a:r>
              <a:rPr sz="1100" spc="40" dirty="0">
                <a:latin typeface="Calibri"/>
                <a:cs typeface="Calibri"/>
              </a:rPr>
              <a:t>(both Arctic </a:t>
            </a:r>
            <a:r>
              <a:rPr sz="1100" spc="55" dirty="0">
                <a:latin typeface="Calibri"/>
                <a:cs typeface="Calibri"/>
              </a:rPr>
              <a:t>and </a:t>
            </a:r>
            <a:r>
              <a:rPr sz="1100" spc="40" dirty="0">
                <a:latin typeface="Calibri"/>
                <a:cs typeface="Calibri"/>
              </a:rPr>
              <a:t>Antarctic) </a:t>
            </a:r>
            <a:r>
              <a:rPr sz="1100" spc="35" dirty="0">
                <a:latin typeface="Calibri"/>
                <a:cs typeface="Calibri"/>
              </a:rPr>
              <a:t>to </a:t>
            </a:r>
            <a:r>
              <a:rPr sz="1100" spc="70" dirty="0">
                <a:latin typeface="Calibri"/>
                <a:cs typeface="Calibri"/>
              </a:rPr>
              <a:t>a  </a:t>
            </a:r>
            <a:r>
              <a:rPr sz="1100" spc="50" dirty="0">
                <a:latin typeface="Calibri"/>
                <a:cs typeface="Calibri"/>
              </a:rPr>
              <a:t>variety of </a:t>
            </a:r>
            <a:r>
              <a:rPr sz="1100" spc="55" dirty="0">
                <a:latin typeface="Calibri"/>
                <a:cs typeface="Calibri"/>
              </a:rPr>
              <a:t>polar </a:t>
            </a:r>
            <a:r>
              <a:rPr sz="1100" spc="45" dirty="0">
                <a:latin typeface="Calibri"/>
                <a:cs typeface="Calibri"/>
              </a:rPr>
              <a:t>locations. </a:t>
            </a:r>
            <a:r>
              <a:rPr sz="1100" spc="30" dirty="0">
                <a:latin typeface="Calibri"/>
                <a:cs typeface="Calibri"/>
              </a:rPr>
              <a:t>At </a:t>
            </a:r>
            <a:r>
              <a:rPr sz="1100" spc="40" dirty="0">
                <a:latin typeface="Calibri"/>
                <a:cs typeface="Calibri"/>
              </a:rPr>
              <a:t>the </a:t>
            </a:r>
            <a:r>
              <a:rPr sz="1100" spc="55" dirty="0">
                <a:latin typeface="Calibri"/>
                <a:cs typeface="Calibri"/>
              </a:rPr>
              <a:t>moment </a:t>
            </a:r>
            <a:r>
              <a:rPr sz="1100" spc="45" dirty="0">
                <a:latin typeface="Calibri"/>
                <a:cs typeface="Calibri"/>
              </a:rPr>
              <a:t>he  </a:t>
            </a:r>
            <a:r>
              <a:rPr sz="1100" spc="65" dirty="0">
                <a:latin typeface="Calibri"/>
                <a:cs typeface="Calibri"/>
              </a:rPr>
              <a:t>is </a:t>
            </a:r>
            <a:r>
              <a:rPr sz="1100" spc="40" dirty="0">
                <a:latin typeface="Calibri"/>
                <a:cs typeface="Calibri"/>
              </a:rPr>
              <a:t>the </a:t>
            </a:r>
            <a:r>
              <a:rPr sz="1100" spc="35" dirty="0">
                <a:latin typeface="Calibri"/>
                <a:cs typeface="Calibri"/>
              </a:rPr>
              <a:t>PI </a:t>
            </a:r>
            <a:r>
              <a:rPr sz="1100" spc="50" dirty="0">
                <a:latin typeface="Calibri"/>
                <a:cs typeface="Calibri"/>
              </a:rPr>
              <a:t>of </a:t>
            </a:r>
            <a:r>
              <a:rPr sz="1100" spc="60" dirty="0">
                <a:latin typeface="Calibri"/>
                <a:cs typeface="Calibri"/>
              </a:rPr>
              <a:t>an </a:t>
            </a:r>
            <a:r>
              <a:rPr sz="1100" spc="45" dirty="0">
                <a:latin typeface="Calibri"/>
                <a:cs typeface="Calibri"/>
              </a:rPr>
              <a:t>international </a:t>
            </a:r>
            <a:r>
              <a:rPr sz="1100" spc="35" dirty="0">
                <a:latin typeface="Calibri"/>
                <a:cs typeface="Calibri"/>
              </a:rPr>
              <a:t>project </a:t>
            </a:r>
            <a:r>
              <a:rPr sz="1100" spc="60" dirty="0">
                <a:latin typeface="Calibri"/>
                <a:cs typeface="Calibri"/>
              </a:rPr>
              <a:t>(Spanish  </a:t>
            </a:r>
            <a:r>
              <a:rPr sz="1100" spc="45" dirty="0">
                <a:latin typeface="Calibri"/>
                <a:cs typeface="Calibri"/>
              </a:rPr>
              <a:t>funded)</a:t>
            </a:r>
            <a:r>
              <a:rPr sz="1100" spc="-5" dirty="0">
                <a:latin typeface="Calibri"/>
                <a:cs typeface="Calibri"/>
              </a:rPr>
              <a:t> </a:t>
            </a:r>
            <a:r>
              <a:rPr sz="1100" spc="45" dirty="0">
                <a:latin typeface="Calibri"/>
                <a:cs typeface="Calibri"/>
              </a:rPr>
              <a:t>on</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50" dirty="0">
                <a:latin typeface="Calibri"/>
                <a:cs typeface="Calibri"/>
              </a:rPr>
              <a:t>biocomplexity</a:t>
            </a:r>
            <a:r>
              <a:rPr sz="1100" spc="-30" dirty="0">
                <a:latin typeface="Calibri"/>
                <a:cs typeface="Calibri"/>
              </a:rPr>
              <a:t> </a:t>
            </a:r>
            <a:r>
              <a:rPr sz="1100" spc="50" dirty="0">
                <a:latin typeface="Calibri"/>
                <a:cs typeface="Calibri"/>
              </a:rPr>
              <a:t>of</a:t>
            </a:r>
            <a:r>
              <a:rPr sz="1100" spc="-50"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microbial  </a:t>
            </a:r>
            <a:r>
              <a:rPr sz="1100" spc="80" dirty="0">
                <a:latin typeface="Calibri"/>
                <a:cs typeface="Calibri"/>
              </a:rPr>
              <a:t>mats </a:t>
            </a:r>
            <a:r>
              <a:rPr sz="1100" spc="30" dirty="0">
                <a:latin typeface="Calibri"/>
                <a:cs typeface="Calibri"/>
              </a:rPr>
              <a:t>in </a:t>
            </a:r>
            <a:r>
              <a:rPr sz="1100" spc="55" dirty="0">
                <a:latin typeface="Calibri"/>
                <a:cs typeface="Calibri"/>
              </a:rPr>
              <a:t>polar </a:t>
            </a:r>
            <a:r>
              <a:rPr sz="1100" spc="40" dirty="0">
                <a:latin typeface="Calibri"/>
                <a:cs typeface="Calibri"/>
              </a:rPr>
              <a:t>regions. </a:t>
            </a:r>
            <a:r>
              <a:rPr sz="1100" spc="55" dirty="0">
                <a:latin typeface="Calibri"/>
                <a:cs typeface="Calibri"/>
              </a:rPr>
              <a:t>Actually </a:t>
            </a:r>
            <a:r>
              <a:rPr sz="1100" spc="45" dirty="0">
                <a:latin typeface="Calibri"/>
                <a:cs typeface="Calibri"/>
              </a:rPr>
              <a:t>he </a:t>
            </a:r>
            <a:r>
              <a:rPr sz="1100" spc="65" dirty="0">
                <a:latin typeface="Calibri"/>
                <a:cs typeface="Calibri"/>
              </a:rPr>
              <a:t>is </a:t>
            </a:r>
            <a:r>
              <a:rPr sz="1100" spc="40" dirty="0">
                <a:latin typeface="Calibri"/>
                <a:cs typeface="Calibri"/>
              </a:rPr>
              <a:t>the  </a:t>
            </a:r>
            <a:r>
              <a:rPr sz="1100" spc="45" dirty="0">
                <a:latin typeface="Calibri"/>
                <a:cs typeface="Calibri"/>
              </a:rPr>
              <a:t>scientific </a:t>
            </a:r>
            <a:r>
              <a:rPr sz="1100" spc="65" dirty="0">
                <a:latin typeface="Calibri"/>
                <a:cs typeface="Calibri"/>
              </a:rPr>
              <a:t>manager </a:t>
            </a:r>
            <a:r>
              <a:rPr sz="1100" spc="50" dirty="0">
                <a:latin typeface="Calibri"/>
                <a:cs typeface="Calibri"/>
              </a:rPr>
              <a:t>of </a:t>
            </a:r>
            <a:r>
              <a:rPr sz="1100" spc="40" dirty="0">
                <a:latin typeface="Calibri"/>
                <a:cs typeface="Calibri"/>
              </a:rPr>
              <a:t>the </a:t>
            </a:r>
            <a:r>
              <a:rPr sz="1100" spc="65" dirty="0">
                <a:latin typeface="Calibri"/>
                <a:cs typeface="Calibri"/>
              </a:rPr>
              <a:t>Spanish </a:t>
            </a:r>
            <a:r>
              <a:rPr sz="1100" spc="45" dirty="0">
                <a:latin typeface="Calibri"/>
                <a:cs typeface="Calibri"/>
              </a:rPr>
              <a:t>Antarctic  </a:t>
            </a:r>
            <a:r>
              <a:rPr sz="1100" spc="50" dirty="0">
                <a:latin typeface="Calibri"/>
                <a:cs typeface="Calibri"/>
              </a:rPr>
              <a:t>Programme.</a:t>
            </a:r>
            <a:endParaRPr sz="1100">
              <a:latin typeface="Calibri"/>
              <a:cs typeface="Calibri"/>
            </a:endParaRPr>
          </a:p>
          <a:p>
            <a:pPr marL="12700" marR="187960">
              <a:lnSpc>
                <a:spcPct val="143900"/>
              </a:lnSpc>
            </a:pPr>
            <a:r>
              <a:rPr sz="1100" spc="35" dirty="0">
                <a:latin typeface="Calibri"/>
                <a:cs typeface="Calibri"/>
              </a:rPr>
              <a:t>Other </a:t>
            </a:r>
            <a:r>
              <a:rPr sz="1100" spc="45" dirty="0">
                <a:latin typeface="Calibri"/>
                <a:cs typeface="Calibri"/>
              </a:rPr>
              <a:t>projects are being determined </a:t>
            </a:r>
            <a:r>
              <a:rPr sz="1100" spc="50" dirty="0">
                <a:latin typeface="Calibri"/>
                <a:cs typeface="Calibri"/>
              </a:rPr>
              <a:t>with  </a:t>
            </a:r>
            <a:r>
              <a:rPr sz="1100" spc="55" dirty="0">
                <a:latin typeface="Calibri"/>
                <a:cs typeface="Calibri"/>
              </a:rPr>
              <a:t>Profesor </a:t>
            </a:r>
            <a:r>
              <a:rPr sz="1100" spc="45" dirty="0">
                <a:latin typeface="Calibri"/>
                <a:cs typeface="Calibri"/>
              </a:rPr>
              <a:t>Juan Ignacio </a:t>
            </a:r>
            <a:r>
              <a:rPr sz="1100" spc="70" dirty="0">
                <a:latin typeface="Calibri"/>
                <a:cs typeface="Calibri"/>
              </a:rPr>
              <a:t>Lopez </a:t>
            </a:r>
            <a:r>
              <a:rPr sz="1100" spc="25" dirty="0">
                <a:latin typeface="Calibri"/>
                <a:cs typeface="Calibri"/>
              </a:rPr>
              <a:t>Moreno,</a:t>
            </a:r>
            <a:r>
              <a:rPr sz="1100" spc="-55" dirty="0">
                <a:latin typeface="Calibri"/>
                <a:cs typeface="Calibri"/>
              </a:rPr>
              <a:t> </a:t>
            </a:r>
            <a:r>
              <a:rPr sz="1100" spc="55" dirty="0">
                <a:latin typeface="Calibri"/>
                <a:cs typeface="Calibri"/>
              </a:rPr>
              <a:t>from  </a:t>
            </a:r>
            <a:r>
              <a:rPr sz="1100" spc="50" dirty="0">
                <a:latin typeface="Calibri"/>
                <a:cs typeface="Calibri"/>
              </a:rPr>
              <a:t>IPE </a:t>
            </a:r>
            <a:r>
              <a:rPr sz="1100" spc="40" dirty="0">
                <a:latin typeface="Calibri"/>
                <a:cs typeface="Calibri"/>
              </a:rPr>
              <a:t>Instituto Pirenaico de </a:t>
            </a:r>
            <a:r>
              <a:rPr sz="1100" spc="45" dirty="0">
                <a:latin typeface="Calibri"/>
                <a:cs typeface="Calibri"/>
              </a:rPr>
              <a:t>Ecologia. </a:t>
            </a:r>
            <a:r>
              <a:rPr sz="1100" spc="70" dirty="0">
                <a:latin typeface="Calibri"/>
                <a:cs typeface="Calibri"/>
              </a:rPr>
              <a:t>who  </a:t>
            </a:r>
            <a:r>
              <a:rPr sz="1100" spc="50" dirty="0">
                <a:latin typeface="Calibri"/>
                <a:cs typeface="Calibri"/>
              </a:rPr>
              <a:t>led </a:t>
            </a:r>
            <a:r>
              <a:rPr sz="1100" spc="40" dirty="0">
                <a:latin typeface="Calibri"/>
                <a:cs typeface="Calibri"/>
              </a:rPr>
              <a:t>the </a:t>
            </a:r>
            <a:r>
              <a:rPr sz="1100" spc="60" dirty="0">
                <a:latin typeface="Calibri"/>
                <a:cs typeface="Calibri"/>
              </a:rPr>
              <a:t>work </a:t>
            </a:r>
            <a:r>
              <a:rPr sz="1100" spc="45" dirty="0">
                <a:latin typeface="Calibri"/>
                <a:cs typeface="Calibri"/>
              </a:rPr>
              <a:t>carried </a:t>
            </a:r>
            <a:r>
              <a:rPr sz="1100" spc="40" dirty="0">
                <a:latin typeface="Calibri"/>
                <a:cs typeface="Calibri"/>
              </a:rPr>
              <a:t>out </a:t>
            </a:r>
            <a:r>
              <a:rPr sz="1100" spc="30" dirty="0">
                <a:latin typeface="Calibri"/>
                <a:cs typeface="Calibri"/>
              </a:rPr>
              <a:t>in </a:t>
            </a:r>
            <a:r>
              <a:rPr sz="1100" spc="60" dirty="0">
                <a:latin typeface="Calibri"/>
                <a:cs typeface="Calibri"/>
              </a:rPr>
              <a:t>The </a:t>
            </a:r>
            <a:r>
              <a:rPr sz="1100" spc="40" dirty="0">
                <a:latin typeface="Calibri"/>
                <a:cs typeface="Calibri"/>
              </a:rPr>
              <a:t>Greenland  </a:t>
            </a:r>
            <a:r>
              <a:rPr sz="1100" spc="60" dirty="0">
                <a:latin typeface="Calibri"/>
                <a:cs typeface="Calibri"/>
              </a:rPr>
              <a:t>windsled </a:t>
            </a:r>
            <a:r>
              <a:rPr sz="1100" spc="45" dirty="0">
                <a:latin typeface="Calibri"/>
                <a:cs typeface="Calibri"/>
              </a:rPr>
              <a:t>Circumnavigation </a:t>
            </a:r>
            <a:r>
              <a:rPr sz="1100" spc="20" dirty="0">
                <a:latin typeface="Calibri"/>
                <a:cs typeface="Calibri"/>
              </a:rPr>
              <a:t>2014, </a:t>
            </a:r>
            <a:r>
              <a:rPr sz="1100" spc="55" dirty="0">
                <a:latin typeface="Calibri"/>
                <a:cs typeface="Calibri"/>
              </a:rPr>
              <a:t>and </a:t>
            </a:r>
            <a:r>
              <a:rPr sz="1100" spc="70" dirty="0">
                <a:latin typeface="Calibri"/>
                <a:cs typeface="Calibri"/>
              </a:rPr>
              <a:t>who  </a:t>
            </a:r>
            <a:r>
              <a:rPr sz="1100" spc="80" dirty="0">
                <a:latin typeface="Calibri"/>
                <a:cs typeface="Calibri"/>
              </a:rPr>
              <a:t>has</a:t>
            </a:r>
            <a:r>
              <a:rPr sz="1100" spc="5" dirty="0">
                <a:latin typeface="Calibri"/>
                <a:cs typeface="Calibri"/>
              </a:rPr>
              <a:t> </a:t>
            </a:r>
            <a:r>
              <a:rPr sz="1100" spc="50" dirty="0">
                <a:latin typeface="Calibri"/>
                <a:cs typeface="Calibri"/>
              </a:rPr>
              <a:t>published</a:t>
            </a:r>
            <a:r>
              <a:rPr sz="1100" spc="-20" dirty="0">
                <a:latin typeface="Calibri"/>
                <a:cs typeface="Calibri"/>
              </a:rPr>
              <a:t> </a:t>
            </a:r>
            <a:r>
              <a:rPr sz="1100" spc="50" dirty="0">
                <a:latin typeface="Calibri"/>
                <a:cs typeface="Calibri"/>
              </a:rPr>
              <a:t>with</a:t>
            </a:r>
            <a:r>
              <a:rPr sz="1100" spc="-15" dirty="0">
                <a:latin typeface="Calibri"/>
                <a:cs typeface="Calibri"/>
              </a:rPr>
              <a:t> </a:t>
            </a:r>
            <a:r>
              <a:rPr sz="1100" spc="60" dirty="0">
                <a:latin typeface="Calibri"/>
                <a:cs typeface="Calibri"/>
              </a:rPr>
              <a:t>those</a:t>
            </a:r>
            <a:r>
              <a:rPr sz="1100" spc="5" dirty="0">
                <a:latin typeface="Calibri"/>
                <a:cs typeface="Calibri"/>
              </a:rPr>
              <a:t> </a:t>
            </a:r>
            <a:r>
              <a:rPr sz="1100" spc="55" dirty="0">
                <a:latin typeface="Calibri"/>
                <a:cs typeface="Calibri"/>
              </a:rPr>
              <a:t>observations</a:t>
            </a:r>
            <a:r>
              <a:rPr sz="1100" spc="-15" dirty="0">
                <a:latin typeface="Calibri"/>
                <a:cs typeface="Calibri"/>
              </a:rPr>
              <a:t> </a:t>
            </a:r>
            <a:r>
              <a:rPr sz="1100" spc="40" dirty="0">
                <a:latin typeface="Calibri"/>
                <a:cs typeface="Calibri"/>
              </a:rPr>
              <a:t>the  </a:t>
            </a:r>
            <a:r>
              <a:rPr sz="1100" spc="50" dirty="0">
                <a:latin typeface="Calibri"/>
                <a:cs typeface="Calibri"/>
              </a:rPr>
              <a:t>first paper of </a:t>
            </a:r>
            <a:r>
              <a:rPr sz="1100" spc="55" dirty="0">
                <a:latin typeface="Calibri"/>
                <a:cs typeface="Calibri"/>
              </a:rPr>
              <a:t>observations </a:t>
            </a:r>
            <a:r>
              <a:rPr sz="1100" spc="45" dirty="0">
                <a:latin typeface="Calibri"/>
                <a:cs typeface="Calibri"/>
              </a:rPr>
              <a:t>taken over </a:t>
            </a:r>
            <a:r>
              <a:rPr sz="1100" spc="70" dirty="0">
                <a:latin typeface="Calibri"/>
                <a:cs typeface="Calibri"/>
              </a:rPr>
              <a:t>a  </a:t>
            </a:r>
            <a:r>
              <a:rPr sz="1100" spc="60" dirty="0">
                <a:latin typeface="Calibri"/>
                <a:cs typeface="Calibri"/>
              </a:rPr>
              <a:t>windsled </a:t>
            </a:r>
            <a:r>
              <a:rPr sz="1100" spc="45" dirty="0">
                <a:latin typeface="Calibri"/>
                <a:cs typeface="Calibri"/>
              </a:rPr>
              <a:t>traverse. https://publicaciones.  </a:t>
            </a:r>
            <a:r>
              <a:rPr sz="1100" spc="55" dirty="0">
                <a:latin typeface="Calibri"/>
                <a:cs typeface="Calibri"/>
              </a:rPr>
              <a:t>unirioja.es/ojs/index.php/cig/issue/  </a:t>
            </a:r>
            <a:r>
              <a:rPr sz="1100" spc="35" dirty="0">
                <a:latin typeface="Calibri"/>
                <a:cs typeface="Calibri"/>
              </a:rPr>
              <a:t>view/195  </a:t>
            </a:r>
            <a:r>
              <a:rPr sz="1100" spc="50" dirty="0">
                <a:latin typeface="Calibri"/>
                <a:cs typeface="Calibri"/>
              </a:rPr>
              <a:t>“Snowpack </a:t>
            </a:r>
            <a:r>
              <a:rPr sz="1100" spc="55" dirty="0">
                <a:latin typeface="Calibri"/>
                <a:cs typeface="Calibri"/>
              </a:rPr>
              <a:t>observations from</a:t>
            </a:r>
            <a:r>
              <a:rPr sz="1100" spc="45" dirty="0">
                <a:latin typeface="Calibri"/>
                <a:cs typeface="Calibri"/>
              </a:rPr>
              <a:t> </a:t>
            </a:r>
            <a:r>
              <a:rPr sz="1100" spc="70" dirty="0">
                <a:latin typeface="Calibri"/>
                <a:cs typeface="Calibri"/>
              </a:rPr>
              <a:t>a</a:t>
            </a:r>
            <a:endParaRPr sz="1100">
              <a:latin typeface="Calibri"/>
              <a:cs typeface="Calibri"/>
            </a:endParaRPr>
          </a:p>
        </p:txBody>
      </p:sp>
      <p:sp>
        <p:nvSpPr>
          <p:cNvPr id="4" name="object 4"/>
          <p:cNvSpPr txBox="1"/>
          <p:nvPr/>
        </p:nvSpPr>
        <p:spPr>
          <a:xfrm>
            <a:off x="7067194" y="692825"/>
            <a:ext cx="2882265" cy="5119478"/>
          </a:xfrm>
          <a:prstGeom prst="rect">
            <a:avLst/>
          </a:prstGeom>
        </p:spPr>
        <p:txBody>
          <a:bodyPr vert="horz" wrap="square" lIns="0" tIns="0" rIns="0" bIns="0" rtlCol="0">
            <a:spAutoFit/>
          </a:bodyPr>
          <a:lstStyle/>
          <a:p>
            <a:pPr marL="12700" marR="139700">
              <a:lnSpc>
                <a:spcPct val="143900"/>
              </a:lnSpc>
            </a:pPr>
            <a:r>
              <a:rPr sz="1100" spc="50" dirty="0">
                <a:latin typeface="Calibri"/>
                <a:cs typeface="Calibri"/>
              </a:rPr>
              <a:t>circumnavigation of </a:t>
            </a:r>
            <a:r>
              <a:rPr sz="1100" spc="70" dirty="0">
                <a:latin typeface="Calibri"/>
                <a:cs typeface="Calibri"/>
              </a:rPr>
              <a:t>a </a:t>
            </a:r>
            <a:r>
              <a:rPr sz="1100" spc="40" dirty="0">
                <a:latin typeface="Calibri"/>
                <a:cs typeface="Calibri"/>
              </a:rPr>
              <a:t>Greenland </a:t>
            </a:r>
            <a:r>
              <a:rPr sz="1100" spc="35" dirty="0">
                <a:latin typeface="Calibri"/>
                <a:cs typeface="Calibri"/>
              </a:rPr>
              <a:t>ice </a:t>
            </a:r>
            <a:r>
              <a:rPr sz="1100" spc="60" dirty="0">
                <a:latin typeface="Calibri"/>
                <a:cs typeface="Calibri"/>
              </a:rPr>
              <a:t>sheet  </a:t>
            </a:r>
            <a:r>
              <a:rPr sz="1100" spc="-15" dirty="0">
                <a:latin typeface="Calibri"/>
                <a:cs typeface="Calibri"/>
              </a:rPr>
              <a:t>2014”. </a:t>
            </a:r>
            <a:r>
              <a:rPr sz="1100" spc="30" dirty="0">
                <a:latin typeface="Calibri"/>
                <a:cs typeface="Calibri"/>
              </a:rPr>
              <a:t>J.I.Lopez </a:t>
            </a:r>
            <a:r>
              <a:rPr sz="1100" spc="25" dirty="0">
                <a:latin typeface="Calibri"/>
                <a:cs typeface="Calibri"/>
              </a:rPr>
              <a:t>Moreno. </a:t>
            </a:r>
            <a:r>
              <a:rPr sz="1100" spc="30" dirty="0">
                <a:latin typeface="Calibri"/>
                <a:cs typeface="Calibri"/>
              </a:rPr>
              <a:t>M.Olivera</a:t>
            </a:r>
            <a:r>
              <a:rPr sz="1100" spc="-100" dirty="0">
                <a:latin typeface="Calibri"/>
                <a:cs typeface="Calibri"/>
              </a:rPr>
              <a:t> </a:t>
            </a:r>
            <a:r>
              <a:rPr sz="1100" spc="40" dirty="0">
                <a:latin typeface="Calibri"/>
                <a:cs typeface="Calibri"/>
              </a:rPr>
              <a:t>Marañon,  </a:t>
            </a:r>
            <a:r>
              <a:rPr sz="1100" spc="50" dirty="0">
                <a:latin typeface="Calibri"/>
                <a:cs typeface="Calibri"/>
              </a:rPr>
              <a:t>J.Zabalza, </a:t>
            </a:r>
            <a:r>
              <a:rPr sz="1100" spc="10" dirty="0">
                <a:latin typeface="Calibri"/>
                <a:cs typeface="Calibri"/>
              </a:rPr>
              <a:t>R.H. </a:t>
            </a:r>
            <a:r>
              <a:rPr sz="1100" spc="40" dirty="0">
                <a:latin typeface="Calibri"/>
                <a:cs typeface="Calibri"/>
              </a:rPr>
              <a:t>de </a:t>
            </a:r>
            <a:r>
              <a:rPr sz="1100" spc="50" dirty="0">
                <a:latin typeface="Calibri"/>
                <a:cs typeface="Calibri"/>
              </a:rPr>
              <a:t>Larramendi. </a:t>
            </a:r>
            <a:r>
              <a:rPr sz="1100" spc="45" dirty="0">
                <a:latin typeface="Calibri"/>
                <a:cs typeface="Calibri"/>
              </a:rPr>
              <a:t>And </a:t>
            </a:r>
            <a:r>
              <a:rPr sz="1100" spc="50" dirty="0">
                <a:latin typeface="Calibri"/>
                <a:cs typeface="Calibri"/>
              </a:rPr>
              <a:t>that </a:t>
            </a:r>
            <a:r>
              <a:rPr sz="1100" spc="65" dirty="0">
                <a:latin typeface="Calibri"/>
                <a:cs typeface="Calibri"/>
              </a:rPr>
              <a:t>is  </a:t>
            </a:r>
            <a:r>
              <a:rPr sz="1100" spc="45" dirty="0">
                <a:latin typeface="Calibri"/>
                <a:cs typeface="Calibri"/>
              </a:rPr>
              <a:t>enclosed.</a:t>
            </a:r>
            <a:endParaRPr sz="1100" dirty="0">
              <a:latin typeface="Calibri"/>
              <a:cs typeface="Calibri"/>
            </a:endParaRPr>
          </a:p>
          <a:p>
            <a:pPr marL="12700" marR="20320">
              <a:lnSpc>
                <a:spcPct val="143900"/>
              </a:lnSpc>
            </a:pPr>
            <a:r>
              <a:rPr sz="1100" spc="50" dirty="0">
                <a:latin typeface="Calibri"/>
                <a:cs typeface="Calibri"/>
              </a:rPr>
              <a:t>Contact</a:t>
            </a:r>
            <a:r>
              <a:rPr sz="1100" spc="-5" dirty="0">
                <a:latin typeface="Calibri"/>
                <a:cs typeface="Calibri"/>
              </a:rPr>
              <a:t> </a:t>
            </a:r>
            <a:r>
              <a:rPr sz="1100" spc="65" dirty="0">
                <a:latin typeface="Calibri"/>
                <a:cs typeface="Calibri"/>
              </a:rPr>
              <a:t>is</a:t>
            </a:r>
            <a:r>
              <a:rPr sz="1100" spc="-5" dirty="0">
                <a:latin typeface="Calibri"/>
                <a:cs typeface="Calibri"/>
              </a:rPr>
              <a:t> </a:t>
            </a:r>
            <a:r>
              <a:rPr sz="1100" spc="45" dirty="0">
                <a:latin typeface="Calibri"/>
                <a:cs typeface="Calibri"/>
              </a:rPr>
              <a:t>being</a:t>
            </a:r>
            <a:r>
              <a:rPr sz="1100" spc="-5" dirty="0">
                <a:latin typeface="Calibri"/>
                <a:cs typeface="Calibri"/>
              </a:rPr>
              <a:t> </a:t>
            </a:r>
            <a:r>
              <a:rPr sz="1100" spc="60" dirty="0">
                <a:latin typeface="Calibri"/>
                <a:cs typeface="Calibri"/>
              </a:rPr>
              <a:t>made</a:t>
            </a:r>
            <a:r>
              <a:rPr sz="1100" spc="-30" dirty="0">
                <a:latin typeface="Calibri"/>
                <a:cs typeface="Calibri"/>
              </a:rPr>
              <a:t> </a:t>
            </a:r>
            <a:r>
              <a:rPr sz="1100" spc="50" dirty="0">
                <a:latin typeface="Calibri"/>
                <a:cs typeface="Calibri"/>
              </a:rPr>
              <a:t>with</a:t>
            </a:r>
            <a:r>
              <a:rPr sz="1100" spc="-5" dirty="0">
                <a:latin typeface="Calibri"/>
                <a:cs typeface="Calibri"/>
              </a:rPr>
              <a:t> </a:t>
            </a:r>
            <a:r>
              <a:rPr sz="1100" spc="40" dirty="0">
                <a:latin typeface="Calibri"/>
                <a:cs typeface="Calibri"/>
              </a:rPr>
              <a:t>other</a:t>
            </a:r>
            <a:r>
              <a:rPr sz="1100" spc="-30" dirty="0">
                <a:latin typeface="Calibri"/>
                <a:cs typeface="Calibri"/>
              </a:rPr>
              <a:t> </a:t>
            </a:r>
            <a:r>
              <a:rPr sz="1100" spc="60" dirty="0">
                <a:latin typeface="Calibri"/>
                <a:cs typeface="Calibri"/>
              </a:rPr>
              <a:t>researchers  </a:t>
            </a:r>
            <a:r>
              <a:rPr sz="1100" spc="55" dirty="0">
                <a:latin typeface="Calibri"/>
                <a:cs typeface="Calibri"/>
              </a:rPr>
              <a:t>from </a:t>
            </a:r>
            <a:r>
              <a:rPr sz="1100" spc="40" dirty="0" smtClean="0">
                <a:latin typeface="Calibri"/>
                <a:cs typeface="Calibri"/>
              </a:rPr>
              <a:t>Spain.</a:t>
            </a:r>
            <a:endParaRPr sz="1100" dirty="0">
              <a:latin typeface="Calibri"/>
              <a:cs typeface="Calibri"/>
            </a:endParaRPr>
          </a:p>
          <a:p>
            <a:pPr marL="12700" marR="140335">
              <a:lnSpc>
                <a:spcPct val="143900"/>
              </a:lnSpc>
            </a:pPr>
            <a:r>
              <a:rPr sz="1100" spc="60" dirty="0">
                <a:latin typeface="Calibri"/>
                <a:cs typeface="Calibri"/>
              </a:rPr>
              <a:t>The </a:t>
            </a:r>
            <a:r>
              <a:rPr sz="1100" spc="55" dirty="0">
                <a:latin typeface="Calibri"/>
                <a:cs typeface="Calibri"/>
              </a:rPr>
              <a:t>main </a:t>
            </a:r>
            <a:r>
              <a:rPr sz="1100" spc="35" dirty="0">
                <a:latin typeface="Calibri"/>
                <a:cs typeface="Calibri"/>
              </a:rPr>
              <a:t>project </a:t>
            </a:r>
            <a:r>
              <a:rPr sz="1100" spc="30" dirty="0">
                <a:latin typeface="Calibri"/>
                <a:cs typeface="Calibri"/>
              </a:rPr>
              <a:t>in AWC </a:t>
            </a:r>
            <a:r>
              <a:rPr sz="1100" spc="-10" dirty="0" smtClean="0">
                <a:latin typeface="Calibri"/>
                <a:cs typeface="Calibri"/>
              </a:rPr>
              <a:t>1</a:t>
            </a:r>
            <a:r>
              <a:rPr lang="es-ES" sz="1100" spc="-10" dirty="0" smtClean="0">
                <a:latin typeface="Calibri"/>
                <a:cs typeface="Calibri"/>
              </a:rPr>
              <a:t>8</a:t>
            </a:r>
            <a:r>
              <a:rPr sz="1100" spc="-10" dirty="0" smtClean="0">
                <a:latin typeface="Calibri"/>
                <a:cs typeface="Calibri"/>
              </a:rPr>
              <a:t>-1</a:t>
            </a:r>
            <a:r>
              <a:rPr lang="es-ES" sz="1100" spc="-10" dirty="0" smtClean="0">
                <a:latin typeface="Calibri"/>
                <a:cs typeface="Calibri"/>
              </a:rPr>
              <a:t>9</a:t>
            </a:r>
            <a:r>
              <a:rPr sz="1100" spc="-10" dirty="0" smtClean="0">
                <a:latin typeface="Calibri"/>
                <a:cs typeface="Calibri"/>
              </a:rPr>
              <a:t> </a:t>
            </a:r>
            <a:r>
              <a:rPr sz="1100" spc="60" dirty="0">
                <a:latin typeface="Calibri"/>
                <a:cs typeface="Calibri"/>
              </a:rPr>
              <a:t>will </a:t>
            </a:r>
            <a:r>
              <a:rPr sz="1100" spc="40" dirty="0">
                <a:latin typeface="Calibri"/>
                <a:cs typeface="Calibri"/>
              </a:rPr>
              <a:t>be the  </a:t>
            </a:r>
            <a:r>
              <a:rPr sz="1100" spc="45" dirty="0">
                <a:latin typeface="Calibri"/>
                <a:cs typeface="Calibri"/>
              </a:rPr>
              <a:t>one</a:t>
            </a:r>
            <a:r>
              <a:rPr sz="1100" spc="-10" dirty="0">
                <a:latin typeface="Calibri"/>
                <a:cs typeface="Calibri"/>
              </a:rPr>
              <a:t> </a:t>
            </a:r>
            <a:r>
              <a:rPr sz="1100" spc="45" dirty="0">
                <a:latin typeface="Calibri"/>
                <a:cs typeface="Calibri"/>
              </a:rPr>
              <a:t>carried</a:t>
            </a:r>
            <a:r>
              <a:rPr sz="1100" spc="-10" dirty="0">
                <a:latin typeface="Calibri"/>
                <a:cs typeface="Calibri"/>
              </a:rPr>
              <a:t> </a:t>
            </a:r>
            <a:r>
              <a:rPr sz="1100" spc="40" dirty="0">
                <a:latin typeface="Calibri"/>
                <a:cs typeface="Calibri"/>
              </a:rPr>
              <a:t>out</a:t>
            </a:r>
            <a:r>
              <a:rPr sz="1100" spc="-10" dirty="0">
                <a:latin typeface="Calibri"/>
                <a:cs typeface="Calibri"/>
              </a:rPr>
              <a:t> </a:t>
            </a:r>
            <a:r>
              <a:rPr sz="1100" spc="55" dirty="0">
                <a:latin typeface="Calibri"/>
                <a:cs typeface="Calibri"/>
              </a:rPr>
              <a:t>by</a:t>
            </a:r>
            <a:r>
              <a:rPr sz="1100" spc="-35" dirty="0">
                <a:latin typeface="Calibri"/>
                <a:cs typeface="Calibri"/>
              </a:rPr>
              <a:t> </a:t>
            </a:r>
            <a:r>
              <a:rPr sz="1100" spc="50" dirty="0">
                <a:latin typeface="Calibri"/>
                <a:cs typeface="Calibri"/>
              </a:rPr>
              <a:t>Dr</a:t>
            </a:r>
            <a:r>
              <a:rPr sz="1100" spc="-55" dirty="0">
                <a:latin typeface="Calibri"/>
                <a:cs typeface="Calibri"/>
              </a:rPr>
              <a:t> </a:t>
            </a:r>
            <a:r>
              <a:rPr sz="1100" spc="40" dirty="0">
                <a:latin typeface="Calibri"/>
                <a:cs typeface="Calibri"/>
              </a:rPr>
              <a:t>Antonio</a:t>
            </a:r>
            <a:r>
              <a:rPr sz="1100" spc="-10" dirty="0">
                <a:latin typeface="Calibri"/>
                <a:cs typeface="Calibri"/>
              </a:rPr>
              <a:t> </a:t>
            </a:r>
            <a:r>
              <a:rPr sz="1100" spc="45" dirty="0">
                <a:latin typeface="Calibri"/>
                <a:cs typeface="Calibri"/>
              </a:rPr>
              <a:t>Quesada,</a:t>
            </a:r>
            <a:r>
              <a:rPr sz="1100" spc="-10" dirty="0">
                <a:latin typeface="Calibri"/>
                <a:cs typeface="Calibri"/>
              </a:rPr>
              <a:t> </a:t>
            </a:r>
            <a:r>
              <a:rPr sz="1100" spc="55" dirty="0">
                <a:latin typeface="Calibri"/>
                <a:cs typeface="Calibri"/>
              </a:rPr>
              <a:t>and  </a:t>
            </a:r>
            <a:r>
              <a:rPr sz="1100" spc="40" dirty="0">
                <a:latin typeface="Calibri"/>
                <a:cs typeface="Calibri"/>
              </a:rPr>
              <a:t>the</a:t>
            </a:r>
            <a:r>
              <a:rPr sz="1100" dirty="0">
                <a:latin typeface="Calibri"/>
                <a:cs typeface="Calibri"/>
              </a:rPr>
              <a:t> </a:t>
            </a:r>
            <a:r>
              <a:rPr sz="1100" spc="55" dirty="0">
                <a:latin typeface="Calibri"/>
                <a:cs typeface="Calibri"/>
              </a:rPr>
              <a:t>rest</a:t>
            </a:r>
            <a:r>
              <a:rPr sz="1100" dirty="0">
                <a:latin typeface="Calibri"/>
                <a:cs typeface="Calibri"/>
              </a:rPr>
              <a:t> </a:t>
            </a:r>
            <a:r>
              <a:rPr sz="1100" spc="45" dirty="0">
                <a:latin typeface="Calibri"/>
                <a:cs typeface="Calibri"/>
              </a:rPr>
              <a:t>are</a:t>
            </a:r>
            <a:r>
              <a:rPr sz="1100" dirty="0">
                <a:latin typeface="Calibri"/>
                <a:cs typeface="Calibri"/>
              </a:rPr>
              <a:t> </a:t>
            </a:r>
            <a:r>
              <a:rPr sz="1100" spc="55" dirty="0">
                <a:latin typeface="Calibri"/>
                <a:cs typeface="Calibri"/>
              </a:rPr>
              <a:t>still</a:t>
            </a:r>
            <a:r>
              <a:rPr sz="1100" spc="-30" dirty="0">
                <a:latin typeface="Calibri"/>
                <a:cs typeface="Calibri"/>
              </a:rPr>
              <a:t> </a:t>
            </a:r>
            <a:r>
              <a:rPr sz="1100" spc="45" dirty="0">
                <a:latin typeface="Calibri"/>
                <a:cs typeface="Calibri"/>
              </a:rPr>
              <a:t>under</a:t>
            </a:r>
            <a:r>
              <a:rPr sz="1100" spc="-25" dirty="0">
                <a:latin typeface="Calibri"/>
                <a:cs typeface="Calibri"/>
              </a:rPr>
              <a:t> </a:t>
            </a:r>
            <a:r>
              <a:rPr sz="1100" spc="65" dirty="0">
                <a:latin typeface="Calibri"/>
                <a:cs typeface="Calibri"/>
              </a:rPr>
              <a:t>study</a:t>
            </a:r>
            <a:r>
              <a:rPr sz="1100" spc="-25" dirty="0">
                <a:latin typeface="Calibri"/>
                <a:cs typeface="Calibri"/>
              </a:rPr>
              <a:t> </a:t>
            </a:r>
            <a:r>
              <a:rPr sz="1100" spc="55" dirty="0">
                <a:latin typeface="Calibri"/>
                <a:cs typeface="Calibri"/>
              </a:rPr>
              <a:t>and</a:t>
            </a:r>
            <a:r>
              <a:rPr sz="1100" dirty="0">
                <a:latin typeface="Calibri"/>
                <a:cs typeface="Calibri"/>
              </a:rPr>
              <a:t> </a:t>
            </a:r>
            <a:r>
              <a:rPr sz="1100" spc="65" dirty="0">
                <a:latin typeface="Calibri"/>
                <a:cs typeface="Calibri"/>
              </a:rPr>
              <a:t>process</a:t>
            </a:r>
            <a:r>
              <a:rPr sz="1100" dirty="0">
                <a:latin typeface="Calibri"/>
                <a:cs typeface="Calibri"/>
              </a:rPr>
              <a:t> </a:t>
            </a:r>
            <a:r>
              <a:rPr sz="1100" spc="50" dirty="0">
                <a:latin typeface="Calibri"/>
                <a:cs typeface="Calibri"/>
              </a:rPr>
              <a:t>of  </a:t>
            </a:r>
            <a:r>
              <a:rPr sz="1100" spc="40" dirty="0">
                <a:latin typeface="Calibri"/>
                <a:cs typeface="Calibri"/>
              </a:rPr>
              <a:t>selection.</a:t>
            </a:r>
            <a:endParaRPr sz="1100" dirty="0">
              <a:latin typeface="Calibri"/>
              <a:cs typeface="Calibri"/>
            </a:endParaRPr>
          </a:p>
          <a:p>
            <a:pPr marL="12700" marR="100330">
              <a:lnSpc>
                <a:spcPct val="143900"/>
              </a:lnSpc>
            </a:pPr>
            <a:r>
              <a:rPr sz="1100" b="1" spc="65" dirty="0">
                <a:latin typeface="Calibri"/>
                <a:cs typeface="Calibri"/>
              </a:rPr>
              <a:t>SOUTH </a:t>
            </a:r>
            <a:r>
              <a:rPr sz="1100" b="1" spc="55" dirty="0">
                <a:latin typeface="Calibri"/>
                <a:cs typeface="Calibri"/>
              </a:rPr>
              <a:t>POLE-VOSTOK-CONCORDIA. </a:t>
            </a:r>
            <a:r>
              <a:rPr sz="1100" b="1" spc="60" dirty="0">
                <a:latin typeface="Calibri"/>
                <a:cs typeface="Calibri"/>
              </a:rPr>
              <a:t>HEAVY  </a:t>
            </a:r>
            <a:r>
              <a:rPr sz="1100" b="1" spc="75" dirty="0">
                <a:latin typeface="Calibri"/>
                <a:cs typeface="Calibri"/>
              </a:rPr>
              <a:t>WINDSLED</a:t>
            </a:r>
            <a:r>
              <a:rPr sz="1100" b="1" spc="-110" dirty="0">
                <a:latin typeface="Calibri"/>
                <a:cs typeface="Calibri"/>
              </a:rPr>
              <a:t> </a:t>
            </a:r>
            <a:r>
              <a:rPr sz="1100" b="1" spc="70" dirty="0">
                <a:latin typeface="Calibri"/>
                <a:cs typeface="Calibri"/>
              </a:rPr>
              <a:t>TRAVERSE.</a:t>
            </a:r>
            <a:endParaRPr sz="1100" dirty="0">
              <a:latin typeface="Calibri"/>
              <a:cs typeface="Calibri"/>
            </a:endParaRPr>
          </a:p>
          <a:p>
            <a:pPr marL="12700" marR="5080">
              <a:lnSpc>
                <a:spcPct val="143900"/>
              </a:lnSpc>
            </a:pPr>
            <a:r>
              <a:rPr sz="1100" spc="70" dirty="0">
                <a:latin typeface="Calibri"/>
                <a:cs typeface="Calibri"/>
              </a:rPr>
              <a:t>This </a:t>
            </a:r>
            <a:r>
              <a:rPr sz="1100" spc="40" dirty="0">
                <a:latin typeface="Calibri"/>
                <a:cs typeface="Calibri"/>
              </a:rPr>
              <a:t>expedition </a:t>
            </a:r>
            <a:r>
              <a:rPr sz="1100" spc="65" dirty="0">
                <a:latin typeface="Calibri"/>
                <a:cs typeface="Calibri"/>
              </a:rPr>
              <a:t>is </a:t>
            </a:r>
            <a:r>
              <a:rPr sz="1100" spc="50" dirty="0">
                <a:latin typeface="Calibri"/>
                <a:cs typeface="Calibri"/>
              </a:rPr>
              <a:t>ready </a:t>
            </a:r>
            <a:r>
              <a:rPr sz="1100" spc="35" dirty="0">
                <a:latin typeface="Calibri"/>
                <a:cs typeface="Calibri"/>
              </a:rPr>
              <a:t>to </a:t>
            </a:r>
            <a:r>
              <a:rPr sz="1100" spc="50" dirty="0">
                <a:latin typeface="Calibri"/>
                <a:cs typeface="Calibri"/>
              </a:rPr>
              <a:t>accept </a:t>
            </a:r>
            <a:r>
              <a:rPr sz="1100" spc="70" dirty="0">
                <a:latin typeface="Calibri"/>
                <a:cs typeface="Calibri"/>
              </a:rPr>
              <a:t>a </a:t>
            </a:r>
            <a:r>
              <a:rPr sz="1100" spc="45" dirty="0">
                <a:latin typeface="Calibri"/>
                <a:cs typeface="Calibri"/>
              </a:rPr>
              <a:t>heavier  scientific</a:t>
            </a:r>
            <a:r>
              <a:rPr sz="1100" spc="-5" dirty="0">
                <a:latin typeface="Calibri"/>
                <a:cs typeface="Calibri"/>
              </a:rPr>
              <a:t> </a:t>
            </a:r>
            <a:r>
              <a:rPr sz="1100" spc="35" dirty="0">
                <a:latin typeface="Calibri"/>
                <a:cs typeface="Calibri"/>
              </a:rPr>
              <a:t>project</a:t>
            </a:r>
            <a:r>
              <a:rPr sz="1100" spc="-5" dirty="0">
                <a:latin typeface="Calibri"/>
                <a:cs typeface="Calibri"/>
              </a:rPr>
              <a:t> </a:t>
            </a:r>
            <a:r>
              <a:rPr sz="1100" spc="70" dirty="0">
                <a:latin typeface="Calibri"/>
                <a:cs typeface="Calibri"/>
              </a:rPr>
              <a:t>such</a:t>
            </a:r>
            <a:r>
              <a:rPr sz="1100" spc="-5" dirty="0">
                <a:latin typeface="Calibri"/>
                <a:cs typeface="Calibri"/>
              </a:rPr>
              <a:t> </a:t>
            </a:r>
            <a:r>
              <a:rPr sz="1100" spc="95" dirty="0">
                <a:latin typeface="Calibri"/>
                <a:cs typeface="Calibri"/>
              </a:rPr>
              <a:t>as</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one</a:t>
            </a:r>
            <a:r>
              <a:rPr sz="1100" spc="-5" dirty="0">
                <a:latin typeface="Calibri"/>
                <a:cs typeface="Calibri"/>
              </a:rPr>
              <a:t> </a:t>
            </a:r>
            <a:r>
              <a:rPr sz="1100" spc="45" dirty="0" smtClean="0">
                <a:latin typeface="Calibri"/>
                <a:cs typeface="Calibri"/>
              </a:rPr>
              <a:t>carried  </a:t>
            </a:r>
            <a:r>
              <a:rPr sz="1100" spc="40" dirty="0">
                <a:latin typeface="Calibri"/>
                <a:cs typeface="Calibri"/>
              </a:rPr>
              <a:t>out </a:t>
            </a:r>
            <a:r>
              <a:rPr sz="1100" spc="30" dirty="0">
                <a:latin typeface="Calibri"/>
                <a:cs typeface="Calibri"/>
              </a:rPr>
              <a:t>in </a:t>
            </a:r>
            <a:r>
              <a:rPr sz="1100" spc="40" dirty="0">
                <a:latin typeface="Calibri"/>
                <a:cs typeface="Calibri"/>
              </a:rPr>
              <a:t>the Greenland </a:t>
            </a:r>
            <a:r>
              <a:rPr sz="1100" spc="45" dirty="0">
                <a:latin typeface="Calibri"/>
                <a:cs typeface="Calibri"/>
              </a:rPr>
              <a:t>Expedition </a:t>
            </a:r>
            <a:r>
              <a:rPr sz="1100" spc="5" dirty="0" smtClean="0">
                <a:latin typeface="Calibri"/>
                <a:cs typeface="Calibri"/>
              </a:rPr>
              <a:t>201</a:t>
            </a:r>
            <a:r>
              <a:rPr lang="es-ES" sz="1100" spc="5" dirty="0" smtClean="0">
                <a:latin typeface="Calibri"/>
                <a:cs typeface="Calibri"/>
              </a:rPr>
              <a:t>8</a:t>
            </a:r>
            <a:r>
              <a:rPr sz="1100" spc="5" dirty="0" smtClean="0">
                <a:latin typeface="Calibri"/>
                <a:cs typeface="Calibri"/>
              </a:rPr>
              <a:t> </a:t>
            </a:r>
            <a:r>
              <a:rPr sz="1100" spc="55" dirty="0">
                <a:latin typeface="Calibri"/>
                <a:cs typeface="Calibri"/>
              </a:rPr>
              <a:t>by </a:t>
            </a:r>
            <a:r>
              <a:rPr sz="1100" spc="50" dirty="0">
                <a:latin typeface="Calibri"/>
                <a:cs typeface="Calibri"/>
              </a:rPr>
              <a:t>Dr  </a:t>
            </a:r>
            <a:r>
              <a:rPr sz="1100" spc="60" dirty="0">
                <a:latin typeface="Calibri"/>
                <a:cs typeface="Calibri"/>
              </a:rPr>
              <a:t>Jason </a:t>
            </a:r>
            <a:r>
              <a:rPr sz="1100" spc="40" dirty="0">
                <a:latin typeface="Calibri"/>
                <a:cs typeface="Calibri"/>
              </a:rPr>
              <a:t>Box. </a:t>
            </a:r>
            <a:r>
              <a:rPr sz="1100" spc="65" dirty="0">
                <a:latin typeface="Calibri"/>
                <a:cs typeface="Calibri"/>
              </a:rPr>
              <a:t>That </a:t>
            </a:r>
            <a:r>
              <a:rPr sz="1100" spc="45" dirty="0">
                <a:latin typeface="Calibri"/>
                <a:cs typeface="Calibri"/>
              </a:rPr>
              <a:t>include </a:t>
            </a:r>
            <a:r>
              <a:rPr sz="1100" spc="50" dirty="0">
                <a:latin typeface="Calibri"/>
                <a:cs typeface="Calibri"/>
              </a:rPr>
              <a:t>coring </a:t>
            </a:r>
            <a:r>
              <a:rPr sz="1100" spc="55" dirty="0">
                <a:latin typeface="Calibri"/>
                <a:cs typeface="Calibri"/>
              </a:rPr>
              <a:t>at </a:t>
            </a:r>
            <a:r>
              <a:rPr sz="1100" spc="80" dirty="0">
                <a:latin typeface="Calibri"/>
                <a:cs typeface="Calibri"/>
              </a:rPr>
              <a:t>20m </a:t>
            </a:r>
            <a:r>
              <a:rPr sz="1100" spc="25" dirty="0">
                <a:latin typeface="Calibri"/>
                <a:cs typeface="Calibri"/>
              </a:rPr>
              <a:t>deep,  </a:t>
            </a:r>
            <a:r>
              <a:rPr sz="1100" spc="55" dirty="0">
                <a:latin typeface="Calibri"/>
                <a:cs typeface="Calibri"/>
              </a:rPr>
              <a:t>and</a:t>
            </a:r>
            <a:r>
              <a:rPr sz="1100" dirty="0">
                <a:latin typeface="Calibri"/>
                <a:cs typeface="Calibri"/>
              </a:rPr>
              <a:t> </a:t>
            </a:r>
            <a:r>
              <a:rPr sz="1100" spc="60" dirty="0">
                <a:latin typeface="Calibri"/>
                <a:cs typeface="Calibri"/>
              </a:rPr>
              <a:t>processing</a:t>
            </a:r>
            <a:r>
              <a:rPr sz="1100" dirty="0">
                <a:latin typeface="Calibri"/>
                <a:cs typeface="Calibri"/>
              </a:rPr>
              <a:t> </a:t>
            </a:r>
            <a:r>
              <a:rPr sz="1100" spc="50" dirty="0">
                <a:latin typeface="Calibri"/>
                <a:cs typeface="Calibri"/>
              </a:rPr>
              <a:t>of</a:t>
            </a:r>
            <a:r>
              <a:rPr sz="1100" spc="-25" dirty="0">
                <a:latin typeface="Calibri"/>
                <a:cs typeface="Calibri"/>
              </a:rPr>
              <a:t> </a:t>
            </a:r>
            <a:r>
              <a:rPr sz="1100" spc="55" dirty="0">
                <a:latin typeface="Calibri"/>
                <a:cs typeface="Calibri"/>
              </a:rPr>
              <a:t>cores</a:t>
            </a:r>
            <a:r>
              <a:rPr sz="1100" dirty="0">
                <a:latin typeface="Calibri"/>
                <a:cs typeface="Calibri"/>
              </a:rPr>
              <a:t> </a:t>
            </a:r>
            <a:r>
              <a:rPr sz="1100" spc="30" dirty="0">
                <a:latin typeface="Calibri"/>
                <a:cs typeface="Calibri"/>
              </a:rPr>
              <a:t>in</a:t>
            </a:r>
            <a:r>
              <a:rPr sz="1100" spc="-20" dirty="0">
                <a:latin typeface="Calibri"/>
                <a:cs typeface="Calibri"/>
              </a:rPr>
              <a:t> </a:t>
            </a:r>
            <a:r>
              <a:rPr sz="1100" spc="40" dirty="0">
                <a:latin typeface="Calibri"/>
                <a:cs typeface="Calibri"/>
              </a:rPr>
              <a:t>the</a:t>
            </a:r>
            <a:r>
              <a:rPr sz="1100" dirty="0">
                <a:latin typeface="Calibri"/>
                <a:cs typeface="Calibri"/>
              </a:rPr>
              <a:t> </a:t>
            </a:r>
            <a:r>
              <a:rPr sz="1100" spc="40" dirty="0">
                <a:latin typeface="Calibri"/>
                <a:cs typeface="Calibri"/>
              </a:rPr>
              <a:t>place.</a:t>
            </a:r>
            <a:endParaRPr sz="1100" dirty="0">
              <a:latin typeface="Calibri"/>
              <a:cs typeface="Calibri"/>
            </a:endParaRPr>
          </a:p>
          <a:p>
            <a:pPr marL="12700" marR="58419">
              <a:lnSpc>
                <a:spcPct val="143900"/>
              </a:lnSpc>
            </a:pPr>
            <a:r>
              <a:rPr sz="1100" spc="55" dirty="0">
                <a:latin typeface="Calibri"/>
                <a:cs typeface="Calibri"/>
              </a:rPr>
              <a:t>Still</a:t>
            </a:r>
            <a:r>
              <a:rPr sz="1100" spc="-35" dirty="0">
                <a:latin typeface="Calibri"/>
                <a:cs typeface="Calibri"/>
              </a:rPr>
              <a:t> </a:t>
            </a:r>
            <a:r>
              <a:rPr sz="1100" spc="65" dirty="0">
                <a:latin typeface="Calibri"/>
                <a:cs typeface="Calibri"/>
              </a:rPr>
              <a:t>is</a:t>
            </a:r>
            <a:r>
              <a:rPr sz="1100" spc="-5" dirty="0">
                <a:latin typeface="Calibri"/>
                <a:cs typeface="Calibri"/>
              </a:rPr>
              <a:t> </a:t>
            </a:r>
            <a:r>
              <a:rPr sz="1100" spc="60" dirty="0">
                <a:latin typeface="Calibri"/>
                <a:cs typeface="Calibri"/>
              </a:rPr>
              <a:t>an</a:t>
            </a:r>
            <a:r>
              <a:rPr sz="1100" spc="-5" dirty="0">
                <a:latin typeface="Calibri"/>
                <a:cs typeface="Calibri"/>
              </a:rPr>
              <a:t> </a:t>
            </a:r>
            <a:r>
              <a:rPr sz="1100" spc="45" dirty="0">
                <a:latin typeface="Calibri"/>
                <a:cs typeface="Calibri"/>
              </a:rPr>
              <a:t>open</a:t>
            </a:r>
            <a:r>
              <a:rPr sz="1100" spc="-5" dirty="0">
                <a:latin typeface="Calibri"/>
                <a:cs typeface="Calibri"/>
              </a:rPr>
              <a:t> </a:t>
            </a:r>
            <a:r>
              <a:rPr sz="1100" spc="25" dirty="0">
                <a:latin typeface="Calibri"/>
                <a:cs typeface="Calibri"/>
              </a:rPr>
              <a:t>option,</a:t>
            </a:r>
            <a:r>
              <a:rPr sz="1100" spc="-25" dirty="0">
                <a:latin typeface="Calibri"/>
                <a:cs typeface="Calibri"/>
              </a:rPr>
              <a:t> </a:t>
            </a:r>
            <a:r>
              <a:rPr sz="1100" spc="50" dirty="0">
                <a:latin typeface="Calibri"/>
                <a:cs typeface="Calibri"/>
              </a:rPr>
              <a:t>that</a:t>
            </a:r>
            <a:r>
              <a:rPr sz="1100" spc="-30" dirty="0">
                <a:latin typeface="Calibri"/>
                <a:cs typeface="Calibri"/>
              </a:rPr>
              <a:t> </a:t>
            </a:r>
            <a:r>
              <a:rPr sz="1100" spc="75" dirty="0">
                <a:latin typeface="Calibri"/>
                <a:cs typeface="Calibri"/>
              </a:rPr>
              <a:t>we</a:t>
            </a:r>
            <a:r>
              <a:rPr sz="1100" spc="-5" dirty="0">
                <a:latin typeface="Calibri"/>
                <a:cs typeface="Calibri"/>
              </a:rPr>
              <a:t> </a:t>
            </a:r>
            <a:r>
              <a:rPr sz="1100" spc="45" dirty="0">
                <a:latin typeface="Calibri"/>
                <a:cs typeface="Calibri"/>
              </a:rPr>
              <a:t>are</a:t>
            </a:r>
            <a:r>
              <a:rPr sz="1100" spc="-5" dirty="0">
                <a:latin typeface="Calibri"/>
                <a:cs typeface="Calibri"/>
              </a:rPr>
              <a:t> </a:t>
            </a:r>
            <a:r>
              <a:rPr sz="1100" spc="55" dirty="0">
                <a:latin typeface="Calibri"/>
                <a:cs typeface="Calibri"/>
              </a:rPr>
              <a:t>proposing  </a:t>
            </a:r>
            <a:r>
              <a:rPr sz="1100" spc="35" dirty="0">
                <a:latin typeface="Calibri"/>
                <a:cs typeface="Calibri"/>
              </a:rPr>
              <a:t>to</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scientific</a:t>
            </a:r>
            <a:r>
              <a:rPr sz="1100" spc="-5" dirty="0">
                <a:latin typeface="Calibri"/>
                <a:cs typeface="Calibri"/>
              </a:rPr>
              <a:t> </a:t>
            </a:r>
            <a:r>
              <a:rPr sz="1100" spc="55" dirty="0">
                <a:latin typeface="Calibri"/>
                <a:cs typeface="Calibri"/>
              </a:rPr>
              <a:t>community</a:t>
            </a:r>
            <a:r>
              <a:rPr sz="1100" spc="-30" dirty="0">
                <a:latin typeface="Calibri"/>
                <a:cs typeface="Calibri"/>
              </a:rPr>
              <a:t> </a:t>
            </a:r>
            <a:r>
              <a:rPr sz="1100" spc="35" dirty="0">
                <a:latin typeface="Calibri"/>
                <a:cs typeface="Calibri"/>
              </a:rPr>
              <a:t>now,</a:t>
            </a:r>
            <a:r>
              <a:rPr sz="1100" spc="-5" dirty="0">
                <a:latin typeface="Calibri"/>
                <a:cs typeface="Calibri"/>
              </a:rPr>
              <a:t> </a:t>
            </a:r>
            <a:r>
              <a:rPr sz="1100" spc="55" dirty="0">
                <a:latin typeface="Calibri"/>
                <a:cs typeface="Calibri"/>
              </a:rPr>
              <a:t>and</a:t>
            </a:r>
            <a:r>
              <a:rPr sz="1100" spc="-25" dirty="0">
                <a:latin typeface="Calibri"/>
                <a:cs typeface="Calibri"/>
              </a:rPr>
              <a:t> </a:t>
            </a:r>
            <a:r>
              <a:rPr sz="1100" spc="50" dirty="0">
                <a:latin typeface="Calibri"/>
                <a:cs typeface="Calibri"/>
              </a:rPr>
              <a:t>that</a:t>
            </a:r>
            <a:r>
              <a:rPr sz="1100" spc="-30" dirty="0">
                <a:latin typeface="Calibri"/>
                <a:cs typeface="Calibri"/>
              </a:rPr>
              <a:t> </a:t>
            </a:r>
            <a:r>
              <a:rPr sz="1100" spc="75" dirty="0">
                <a:latin typeface="Calibri"/>
                <a:cs typeface="Calibri"/>
              </a:rPr>
              <a:t>we  </a:t>
            </a:r>
            <a:r>
              <a:rPr sz="1100" spc="55" dirty="0">
                <a:latin typeface="Calibri"/>
                <a:cs typeface="Calibri"/>
              </a:rPr>
              <a:t>expect </a:t>
            </a:r>
            <a:r>
              <a:rPr sz="1100" spc="35" dirty="0">
                <a:latin typeface="Calibri"/>
                <a:cs typeface="Calibri"/>
              </a:rPr>
              <a:t>to </a:t>
            </a:r>
            <a:r>
              <a:rPr sz="1100" spc="55" dirty="0">
                <a:latin typeface="Calibri"/>
                <a:cs typeface="Calibri"/>
              </a:rPr>
              <a:t>have </a:t>
            </a:r>
            <a:r>
              <a:rPr sz="1100" spc="45" dirty="0">
                <a:latin typeface="Calibri"/>
                <a:cs typeface="Calibri"/>
              </a:rPr>
              <a:t>determined </a:t>
            </a:r>
            <a:r>
              <a:rPr sz="1100" spc="40" dirty="0">
                <a:latin typeface="Calibri"/>
                <a:cs typeface="Calibri"/>
              </a:rPr>
              <a:t>before </a:t>
            </a:r>
            <a:r>
              <a:rPr sz="1100" spc="70" dirty="0">
                <a:latin typeface="Calibri"/>
                <a:cs typeface="Calibri"/>
              </a:rPr>
              <a:t>new </a:t>
            </a:r>
            <a:r>
              <a:rPr sz="1100" spc="55" dirty="0">
                <a:latin typeface="Calibri"/>
                <a:cs typeface="Calibri"/>
              </a:rPr>
              <a:t>year  </a:t>
            </a:r>
            <a:r>
              <a:rPr sz="1100" spc="30" dirty="0">
                <a:latin typeface="Calibri"/>
                <a:cs typeface="Calibri"/>
              </a:rPr>
              <a:t>in </a:t>
            </a:r>
            <a:r>
              <a:rPr sz="1100" spc="40" dirty="0">
                <a:latin typeface="Calibri"/>
                <a:cs typeface="Calibri"/>
              </a:rPr>
              <a:t>order</a:t>
            </a:r>
            <a:r>
              <a:rPr sz="1100" spc="-175" dirty="0">
                <a:latin typeface="Calibri"/>
                <a:cs typeface="Calibri"/>
              </a:rPr>
              <a:t> </a:t>
            </a:r>
            <a:r>
              <a:rPr sz="1100" spc="35" dirty="0">
                <a:latin typeface="Calibri"/>
                <a:cs typeface="Calibri"/>
              </a:rPr>
              <a:t>to </a:t>
            </a:r>
            <a:r>
              <a:rPr sz="1100" spc="40" dirty="0">
                <a:latin typeface="Calibri"/>
                <a:cs typeface="Calibri"/>
              </a:rPr>
              <a:t>proceed ahead.</a:t>
            </a:r>
            <a:endParaRPr sz="1100" dirty="0">
              <a:latin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8" y="4788928"/>
            <a:ext cx="8377401" cy="723275"/>
          </a:xfrm>
          <a:prstGeom prst="rect">
            <a:avLst/>
          </a:prstGeom>
        </p:spPr>
        <p:txBody>
          <a:bodyPr vert="horz" wrap="square" lIns="0" tIns="0" rIns="0" bIns="0" rtlCol="0">
            <a:spAutoFit/>
          </a:bodyPr>
          <a:lstStyle/>
          <a:p>
            <a:pPr marL="12700">
              <a:lnSpc>
                <a:spcPct val="100000"/>
              </a:lnSpc>
            </a:pPr>
            <a:r>
              <a:rPr sz="4700" b="1" spc="390" dirty="0">
                <a:solidFill>
                  <a:srgbClr val="143C69"/>
                </a:solidFill>
                <a:latin typeface="Calibri"/>
                <a:cs typeface="Calibri"/>
              </a:rPr>
              <a:t>THE </a:t>
            </a:r>
            <a:r>
              <a:rPr sz="4700" b="1" spc="290" dirty="0" smtClean="0">
                <a:solidFill>
                  <a:srgbClr val="143C69"/>
                </a:solidFill>
                <a:latin typeface="Calibri"/>
                <a:cs typeface="Calibri"/>
              </a:rPr>
              <a:t>EXPEDITION</a:t>
            </a:r>
            <a:r>
              <a:rPr sz="4700" b="1" spc="-615" dirty="0" smtClean="0">
                <a:solidFill>
                  <a:srgbClr val="143C69"/>
                </a:solidFill>
                <a:latin typeface="Calibri"/>
                <a:cs typeface="Calibri"/>
              </a:rPr>
              <a:t> </a:t>
            </a:r>
            <a:r>
              <a:rPr lang="es-ES" sz="4700" b="1" spc="-615" dirty="0" smtClean="0">
                <a:solidFill>
                  <a:srgbClr val="143C69"/>
                </a:solidFill>
                <a:latin typeface="Calibri"/>
                <a:cs typeface="Calibri"/>
              </a:rPr>
              <a:t>  </a:t>
            </a:r>
            <a:r>
              <a:rPr sz="4700" b="1" spc="310" dirty="0" smtClean="0">
                <a:solidFill>
                  <a:srgbClr val="143C69"/>
                </a:solidFill>
                <a:latin typeface="Calibri"/>
                <a:cs typeface="Calibri"/>
              </a:rPr>
              <a:t>AFTERMATH</a:t>
            </a:r>
            <a:endParaRPr sz="4700" dirty="0">
              <a:latin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9299" y="694501"/>
            <a:ext cx="2871470" cy="5565775"/>
          </a:xfrm>
          <a:prstGeom prst="rect">
            <a:avLst/>
          </a:prstGeom>
        </p:spPr>
        <p:txBody>
          <a:bodyPr vert="horz" wrap="square" lIns="0" tIns="0" rIns="0" bIns="0" rtlCol="0">
            <a:spAutoFit/>
          </a:bodyPr>
          <a:lstStyle/>
          <a:p>
            <a:pPr marL="12700" marR="111760">
              <a:lnSpc>
                <a:spcPct val="143900"/>
              </a:lnSpc>
            </a:pPr>
            <a:r>
              <a:rPr sz="1100" spc="60" dirty="0">
                <a:latin typeface="Calibri"/>
                <a:cs typeface="Calibri"/>
              </a:rPr>
              <a:t>Is </a:t>
            </a:r>
            <a:r>
              <a:rPr sz="1100" spc="40" dirty="0">
                <a:latin typeface="Calibri"/>
                <a:cs typeface="Calibri"/>
              </a:rPr>
              <a:t>the </a:t>
            </a:r>
            <a:r>
              <a:rPr sz="1100" spc="35" dirty="0">
                <a:latin typeface="Calibri"/>
                <a:cs typeface="Calibri"/>
              </a:rPr>
              <a:t>intention </a:t>
            </a:r>
            <a:r>
              <a:rPr sz="1100" spc="50" dirty="0">
                <a:latin typeface="Calibri"/>
                <a:cs typeface="Calibri"/>
              </a:rPr>
              <a:t>of </a:t>
            </a:r>
            <a:r>
              <a:rPr sz="1100" spc="40" dirty="0">
                <a:latin typeface="Calibri"/>
                <a:cs typeface="Calibri"/>
              </a:rPr>
              <a:t>the </a:t>
            </a:r>
            <a:r>
              <a:rPr sz="1100" spc="55" dirty="0">
                <a:latin typeface="Calibri"/>
                <a:cs typeface="Calibri"/>
              </a:rPr>
              <a:t>Windsled </a:t>
            </a:r>
            <a:r>
              <a:rPr sz="1100" spc="40" dirty="0">
                <a:latin typeface="Calibri"/>
                <a:cs typeface="Calibri"/>
              </a:rPr>
              <a:t>team, </a:t>
            </a:r>
            <a:r>
              <a:rPr sz="1100" spc="50" dirty="0">
                <a:latin typeface="Calibri"/>
                <a:cs typeface="Calibri"/>
              </a:rPr>
              <a:t>that  </a:t>
            </a:r>
            <a:r>
              <a:rPr sz="1100" spc="55" dirty="0">
                <a:latin typeface="Calibri"/>
                <a:cs typeface="Calibri"/>
              </a:rPr>
              <a:t>from </a:t>
            </a:r>
            <a:r>
              <a:rPr sz="1100" spc="50" dirty="0">
                <a:latin typeface="Calibri"/>
                <a:cs typeface="Calibri"/>
              </a:rPr>
              <a:t>that </a:t>
            </a:r>
            <a:r>
              <a:rPr sz="1100" spc="40" dirty="0">
                <a:latin typeface="Calibri"/>
                <a:cs typeface="Calibri"/>
              </a:rPr>
              <a:t>expedition </a:t>
            </a:r>
            <a:r>
              <a:rPr sz="1100" spc="20" dirty="0">
                <a:latin typeface="Calibri"/>
                <a:cs typeface="Calibri"/>
              </a:rPr>
              <a:t>on, </a:t>
            </a:r>
            <a:r>
              <a:rPr sz="1100" spc="60" dirty="0">
                <a:latin typeface="Calibri"/>
                <a:cs typeface="Calibri"/>
              </a:rPr>
              <a:t>windsled</a:t>
            </a:r>
            <a:r>
              <a:rPr sz="1100" spc="30" dirty="0">
                <a:latin typeface="Calibri"/>
                <a:cs typeface="Calibri"/>
              </a:rPr>
              <a:t> </a:t>
            </a:r>
            <a:r>
              <a:rPr sz="1100" spc="60" dirty="0">
                <a:latin typeface="Calibri"/>
                <a:cs typeface="Calibri"/>
              </a:rPr>
              <a:t>becomes  </a:t>
            </a:r>
            <a:r>
              <a:rPr sz="1100" spc="70" dirty="0">
                <a:latin typeface="Calibri"/>
                <a:cs typeface="Calibri"/>
              </a:rPr>
              <a:t>a </a:t>
            </a:r>
            <a:r>
              <a:rPr sz="1100" spc="45" dirty="0">
                <a:latin typeface="Calibri"/>
                <a:cs typeface="Calibri"/>
              </a:rPr>
              <a:t>scientific </a:t>
            </a:r>
            <a:r>
              <a:rPr sz="1100" spc="55" dirty="0">
                <a:latin typeface="Calibri"/>
                <a:cs typeface="Calibri"/>
              </a:rPr>
              <a:t>platform </a:t>
            </a:r>
            <a:r>
              <a:rPr sz="1100" spc="45" dirty="0">
                <a:latin typeface="Calibri"/>
                <a:cs typeface="Calibri"/>
              </a:rPr>
              <a:t>open for </a:t>
            </a:r>
            <a:r>
              <a:rPr sz="1100" spc="55" dirty="0">
                <a:latin typeface="Calibri"/>
                <a:cs typeface="Calibri"/>
              </a:rPr>
              <a:t>its </a:t>
            </a:r>
            <a:r>
              <a:rPr sz="1100" spc="70" dirty="0">
                <a:latin typeface="Calibri"/>
                <a:cs typeface="Calibri"/>
              </a:rPr>
              <a:t>use </a:t>
            </a:r>
            <a:r>
              <a:rPr sz="1100" spc="55" dirty="0">
                <a:latin typeface="Calibri"/>
                <a:cs typeface="Calibri"/>
              </a:rPr>
              <a:t>by </a:t>
            </a:r>
            <a:r>
              <a:rPr sz="1100" spc="40" dirty="0">
                <a:latin typeface="Calibri"/>
                <a:cs typeface="Calibri"/>
              </a:rPr>
              <a:t>the  </a:t>
            </a:r>
            <a:r>
              <a:rPr sz="1100" spc="45" dirty="0">
                <a:latin typeface="Calibri"/>
                <a:cs typeface="Calibri"/>
              </a:rPr>
              <a:t>international</a:t>
            </a:r>
            <a:r>
              <a:rPr sz="1100" spc="-90" dirty="0">
                <a:latin typeface="Calibri"/>
                <a:cs typeface="Calibri"/>
              </a:rPr>
              <a:t> </a:t>
            </a:r>
            <a:r>
              <a:rPr sz="1100" spc="40" dirty="0">
                <a:latin typeface="Calibri"/>
                <a:cs typeface="Calibri"/>
              </a:rPr>
              <a:t>community.</a:t>
            </a:r>
            <a:endParaRPr sz="1100" dirty="0">
              <a:latin typeface="Calibri"/>
              <a:cs typeface="Calibri"/>
            </a:endParaRPr>
          </a:p>
          <a:p>
            <a:pPr marL="12700" marR="140970">
              <a:lnSpc>
                <a:spcPct val="143900"/>
              </a:lnSpc>
            </a:pPr>
            <a:r>
              <a:rPr sz="1100" spc="50" dirty="0">
                <a:latin typeface="Calibri"/>
                <a:cs typeface="Calibri"/>
              </a:rPr>
              <a:t>When</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55" dirty="0">
                <a:latin typeface="Calibri"/>
                <a:cs typeface="Calibri"/>
              </a:rPr>
              <a:t>2</a:t>
            </a:r>
            <a:r>
              <a:rPr sz="1100" spc="-30" dirty="0">
                <a:latin typeface="Calibri"/>
                <a:cs typeface="Calibri"/>
              </a:rPr>
              <a:t> </a:t>
            </a:r>
            <a:r>
              <a:rPr sz="1100" spc="70" dirty="0">
                <a:latin typeface="Calibri"/>
                <a:cs typeface="Calibri"/>
              </a:rPr>
              <a:t>windsleds</a:t>
            </a:r>
            <a:r>
              <a:rPr sz="1100" spc="-25" dirty="0">
                <a:latin typeface="Calibri"/>
                <a:cs typeface="Calibri"/>
              </a:rPr>
              <a:t> </a:t>
            </a:r>
            <a:r>
              <a:rPr sz="1100" spc="50" dirty="0">
                <a:latin typeface="Calibri"/>
                <a:cs typeface="Calibri"/>
              </a:rPr>
              <a:t>finish</a:t>
            </a:r>
            <a:r>
              <a:rPr sz="1100" spc="-25" dirty="0">
                <a:latin typeface="Calibri"/>
                <a:cs typeface="Calibri"/>
              </a:rPr>
              <a:t> </a:t>
            </a:r>
            <a:r>
              <a:rPr sz="1100" spc="35" dirty="0">
                <a:latin typeface="Calibri"/>
                <a:cs typeface="Calibri"/>
              </a:rPr>
              <a:t>their</a:t>
            </a:r>
            <a:r>
              <a:rPr sz="1100" spc="-50" dirty="0">
                <a:latin typeface="Calibri"/>
                <a:cs typeface="Calibri"/>
              </a:rPr>
              <a:t> </a:t>
            </a:r>
            <a:r>
              <a:rPr sz="1100" spc="65" dirty="0">
                <a:latin typeface="Calibri"/>
                <a:cs typeface="Calibri"/>
              </a:rPr>
              <a:t>transects  </a:t>
            </a:r>
            <a:r>
              <a:rPr sz="1100" spc="50" dirty="0">
                <a:latin typeface="Calibri"/>
                <a:cs typeface="Calibri"/>
              </a:rPr>
              <a:t>near </a:t>
            </a:r>
            <a:r>
              <a:rPr sz="1100" spc="30" dirty="0">
                <a:latin typeface="Calibri"/>
                <a:cs typeface="Calibri"/>
              </a:rPr>
              <a:t>Novo, </a:t>
            </a:r>
            <a:r>
              <a:rPr sz="1100" spc="55" dirty="0">
                <a:latin typeface="Calibri"/>
                <a:cs typeface="Calibri"/>
              </a:rPr>
              <a:t>and </a:t>
            </a:r>
            <a:r>
              <a:rPr sz="1100" spc="30" dirty="0">
                <a:latin typeface="Calibri"/>
                <a:cs typeface="Calibri"/>
              </a:rPr>
              <a:t>in </a:t>
            </a:r>
            <a:r>
              <a:rPr sz="1100" spc="35" dirty="0">
                <a:latin typeface="Calibri"/>
                <a:cs typeface="Calibri"/>
              </a:rPr>
              <a:t>Concordia, </a:t>
            </a:r>
            <a:r>
              <a:rPr sz="1100" spc="65" dirty="0">
                <a:latin typeface="Calibri"/>
                <a:cs typeface="Calibri"/>
              </a:rPr>
              <a:t>all </a:t>
            </a:r>
            <a:r>
              <a:rPr sz="1100" spc="45" dirty="0">
                <a:latin typeface="Calibri"/>
                <a:cs typeface="Calibri"/>
              </a:rPr>
              <a:t>equipment  </a:t>
            </a:r>
            <a:r>
              <a:rPr sz="1100" spc="60" dirty="0">
                <a:latin typeface="Calibri"/>
                <a:cs typeface="Calibri"/>
              </a:rPr>
              <a:t>will </a:t>
            </a:r>
            <a:r>
              <a:rPr sz="1100" spc="40" dirty="0">
                <a:latin typeface="Calibri"/>
                <a:cs typeface="Calibri"/>
              </a:rPr>
              <a:t>be </a:t>
            </a:r>
            <a:r>
              <a:rPr sz="1100" spc="50" dirty="0">
                <a:latin typeface="Calibri"/>
                <a:cs typeface="Calibri"/>
              </a:rPr>
              <a:t>stored </a:t>
            </a:r>
            <a:r>
              <a:rPr sz="1100" spc="55" dirty="0">
                <a:latin typeface="Calibri"/>
                <a:cs typeface="Calibri"/>
              </a:rPr>
              <a:t>and </a:t>
            </a:r>
            <a:r>
              <a:rPr sz="1100" spc="50" dirty="0">
                <a:latin typeface="Calibri"/>
                <a:cs typeface="Calibri"/>
              </a:rPr>
              <a:t>left </a:t>
            </a:r>
            <a:r>
              <a:rPr sz="1100" spc="30" dirty="0">
                <a:latin typeface="Calibri"/>
                <a:cs typeface="Calibri"/>
              </a:rPr>
              <a:t>in </a:t>
            </a:r>
            <a:r>
              <a:rPr sz="1100" spc="40" dirty="0">
                <a:latin typeface="Calibri"/>
                <a:cs typeface="Calibri"/>
              </a:rPr>
              <a:t>Antarctica, </a:t>
            </a:r>
            <a:r>
              <a:rPr sz="1100" spc="50" dirty="0">
                <a:latin typeface="Calibri"/>
                <a:cs typeface="Calibri"/>
              </a:rPr>
              <a:t>ready  </a:t>
            </a:r>
            <a:r>
              <a:rPr sz="1100" spc="35" dirty="0">
                <a:latin typeface="Calibri"/>
                <a:cs typeface="Calibri"/>
              </a:rPr>
              <a:t>to</a:t>
            </a:r>
            <a:r>
              <a:rPr sz="1100" dirty="0">
                <a:latin typeface="Calibri"/>
                <a:cs typeface="Calibri"/>
              </a:rPr>
              <a:t> </a:t>
            </a:r>
            <a:r>
              <a:rPr sz="1100" spc="40" dirty="0">
                <a:latin typeface="Calibri"/>
                <a:cs typeface="Calibri"/>
              </a:rPr>
              <a:t>be</a:t>
            </a:r>
            <a:r>
              <a:rPr sz="1100" dirty="0">
                <a:latin typeface="Calibri"/>
                <a:cs typeface="Calibri"/>
              </a:rPr>
              <a:t> </a:t>
            </a:r>
            <a:r>
              <a:rPr sz="1100" spc="50" dirty="0">
                <a:latin typeface="Calibri"/>
                <a:cs typeface="Calibri"/>
              </a:rPr>
              <a:t>reused</a:t>
            </a:r>
            <a:r>
              <a:rPr sz="1100" dirty="0">
                <a:latin typeface="Calibri"/>
                <a:cs typeface="Calibri"/>
              </a:rPr>
              <a:t> </a:t>
            </a:r>
            <a:r>
              <a:rPr sz="1100" spc="30" dirty="0">
                <a:latin typeface="Calibri"/>
                <a:cs typeface="Calibri"/>
              </a:rPr>
              <a:t>in</a:t>
            </a:r>
            <a:r>
              <a:rPr sz="1100" spc="-20" dirty="0">
                <a:latin typeface="Calibri"/>
                <a:cs typeface="Calibri"/>
              </a:rPr>
              <a:t> </a:t>
            </a:r>
            <a:r>
              <a:rPr sz="1100" spc="45" dirty="0">
                <a:latin typeface="Calibri"/>
                <a:cs typeface="Calibri"/>
              </a:rPr>
              <a:t>future</a:t>
            </a:r>
            <a:r>
              <a:rPr sz="1100" spc="-20" dirty="0">
                <a:latin typeface="Calibri"/>
                <a:cs typeface="Calibri"/>
              </a:rPr>
              <a:t> </a:t>
            </a:r>
            <a:r>
              <a:rPr sz="1100" spc="55" dirty="0">
                <a:latin typeface="Calibri"/>
                <a:cs typeface="Calibri"/>
              </a:rPr>
              <a:t>traverses.</a:t>
            </a:r>
            <a:r>
              <a:rPr sz="1100" dirty="0">
                <a:latin typeface="Calibri"/>
                <a:cs typeface="Calibri"/>
              </a:rPr>
              <a:t> </a:t>
            </a:r>
            <a:r>
              <a:rPr sz="1100" spc="40" dirty="0">
                <a:latin typeface="Calibri"/>
                <a:cs typeface="Calibri"/>
              </a:rPr>
              <a:t>Only</a:t>
            </a:r>
            <a:r>
              <a:rPr sz="1100" spc="-45" dirty="0">
                <a:latin typeface="Calibri"/>
                <a:cs typeface="Calibri"/>
              </a:rPr>
              <a:t> </a:t>
            </a:r>
            <a:r>
              <a:rPr sz="1100" spc="40" dirty="0">
                <a:latin typeface="Calibri"/>
                <a:cs typeface="Calibri"/>
              </a:rPr>
              <a:t>the</a:t>
            </a:r>
            <a:endParaRPr sz="1100" dirty="0">
              <a:latin typeface="Calibri"/>
              <a:cs typeface="Calibri"/>
            </a:endParaRPr>
          </a:p>
          <a:p>
            <a:pPr marL="12700" marR="41275">
              <a:lnSpc>
                <a:spcPct val="143900"/>
              </a:lnSpc>
            </a:pPr>
            <a:r>
              <a:rPr sz="1100" spc="45" dirty="0">
                <a:latin typeface="Calibri"/>
                <a:cs typeface="Calibri"/>
              </a:rPr>
              <a:t>equipment</a:t>
            </a:r>
            <a:r>
              <a:rPr sz="1100" spc="-5" dirty="0">
                <a:latin typeface="Calibri"/>
                <a:cs typeface="Calibri"/>
              </a:rPr>
              <a:t> </a:t>
            </a:r>
            <a:r>
              <a:rPr sz="1100" spc="30" dirty="0">
                <a:latin typeface="Calibri"/>
                <a:cs typeface="Calibri"/>
              </a:rPr>
              <a:t>in</a:t>
            </a:r>
            <a:r>
              <a:rPr sz="1100" spc="-5" dirty="0">
                <a:latin typeface="Calibri"/>
                <a:cs typeface="Calibri"/>
              </a:rPr>
              <a:t> </a:t>
            </a:r>
            <a:r>
              <a:rPr sz="1100" spc="55" dirty="0">
                <a:latin typeface="Calibri"/>
                <a:cs typeface="Calibri"/>
              </a:rPr>
              <a:t>bad</a:t>
            </a:r>
            <a:r>
              <a:rPr sz="1100" spc="-5" dirty="0">
                <a:latin typeface="Calibri"/>
                <a:cs typeface="Calibri"/>
              </a:rPr>
              <a:t> </a:t>
            </a:r>
            <a:r>
              <a:rPr sz="1100" spc="65" dirty="0">
                <a:latin typeface="Calibri"/>
                <a:cs typeface="Calibri"/>
              </a:rPr>
              <a:t>shape</a:t>
            </a:r>
            <a:r>
              <a:rPr sz="1100" spc="-30" dirty="0">
                <a:latin typeface="Calibri"/>
                <a:cs typeface="Calibri"/>
              </a:rPr>
              <a:t> </a:t>
            </a:r>
            <a:r>
              <a:rPr sz="1100" spc="60" dirty="0">
                <a:latin typeface="Calibri"/>
                <a:cs typeface="Calibri"/>
              </a:rPr>
              <a:t>will</a:t>
            </a:r>
            <a:r>
              <a:rPr sz="1100" spc="-35" dirty="0">
                <a:latin typeface="Calibri"/>
                <a:cs typeface="Calibri"/>
              </a:rPr>
              <a:t> </a:t>
            </a:r>
            <a:r>
              <a:rPr sz="1100" spc="40" dirty="0">
                <a:latin typeface="Calibri"/>
                <a:cs typeface="Calibri"/>
              </a:rPr>
              <a:t>be</a:t>
            </a:r>
            <a:r>
              <a:rPr sz="1100" spc="-5" dirty="0">
                <a:latin typeface="Calibri"/>
                <a:cs typeface="Calibri"/>
              </a:rPr>
              <a:t> </a:t>
            </a:r>
            <a:r>
              <a:rPr sz="1100" spc="45" dirty="0">
                <a:latin typeface="Calibri"/>
                <a:cs typeface="Calibri"/>
              </a:rPr>
              <a:t>carried</a:t>
            </a:r>
            <a:r>
              <a:rPr sz="1100" spc="-5" dirty="0">
                <a:latin typeface="Calibri"/>
                <a:cs typeface="Calibri"/>
              </a:rPr>
              <a:t> </a:t>
            </a:r>
            <a:r>
              <a:rPr sz="1100" spc="50" dirty="0">
                <a:latin typeface="Calibri"/>
                <a:cs typeface="Calibri"/>
              </a:rPr>
              <a:t>away.  </a:t>
            </a:r>
            <a:r>
              <a:rPr sz="1100" spc="65" dirty="0">
                <a:latin typeface="Calibri"/>
                <a:cs typeface="Calibri"/>
              </a:rPr>
              <a:t>That</a:t>
            </a:r>
            <a:r>
              <a:rPr sz="1100" spc="-30" dirty="0">
                <a:latin typeface="Calibri"/>
                <a:cs typeface="Calibri"/>
              </a:rPr>
              <a:t> </a:t>
            </a:r>
            <a:r>
              <a:rPr sz="1100" spc="85" dirty="0">
                <a:latin typeface="Calibri"/>
                <a:cs typeface="Calibri"/>
              </a:rPr>
              <a:t>way</a:t>
            </a:r>
            <a:r>
              <a:rPr sz="1100" spc="-30" dirty="0">
                <a:latin typeface="Calibri"/>
                <a:cs typeface="Calibri"/>
              </a:rPr>
              <a:t> </a:t>
            </a:r>
            <a:r>
              <a:rPr sz="1100" spc="75" dirty="0">
                <a:latin typeface="Calibri"/>
                <a:cs typeface="Calibri"/>
              </a:rPr>
              <a:t>costs</a:t>
            </a:r>
            <a:r>
              <a:rPr sz="1100" spc="-5" dirty="0">
                <a:latin typeface="Calibri"/>
                <a:cs typeface="Calibri"/>
              </a:rPr>
              <a:t> </a:t>
            </a:r>
            <a:r>
              <a:rPr sz="1100" spc="50" dirty="0">
                <a:latin typeface="Calibri"/>
                <a:cs typeface="Calibri"/>
              </a:rPr>
              <a:t>of</a:t>
            </a:r>
            <a:r>
              <a:rPr sz="1100" spc="-30" dirty="0">
                <a:latin typeface="Calibri"/>
                <a:cs typeface="Calibri"/>
              </a:rPr>
              <a:t> </a:t>
            </a:r>
            <a:r>
              <a:rPr sz="1100" spc="65" dirty="0">
                <a:latin typeface="Calibri"/>
                <a:cs typeface="Calibri"/>
              </a:rPr>
              <a:t>any</a:t>
            </a:r>
            <a:r>
              <a:rPr sz="1100" spc="-50" dirty="0">
                <a:latin typeface="Calibri"/>
                <a:cs typeface="Calibri"/>
              </a:rPr>
              <a:t> </a:t>
            </a:r>
            <a:r>
              <a:rPr sz="1100" spc="45" dirty="0">
                <a:latin typeface="Calibri"/>
                <a:cs typeface="Calibri"/>
              </a:rPr>
              <a:t>future</a:t>
            </a:r>
            <a:r>
              <a:rPr sz="1100" spc="-5" dirty="0">
                <a:latin typeface="Calibri"/>
                <a:cs typeface="Calibri"/>
              </a:rPr>
              <a:t> </a:t>
            </a:r>
            <a:r>
              <a:rPr sz="1100" spc="45" dirty="0">
                <a:latin typeface="Calibri"/>
                <a:cs typeface="Calibri"/>
              </a:rPr>
              <a:t>projects</a:t>
            </a:r>
            <a:r>
              <a:rPr sz="1100" spc="-30" dirty="0">
                <a:latin typeface="Calibri"/>
                <a:cs typeface="Calibri"/>
              </a:rPr>
              <a:t> </a:t>
            </a:r>
            <a:r>
              <a:rPr sz="1100" spc="60" dirty="0">
                <a:latin typeface="Calibri"/>
                <a:cs typeface="Calibri"/>
              </a:rPr>
              <a:t>will</a:t>
            </a:r>
            <a:r>
              <a:rPr sz="1100" spc="-35" dirty="0">
                <a:latin typeface="Calibri"/>
                <a:cs typeface="Calibri"/>
              </a:rPr>
              <a:t> </a:t>
            </a:r>
            <a:r>
              <a:rPr sz="1100" spc="40" dirty="0">
                <a:latin typeface="Calibri"/>
                <a:cs typeface="Calibri"/>
              </a:rPr>
              <a:t>be  </a:t>
            </a:r>
            <a:r>
              <a:rPr sz="1100" spc="55" dirty="0">
                <a:latin typeface="Calibri"/>
                <a:cs typeface="Calibri"/>
              </a:rPr>
              <a:t>again </a:t>
            </a:r>
            <a:r>
              <a:rPr sz="1100" spc="45" dirty="0">
                <a:latin typeface="Calibri"/>
                <a:cs typeface="Calibri"/>
              </a:rPr>
              <a:t>cutted down, </a:t>
            </a:r>
            <a:r>
              <a:rPr sz="1100" spc="50" dirty="0">
                <a:latin typeface="Calibri"/>
                <a:cs typeface="Calibri"/>
              </a:rPr>
              <a:t>optimizing resources,  </a:t>
            </a:r>
            <a:r>
              <a:rPr sz="1100" spc="55" dirty="0">
                <a:latin typeface="Calibri"/>
                <a:cs typeface="Calibri"/>
              </a:rPr>
              <a:t>and </a:t>
            </a:r>
            <a:r>
              <a:rPr sz="1100" spc="50" dirty="0">
                <a:latin typeface="Calibri"/>
                <a:cs typeface="Calibri"/>
              </a:rPr>
              <a:t>minimizing </a:t>
            </a:r>
            <a:r>
              <a:rPr sz="1100" spc="65" dirty="0">
                <a:latin typeface="Calibri"/>
                <a:cs typeface="Calibri"/>
              </a:rPr>
              <a:t>unnecessary </a:t>
            </a:r>
            <a:r>
              <a:rPr sz="1100" spc="75" dirty="0">
                <a:latin typeface="Calibri"/>
                <a:cs typeface="Calibri"/>
              </a:rPr>
              <a:t>costs </a:t>
            </a:r>
            <a:r>
              <a:rPr sz="1100" spc="55" dirty="0">
                <a:latin typeface="Calibri"/>
                <a:cs typeface="Calibri"/>
              </a:rPr>
              <a:t>and  </a:t>
            </a:r>
            <a:r>
              <a:rPr sz="1100" spc="50" dirty="0">
                <a:latin typeface="Calibri"/>
                <a:cs typeface="Calibri"/>
              </a:rPr>
              <a:t>logistics.</a:t>
            </a:r>
            <a:r>
              <a:rPr sz="1100" spc="-25" dirty="0">
                <a:latin typeface="Calibri"/>
                <a:cs typeface="Calibri"/>
              </a:rPr>
              <a:t> </a:t>
            </a:r>
            <a:r>
              <a:rPr sz="1100" spc="60" dirty="0">
                <a:latin typeface="Calibri"/>
                <a:cs typeface="Calibri"/>
              </a:rPr>
              <a:t>The</a:t>
            </a:r>
            <a:r>
              <a:rPr sz="1100" spc="5" dirty="0">
                <a:latin typeface="Calibri"/>
                <a:cs typeface="Calibri"/>
              </a:rPr>
              <a:t> </a:t>
            </a:r>
            <a:r>
              <a:rPr sz="1100" spc="65" dirty="0">
                <a:latin typeface="Calibri"/>
                <a:cs typeface="Calibri"/>
              </a:rPr>
              <a:t>essence</a:t>
            </a:r>
            <a:r>
              <a:rPr sz="1100" spc="5" dirty="0">
                <a:latin typeface="Calibri"/>
                <a:cs typeface="Calibri"/>
              </a:rPr>
              <a:t> </a:t>
            </a:r>
            <a:r>
              <a:rPr sz="1100" spc="50" dirty="0">
                <a:latin typeface="Calibri"/>
                <a:cs typeface="Calibri"/>
              </a:rPr>
              <a:t>of</a:t>
            </a:r>
            <a:r>
              <a:rPr sz="1100" spc="-40" dirty="0">
                <a:latin typeface="Calibri"/>
                <a:cs typeface="Calibri"/>
              </a:rPr>
              <a:t> </a:t>
            </a:r>
            <a:r>
              <a:rPr sz="1100" spc="40" dirty="0">
                <a:latin typeface="Calibri"/>
                <a:cs typeface="Calibri"/>
              </a:rPr>
              <a:t>the</a:t>
            </a:r>
            <a:r>
              <a:rPr sz="1100" spc="-15" dirty="0">
                <a:latin typeface="Calibri"/>
                <a:cs typeface="Calibri"/>
              </a:rPr>
              <a:t> </a:t>
            </a:r>
            <a:r>
              <a:rPr sz="1100" spc="60" dirty="0">
                <a:latin typeface="Calibri"/>
                <a:cs typeface="Calibri"/>
              </a:rPr>
              <a:t>full</a:t>
            </a:r>
            <a:r>
              <a:rPr sz="1100" spc="-25" dirty="0">
                <a:latin typeface="Calibri"/>
                <a:cs typeface="Calibri"/>
              </a:rPr>
              <a:t> </a:t>
            </a:r>
            <a:r>
              <a:rPr sz="1100" spc="25" dirty="0">
                <a:latin typeface="Calibri"/>
                <a:cs typeface="Calibri"/>
              </a:rPr>
              <a:t>project.</a:t>
            </a:r>
            <a:endParaRPr sz="1100" dirty="0">
              <a:latin typeface="Calibri"/>
              <a:cs typeface="Calibri"/>
            </a:endParaRPr>
          </a:p>
          <a:p>
            <a:pPr marL="12700" marR="5080">
              <a:lnSpc>
                <a:spcPct val="143900"/>
              </a:lnSpc>
            </a:pPr>
            <a:r>
              <a:rPr sz="1100" spc="25" dirty="0">
                <a:latin typeface="Calibri"/>
                <a:cs typeface="Calibri"/>
              </a:rPr>
              <a:t>In </a:t>
            </a:r>
            <a:r>
              <a:rPr sz="1100" spc="5" dirty="0">
                <a:latin typeface="Calibri"/>
                <a:cs typeface="Calibri"/>
              </a:rPr>
              <a:t>2015, </a:t>
            </a:r>
            <a:r>
              <a:rPr sz="1100" spc="65" dirty="0">
                <a:latin typeface="Calibri"/>
                <a:cs typeface="Calibri"/>
              </a:rPr>
              <a:t>Ramon </a:t>
            </a:r>
            <a:r>
              <a:rPr sz="1100" spc="50" dirty="0">
                <a:latin typeface="Calibri"/>
                <a:cs typeface="Calibri"/>
              </a:rPr>
              <a:t>proposed </a:t>
            </a:r>
            <a:r>
              <a:rPr sz="1100" spc="35" dirty="0">
                <a:latin typeface="Calibri"/>
                <a:cs typeface="Calibri"/>
              </a:rPr>
              <a:t>to </a:t>
            </a:r>
            <a:r>
              <a:rPr sz="1100" spc="40" dirty="0">
                <a:latin typeface="Calibri"/>
                <a:cs typeface="Calibri"/>
              </a:rPr>
              <a:t>the </a:t>
            </a:r>
            <a:r>
              <a:rPr sz="1100" spc="65" dirty="0">
                <a:latin typeface="Calibri"/>
                <a:cs typeface="Calibri"/>
              </a:rPr>
              <a:t>Spanish  </a:t>
            </a:r>
            <a:r>
              <a:rPr sz="1100" spc="55" dirty="0">
                <a:latin typeface="Calibri"/>
                <a:cs typeface="Calibri"/>
              </a:rPr>
              <a:t>secretary </a:t>
            </a:r>
            <a:r>
              <a:rPr sz="1100" spc="50" dirty="0">
                <a:latin typeface="Calibri"/>
                <a:cs typeface="Calibri"/>
              </a:rPr>
              <a:t>of </a:t>
            </a:r>
            <a:r>
              <a:rPr sz="1100" spc="60" dirty="0">
                <a:latin typeface="Calibri"/>
                <a:cs typeface="Calibri"/>
              </a:rPr>
              <a:t>state </a:t>
            </a:r>
            <a:r>
              <a:rPr sz="1100" spc="45" dirty="0">
                <a:latin typeface="Calibri"/>
                <a:cs typeface="Calibri"/>
              </a:rPr>
              <a:t>for </a:t>
            </a:r>
            <a:r>
              <a:rPr sz="1100" spc="60" dirty="0">
                <a:latin typeface="Calibri"/>
                <a:cs typeface="Calibri"/>
              </a:rPr>
              <a:t>Research </a:t>
            </a:r>
            <a:r>
              <a:rPr sz="1100" spc="55" dirty="0">
                <a:latin typeface="Calibri"/>
                <a:cs typeface="Calibri"/>
              </a:rPr>
              <a:t>and </a:t>
            </a:r>
            <a:r>
              <a:rPr sz="1100" spc="40" dirty="0">
                <a:latin typeface="Calibri"/>
                <a:cs typeface="Calibri"/>
              </a:rPr>
              <a:t>the  </a:t>
            </a:r>
            <a:r>
              <a:rPr sz="1100" spc="65" dirty="0">
                <a:latin typeface="Calibri"/>
                <a:cs typeface="Calibri"/>
              </a:rPr>
              <a:t>Spanish </a:t>
            </a:r>
            <a:r>
              <a:rPr sz="1100" spc="55" dirty="0">
                <a:latin typeface="Calibri"/>
                <a:cs typeface="Calibri"/>
              </a:rPr>
              <a:t>Polar </a:t>
            </a:r>
            <a:r>
              <a:rPr sz="1100" spc="40" dirty="0">
                <a:latin typeface="Calibri"/>
                <a:cs typeface="Calibri"/>
              </a:rPr>
              <a:t>committee, the </a:t>
            </a:r>
            <a:r>
              <a:rPr sz="1100" spc="50" dirty="0">
                <a:latin typeface="Calibri"/>
                <a:cs typeface="Calibri"/>
              </a:rPr>
              <a:t>possibility that  </a:t>
            </a:r>
            <a:r>
              <a:rPr sz="1100" spc="60" dirty="0">
                <a:latin typeface="Calibri"/>
                <a:cs typeface="Calibri"/>
              </a:rPr>
              <a:t>Spain</a:t>
            </a:r>
            <a:r>
              <a:rPr sz="1100" spc="-5" dirty="0">
                <a:latin typeface="Calibri"/>
                <a:cs typeface="Calibri"/>
              </a:rPr>
              <a:t> </a:t>
            </a:r>
            <a:r>
              <a:rPr sz="1100" spc="50" dirty="0">
                <a:latin typeface="Calibri"/>
                <a:cs typeface="Calibri"/>
              </a:rPr>
              <a:t>could</a:t>
            </a:r>
            <a:r>
              <a:rPr sz="1100" spc="-5" dirty="0">
                <a:latin typeface="Calibri"/>
                <a:cs typeface="Calibri"/>
              </a:rPr>
              <a:t> </a:t>
            </a:r>
            <a:r>
              <a:rPr sz="1100" spc="45" dirty="0">
                <a:latin typeface="Calibri"/>
                <a:cs typeface="Calibri"/>
              </a:rPr>
              <a:t>develop</a:t>
            </a:r>
            <a:r>
              <a:rPr sz="1100" spc="-25" dirty="0">
                <a:latin typeface="Calibri"/>
                <a:cs typeface="Calibri"/>
              </a:rPr>
              <a:t> </a:t>
            </a:r>
            <a:r>
              <a:rPr sz="1100" spc="40" dirty="0">
                <a:latin typeface="Calibri"/>
                <a:cs typeface="Calibri"/>
              </a:rPr>
              <a:t>the</a:t>
            </a:r>
            <a:r>
              <a:rPr sz="1100" spc="-5" dirty="0">
                <a:latin typeface="Calibri"/>
                <a:cs typeface="Calibri"/>
              </a:rPr>
              <a:t> </a:t>
            </a:r>
            <a:r>
              <a:rPr sz="1100" spc="45" dirty="0">
                <a:latin typeface="Calibri"/>
                <a:cs typeface="Calibri"/>
              </a:rPr>
              <a:t>potential</a:t>
            </a:r>
            <a:r>
              <a:rPr sz="1100" spc="-35" dirty="0">
                <a:latin typeface="Calibri"/>
                <a:cs typeface="Calibri"/>
              </a:rPr>
              <a:t> </a:t>
            </a:r>
            <a:r>
              <a:rPr sz="1100" spc="50" dirty="0">
                <a:latin typeface="Calibri"/>
                <a:cs typeface="Calibri"/>
              </a:rPr>
              <a:t>of</a:t>
            </a:r>
            <a:r>
              <a:rPr sz="1100" spc="-50" dirty="0">
                <a:latin typeface="Calibri"/>
                <a:cs typeface="Calibri"/>
              </a:rPr>
              <a:t> </a:t>
            </a:r>
            <a:r>
              <a:rPr sz="1100" spc="60" dirty="0">
                <a:latin typeface="Calibri"/>
                <a:cs typeface="Calibri"/>
              </a:rPr>
              <a:t>windsled  </a:t>
            </a:r>
            <a:r>
              <a:rPr sz="1100" spc="30" dirty="0">
                <a:latin typeface="Calibri"/>
                <a:cs typeface="Calibri"/>
              </a:rPr>
              <a:t>in </a:t>
            </a:r>
            <a:r>
              <a:rPr sz="1100" spc="40" dirty="0">
                <a:latin typeface="Calibri"/>
                <a:cs typeface="Calibri"/>
              </a:rPr>
              <a:t>order </a:t>
            </a:r>
            <a:r>
              <a:rPr sz="1100" spc="35" dirty="0">
                <a:latin typeface="Calibri"/>
                <a:cs typeface="Calibri"/>
              </a:rPr>
              <a:t>to </a:t>
            </a:r>
            <a:r>
              <a:rPr sz="1100" spc="45" dirty="0">
                <a:latin typeface="Calibri"/>
                <a:cs typeface="Calibri"/>
              </a:rPr>
              <a:t>include </a:t>
            </a:r>
            <a:r>
              <a:rPr sz="1100" spc="60" dirty="0">
                <a:latin typeface="Calibri"/>
                <a:cs typeface="Calibri"/>
              </a:rPr>
              <a:t>windsled </a:t>
            </a:r>
            <a:r>
              <a:rPr sz="1100" spc="95" dirty="0">
                <a:latin typeface="Calibri"/>
                <a:cs typeface="Calibri"/>
              </a:rPr>
              <a:t>as </a:t>
            </a:r>
            <a:r>
              <a:rPr sz="1100" spc="70" dirty="0">
                <a:latin typeface="Calibri"/>
                <a:cs typeface="Calibri"/>
              </a:rPr>
              <a:t>a </a:t>
            </a:r>
            <a:r>
              <a:rPr sz="1100" spc="35" dirty="0">
                <a:latin typeface="Calibri"/>
                <a:cs typeface="Calibri"/>
              </a:rPr>
              <a:t>Mobile  </a:t>
            </a:r>
            <a:r>
              <a:rPr sz="1100" spc="55" dirty="0">
                <a:latin typeface="Calibri"/>
                <a:cs typeface="Calibri"/>
              </a:rPr>
              <a:t>Plattform </a:t>
            </a:r>
            <a:r>
              <a:rPr sz="1100" spc="45" dirty="0">
                <a:latin typeface="Calibri"/>
                <a:cs typeface="Calibri"/>
              </a:rPr>
              <a:t>for </a:t>
            </a:r>
            <a:r>
              <a:rPr sz="1100" spc="55" dirty="0">
                <a:latin typeface="Calibri"/>
                <a:cs typeface="Calibri"/>
              </a:rPr>
              <a:t>Polar </a:t>
            </a:r>
            <a:r>
              <a:rPr sz="1100" spc="60" dirty="0">
                <a:latin typeface="Calibri"/>
                <a:cs typeface="Calibri"/>
              </a:rPr>
              <a:t>Research </a:t>
            </a:r>
            <a:r>
              <a:rPr sz="1100" spc="35" dirty="0">
                <a:latin typeface="Calibri"/>
                <a:cs typeface="Calibri"/>
              </a:rPr>
              <a:t>into </a:t>
            </a:r>
            <a:r>
              <a:rPr sz="1100" spc="40" dirty="0">
                <a:latin typeface="Calibri"/>
                <a:cs typeface="Calibri"/>
              </a:rPr>
              <a:t>the </a:t>
            </a:r>
            <a:r>
              <a:rPr sz="1100" spc="35" dirty="0">
                <a:latin typeface="Calibri"/>
                <a:cs typeface="Calibri"/>
              </a:rPr>
              <a:t>Oficial  </a:t>
            </a:r>
            <a:r>
              <a:rPr sz="1100" spc="65" dirty="0">
                <a:latin typeface="Calibri"/>
                <a:cs typeface="Calibri"/>
              </a:rPr>
              <a:t>Spanish </a:t>
            </a:r>
            <a:r>
              <a:rPr sz="1100" spc="45" dirty="0">
                <a:latin typeface="Calibri"/>
                <a:cs typeface="Calibri"/>
              </a:rPr>
              <a:t>Antarctic</a:t>
            </a:r>
            <a:r>
              <a:rPr sz="1100" spc="-110" dirty="0">
                <a:latin typeface="Calibri"/>
                <a:cs typeface="Calibri"/>
              </a:rPr>
              <a:t> </a:t>
            </a:r>
            <a:r>
              <a:rPr sz="1100" spc="50" dirty="0">
                <a:latin typeface="Calibri"/>
                <a:cs typeface="Calibri"/>
              </a:rPr>
              <a:t>Programme,</a:t>
            </a:r>
            <a:endParaRPr sz="1100" dirty="0">
              <a:latin typeface="Calibri"/>
              <a:cs typeface="Calibri"/>
            </a:endParaRPr>
          </a:p>
          <a:p>
            <a:pPr marL="12700" marR="162560">
              <a:lnSpc>
                <a:spcPct val="143900"/>
              </a:lnSpc>
            </a:pPr>
            <a:r>
              <a:rPr sz="1100" spc="25" dirty="0">
                <a:latin typeface="Calibri"/>
                <a:cs typeface="Calibri"/>
              </a:rPr>
              <a:t>In </a:t>
            </a:r>
            <a:r>
              <a:rPr sz="1100" spc="10" dirty="0">
                <a:latin typeface="Calibri"/>
                <a:cs typeface="Calibri"/>
              </a:rPr>
              <a:t>2016, </a:t>
            </a:r>
            <a:r>
              <a:rPr lang="es-ES" sz="1100" spc="60" dirty="0" smtClean="0">
                <a:latin typeface="Calibri"/>
                <a:cs typeface="Calibri"/>
              </a:rPr>
              <a:t>t</a:t>
            </a:r>
            <a:r>
              <a:rPr sz="1100" spc="60" dirty="0" smtClean="0">
                <a:latin typeface="Calibri"/>
                <a:cs typeface="Calibri"/>
              </a:rPr>
              <a:t>he </a:t>
            </a:r>
            <a:r>
              <a:rPr sz="1100" spc="45" dirty="0">
                <a:latin typeface="Calibri"/>
                <a:cs typeface="Calibri"/>
              </a:rPr>
              <a:t>scientific </a:t>
            </a:r>
            <a:r>
              <a:rPr sz="1100" spc="35" dirty="0">
                <a:latin typeface="Calibri"/>
                <a:cs typeface="Calibri"/>
              </a:rPr>
              <a:t>project </a:t>
            </a:r>
            <a:r>
              <a:rPr sz="1100" spc="50" dirty="0">
                <a:latin typeface="Calibri"/>
                <a:cs typeface="Calibri"/>
              </a:rPr>
              <a:t>belonging </a:t>
            </a:r>
            <a:r>
              <a:rPr sz="1100" spc="35" dirty="0">
                <a:latin typeface="Calibri"/>
                <a:cs typeface="Calibri"/>
              </a:rPr>
              <a:t>to  </a:t>
            </a:r>
            <a:r>
              <a:rPr sz="1100" spc="40" dirty="0">
                <a:latin typeface="Calibri"/>
                <a:cs typeface="Calibri"/>
              </a:rPr>
              <a:t>MICROAIRPOLAR </a:t>
            </a:r>
            <a:r>
              <a:rPr sz="1100" spc="50" dirty="0">
                <a:latin typeface="Calibri"/>
                <a:cs typeface="Calibri"/>
              </a:rPr>
              <a:t>presented </a:t>
            </a:r>
            <a:r>
              <a:rPr sz="1100" spc="55" dirty="0">
                <a:latin typeface="Calibri"/>
                <a:cs typeface="Calibri"/>
              </a:rPr>
              <a:t>by </a:t>
            </a:r>
            <a:r>
              <a:rPr sz="1100" spc="50" dirty="0">
                <a:latin typeface="Calibri"/>
                <a:cs typeface="Calibri"/>
              </a:rPr>
              <a:t>Dr </a:t>
            </a:r>
            <a:r>
              <a:rPr sz="1100" spc="40" dirty="0">
                <a:latin typeface="Calibri"/>
                <a:cs typeface="Calibri"/>
              </a:rPr>
              <a:t>Antonio  </a:t>
            </a:r>
            <a:r>
              <a:rPr sz="1100" spc="45" dirty="0">
                <a:latin typeface="Calibri"/>
                <a:cs typeface="Calibri"/>
              </a:rPr>
              <a:t>Quesada,</a:t>
            </a:r>
            <a:r>
              <a:rPr sz="1100" spc="-5" dirty="0">
                <a:latin typeface="Calibri"/>
                <a:cs typeface="Calibri"/>
              </a:rPr>
              <a:t> </a:t>
            </a:r>
            <a:r>
              <a:rPr sz="1100" spc="45" dirty="0">
                <a:latin typeface="Calibri"/>
                <a:cs typeface="Calibri"/>
              </a:rPr>
              <a:t>scientific</a:t>
            </a:r>
            <a:r>
              <a:rPr sz="1100" spc="-5" dirty="0">
                <a:latin typeface="Calibri"/>
                <a:cs typeface="Calibri"/>
              </a:rPr>
              <a:t> </a:t>
            </a:r>
            <a:r>
              <a:rPr sz="1100" spc="55" dirty="0">
                <a:latin typeface="Calibri"/>
                <a:cs typeface="Calibri"/>
              </a:rPr>
              <a:t>Manager</a:t>
            </a:r>
            <a:r>
              <a:rPr sz="1100" spc="-30" dirty="0">
                <a:latin typeface="Calibri"/>
                <a:cs typeface="Calibri"/>
              </a:rPr>
              <a:t> </a:t>
            </a:r>
            <a:r>
              <a:rPr sz="1100" spc="50" dirty="0">
                <a:latin typeface="Calibri"/>
                <a:cs typeface="Calibri"/>
              </a:rPr>
              <a:t>of</a:t>
            </a:r>
            <a:r>
              <a:rPr sz="1100" spc="-50" dirty="0">
                <a:latin typeface="Calibri"/>
                <a:cs typeface="Calibri"/>
              </a:rPr>
              <a:t> </a:t>
            </a:r>
            <a:r>
              <a:rPr sz="1100" spc="40" dirty="0">
                <a:latin typeface="Calibri"/>
                <a:cs typeface="Calibri"/>
              </a:rPr>
              <a:t>the</a:t>
            </a:r>
            <a:r>
              <a:rPr sz="1100" spc="-5" dirty="0">
                <a:latin typeface="Calibri"/>
                <a:cs typeface="Calibri"/>
              </a:rPr>
              <a:t> </a:t>
            </a:r>
            <a:r>
              <a:rPr sz="1100" spc="65" dirty="0">
                <a:latin typeface="Calibri"/>
                <a:cs typeface="Calibri"/>
              </a:rPr>
              <a:t>Spanish</a:t>
            </a:r>
            <a:endParaRPr sz="1100" dirty="0">
              <a:latin typeface="Calibri"/>
              <a:cs typeface="Calibri"/>
            </a:endParaRPr>
          </a:p>
        </p:txBody>
      </p:sp>
      <p:sp>
        <p:nvSpPr>
          <p:cNvPr id="3" name="object 3"/>
          <p:cNvSpPr txBox="1"/>
          <p:nvPr/>
        </p:nvSpPr>
        <p:spPr>
          <a:xfrm>
            <a:off x="3923245" y="693663"/>
            <a:ext cx="2876550" cy="2681632"/>
          </a:xfrm>
          <a:prstGeom prst="rect">
            <a:avLst/>
          </a:prstGeom>
        </p:spPr>
        <p:txBody>
          <a:bodyPr vert="horz" wrap="square" lIns="0" tIns="0" rIns="0" bIns="0" rtlCol="0">
            <a:spAutoFit/>
          </a:bodyPr>
          <a:lstStyle/>
          <a:p>
            <a:pPr marL="12700" marR="78105">
              <a:lnSpc>
                <a:spcPct val="143900"/>
              </a:lnSpc>
            </a:pPr>
            <a:r>
              <a:rPr sz="1100" spc="45" dirty="0">
                <a:latin typeface="Calibri"/>
                <a:cs typeface="Calibri"/>
              </a:rPr>
              <a:t>Antarctic </a:t>
            </a:r>
            <a:r>
              <a:rPr sz="1100" spc="60" dirty="0" err="1">
                <a:latin typeface="Calibri"/>
                <a:cs typeface="Calibri"/>
              </a:rPr>
              <a:t>Programme</a:t>
            </a:r>
            <a:r>
              <a:rPr sz="1100" spc="60" dirty="0">
                <a:latin typeface="Calibri"/>
                <a:cs typeface="Calibri"/>
              </a:rPr>
              <a:t> </a:t>
            </a:r>
            <a:r>
              <a:rPr lang="es-ES" sz="1100" spc="45" dirty="0" smtClean="0">
                <a:latin typeface="Calibri"/>
                <a:cs typeface="Calibri"/>
              </a:rPr>
              <a:t> P</a:t>
            </a:r>
            <a:r>
              <a:rPr sz="1100" spc="50" dirty="0" err="1" smtClean="0">
                <a:latin typeface="Calibri"/>
                <a:cs typeface="Calibri"/>
              </a:rPr>
              <a:t>artial</a:t>
            </a:r>
            <a:r>
              <a:rPr sz="1100" spc="50" dirty="0" smtClean="0">
                <a:latin typeface="Calibri"/>
                <a:cs typeface="Calibri"/>
              </a:rPr>
              <a:t>  </a:t>
            </a:r>
            <a:r>
              <a:rPr sz="1100" spc="50" dirty="0">
                <a:latin typeface="Calibri"/>
                <a:cs typeface="Calibri"/>
              </a:rPr>
              <a:t>funding</a:t>
            </a:r>
            <a:r>
              <a:rPr sz="1100" spc="-25" dirty="0">
                <a:latin typeface="Calibri"/>
                <a:cs typeface="Calibri"/>
              </a:rPr>
              <a:t> </a:t>
            </a:r>
            <a:r>
              <a:rPr sz="1100" spc="45" dirty="0">
                <a:latin typeface="Calibri"/>
                <a:cs typeface="Calibri"/>
              </a:rPr>
              <a:t>for</a:t>
            </a:r>
            <a:r>
              <a:rPr sz="1100" spc="-50" dirty="0">
                <a:latin typeface="Calibri"/>
                <a:cs typeface="Calibri"/>
              </a:rPr>
              <a:t> </a:t>
            </a:r>
            <a:r>
              <a:rPr sz="1100" spc="40" dirty="0">
                <a:latin typeface="Calibri"/>
                <a:cs typeface="Calibri"/>
              </a:rPr>
              <a:t>the</a:t>
            </a:r>
            <a:r>
              <a:rPr sz="1100" spc="-35" dirty="0">
                <a:latin typeface="Calibri"/>
                <a:cs typeface="Calibri"/>
              </a:rPr>
              <a:t> </a:t>
            </a:r>
            <a:r>
              <a:rPr sz="1100" spc="30" dirty="0">
                <a:latin typeface="Calibri"/>
                <a:cs typeface="Calibri"/>
              </a:rPr>
              <a:t>AWC</a:t>
            </a:r>
            <a:r>
              <a:rPr sz="1100" spc="-5" dirty="0">
                <a:latin typeface="Calibri"/>
                <a:cs typeface="Calibri"/>
              </a:rPr>
              <a:t> </a:t>
            </a:r>
            <a:r>
              <a:rPr sz="1100" spc="80" dirty="0">
                <a:latin typeface="Calibri"/>
                <a:cs typeface="Calibri"/>
              </a:rPr>
              <a:t>has</a:t>
            </a:r>
            <a:r>
              <a:rPr sz="1100" spc="-5" dirty="0">
                <a:latin typeface="Calibri"/>
                <a:cs typeface="Calibri"/>
              </a:rPr>
              <a:t> </a:t>
            </a:r>
            <a:r>
              <a:rPr sz="1100" spc="45" dirty="0">
                <a:latin typeface="Calibri"/>
                <a:cs typeface="Calibri"/>
              </a:rPr>
              <a:t>been</a:t>
            </a:r>
            <a:r>
              <a:rPr sz="1100" spc="-5" dirty="0">
                <a:latin typeface="Calibri"/>
                <a:cs typeface="Calibri"/>
              </a:rPr>
              <a:t> </a:t>
            </a:r>
            <a:r>
              <a:rPr sz="1100" spc="50" dirty="0" smtClean="0">
                <a:latin typeface="Calibri"/>
                <a:cs typeface="Calibri"/>
              </a:rPr>
              <a:t>pre-approved</a:t>
            </a:r>
            <a:r>
              <a:rPr lang="es-ES" sz="1100" spc="50" dirty="0" smtClean="0">
                <a:latin typeface="Calibri"/>
                <a:cs typeface="Calibri"/>
              </a:rPr>
              <a:t> </a:t>
            </a:r>
            <a:r>
              <a:rPr lang="es-ES" sz="1100" spc="50" dirty="0" err="1" smtClean="0">
                <a:latin typeface="Calibri"/>
                <a:cs typeface="Calibri"/>
              </a:rPr>
              <a:t>by</a:t>
            </a:r>
            <a:r>
              <a:rPr lang="es-ES" sz="1100" spc="50" dirty="0" smtClean="0">
                <a:latin typeface="Calibri"/>
                <a:cs typeface="Calibri"/>
              </a:rPr>
              <a:t> </a:t>
            </a:r>
            <a:r>
              <a:rPr lang="es-ES" sz="1100" spc="50" dirty="0" err="1" smtClean="0">
                <a:latin typeface="Calibri"/>
                <a:cs typeface="Calibri"/>
              </a:rPr>
              <a:t>Spanish</a:t>
            </a:r>
            <a:r>
              <a:rPr lang="es-ES" sz="1100" spc="50" dirty="0" smtClean="0">
                <a:latin typeface="Calibri"/>
                <a:cs typeface="Calibri"/>
              </a:rPr>
              <a:t> </a:t>
            </a:r>
            <a:r>
              <a:rPr lang="es-ES" sz="1100" spc="50" dirty="0" err="1" smtClean="0">
                <a:latin typeface="Calibri"/>
                <a:cs typeface="Calibri"/>
              </a:rPr>
              <a:t>antarctic</a:t>
            </a:r>
            <a:r>
              <a:rPr lang="es-ES" sz="1100" spc="50" dirty="0" smtClean="0">
                <a:latin typeface="Calibri"/>
                <a:cs typeface="Calibri"/>
              </a:rPr>
              <a:t> </a:t>
            </a:r>
            <a:r>
              <a:rPr lang="es-ES" sz="1100" spc="50" dirty="0" err="1" smtClean="0">
                <a:latin typeface="Calibri"/>
                <a:cs typeface="Calibri"/>
              </a:rPr>
              <a:t>Programme</a:t>
            </a:r>
            <a:r>
              <a:rPr lang="es-ES" sz="1100" spc="50" dirty="0" smtClean="0">
                <a:latin typeface="Calibri"/>
                <a:cs typeface="Calibri"/>
              </a:rPr>
              <a:t>.</a:t>
            </a:r>
            <a:r>
              <a:rPr sz="1100" spc="50" dirty="0" smtClean="0">
                <a:latin typeface="Calibri"/>
                <a:cs typeface="Calibri"/>
              </a:rPr>
              <a:t>  </a:t>
            </a:r>
            <a:r>
              <a:rPr sz="1100" spc="50" dirty="0">
                <a:latin typeface="Calibri"/>
                <a:cs typeface="Calibri"/>
              </a:rPr>
              <a:t>Implying </a:t>
            </a:r>
            <a:r>
              <a:rPr sz="1100" spc="50" dirty="0" smtClean="0">
                <a:latin typeface="Calibri"/>
                <a:cs typeface="Calibri"/>
              </a:rPr>
              <a:t> </a:t>
            </a:r>
            <a:r>
              <a:rPr sz="1100" spc="35" dirty="0">
                <a:latin typeface="Calibri"/>
                <a:cs typeface="Calibri"/>
              </a:rPr>
              <a:t>official </a:t>
            </a:r>
            <a:r>
              <a:rPr sz="1100" spc="55" dirty="0">
                <a:latin typeface="Calibri"/>
                <a:cs typeface="Calibri"/>
              </a:rPr>
              <a:t>support </a:t>
            </a:r>
            <a:r>
              <a:rPr sz="1100" spc="45" dirty="0">
                <a:latin typeface="Calibri"/>
                <a:cs typeface="Calibri"/>
              </a:rPr>
              <a:t>for </a:t>
            </a:r>
            <a:r>
              <a:rPr sz="1100" spc="40" dirty="0">
                <a:latin typeface="Calibri"/>
                <a:cs typeface="Calibri"/>
              </a:rPr>
              <a:t>the  </a:t>
            </a:r>
            <a:r>
              <a:rPr sz="1100" spc="25" dirty="0">
                <a:latin typeface="Calibri"/>
                <a:cs typeface="Calibri"/>
              </a:rPr>
              <a:t>project.</a:t>
            </a:r>
            <a:endParaRPr sz="1100" dirty="0">
              <a:latin typeface="Calibri"/>
              <a:cs typeface="Calibri"/>
            </a:endParaRPr>
          </a:p>
          <a:p>
            <a:pPr marL="12700" marR="5080">
              <a:lnSpc>
                <a:spcPct val="143900"/>
              </a:lnSpc>
            </a:pPr>
            <a:r>
              <a:rPr sz="1100" spc="60" dirty="0">
                <a:latin typeface="Calibri"/>
                <a:cs typeface="Calibri"/>
              </a:rPr>
              <a:t>Is </a:t>
            </a:r>
            <a:r>
              <a:rPr sz="1100" spc="40" dirty="0">
                <a:latin typeface="Calibri"/>
                <a:cs typeface="Calibri"/>
              </a:rPr>
              <a:t>the </a:t>
            </a:r>
            <a:r>
              <a:rPr sz="1100" spc="45" dirty="0">
                <a:latin typeface="Calibri"/>
                <a:cs typeface="Calibri"/>
              </a:rPr>
              <a:t>hope </a:t>
            </a:r>
            <a:r>
              <a:rPr sz="1100" spc="50" dirty="0">
                <a:latin typeface="Calibri"/>
                <a:cs typeface="Calibri"/>
              </a:rPr>
              <a:t>of </a:t>
            </a:r>
            <a:r>
              <a:rPr sz="1100" spc="40" dirty="0">
                <a:latin typeface="Calibri"/>
                <a:cs typeface="Calibri"/>
              </a:rPr>
              <a:t>the </a:t>
            </a:r>
            <a:r>
              <a:rPr sz="1100" spc="55" dirty="0">
                <a:latin typeface="Calibri"/>
                <a:cs typeface="Calibri"/>
              </a:rPr>
              <a:t>Windsled team </a:t>
            </a:r>
            <a:r>
              <a:rPr sz="1100" spc="50" dirty="0">
                <a:latin typeface="Calibri"/>
                <a:cs typeface="Calibri"/>
              </a:rPr>
              <a:t>that after  </a:t>
            </a:r>
            <a:r>
              <a:rPr sz="1100" spc="40" dirty="0">
                <a:latin typeface="Calibri"/>
                <a:cs typeface="Calibri"/>
              </a:rPr>
              <a:t>the </a:t>
            </a:r>
            <a:r>
              <a:rPr sz="1100" spc="55" dirty="0">
                <a:latin typeface="Calibri"/>
                <a:cs typeface="Calibri"/>
              </a:rPr>
              <a:t>conclusion and </a:t>
            </a:r>
            <a:r>
              <a:rPr sz="1100" spc="70" dirty="0">
                <a:latin typeface="Calibri"/>
                <a:cs typeface="Calibri"/>
              </a:rPr>
              <a:t>analysis </a:t>
            </a:r>
            <a:r>
              <a:rPr sz="1100" spc="50" dirty="0">
                <a:latin typeface="Calibri"/>
                <a:cs typeface="Calibri"/>
              </a:rPr>
              <a:t>of </a:t>
            </a:r>
            <a:r>
              <a:rPr sz="1100" spc="40" dirty="0">
                <a:latin typeface="Calibri"/>
                <a:cs typeface="Calibri"/>
              </a:rPr>
              <a:t>the </a:t>
            </a:r>
            <a:r>
              <a:rPr sz="1100" spc="30" dirty="0">
                <a:latin typeface="Calibri"/>
                <a:cs typeface="Calibri"/>
              </a:rPr>
              <a:t>AWC </a:t>
            </a:r>
            <a:r>
              <a:rPr sz="1100" spc="5" dirty="0" smtClean="0">
                <a:latin typeface="Calibri"/>
                <a:cs typeface="Calibri"/>
              </a:rPr>
              <a:t>1</a:t>
            </a:r>
            <a:r>
              <a:rPr lang="es-ES" sz="1100" spc="5" dirty="0" smtClean="0">
                <a:latin typeface="Calibri"/>
                <a:cs typeface="Calibri"/>
              </a:rPr>
              <a:t>8</a:t>
            </a:r>
            <a:r>
              <a:rPr sz="1100" spc="5" dirty="0" smtClean="0">
                <a:latin typeface="Calibri"/>
                <a:cs typeface="Calibri"/>
              </a:rPr>
              <a:t>-  </a:t>
            </a:r>
            <a:r>
              <a:rPr sz="1100" spc="-20" dirty="0" smtClean="0">
                <a:latin typeface="Calibri"/>
                <a:cs typeface="Calibri"/>
              </a:rPr>
              <a:t>1</a:t>
            </a:r>
            <a:r>
              <a:rPr lang="es-ES" sz="1100" spc="-20" dirty="0" smtClean="0">
                <a:latin typeface="Calibri"/>
                <a:cs typeface="Calibri"/>
              </a:rPr>
              <a:t>9</a:t>
            </a:r>
            <a:r>
              <a:rPr sz="1100" spc="-20" dirty="0" smtClean="0">
                <a:latin typeface="Calibri"/>
                <a:cs typeface="Calibri"/>
              </a:rPr>
              <a:t>, </a:t>
            </a:r>
            <a:r>
              <a:rPr sz="1100" spc="50" dirty="0">
                <a:latin typeface="Calibri"/>
                <a:cs typeface="Calibri"/>
              </a:rPr>
              <a:t>that </a:t>
            </a:r>
            <a:r>
              <a:rPr sz="1100" spc="60" dirty="0">
                <a:latin typeface="Calibri"/>
                <a:cs typeface="Calibri"/>
              </a:rPr>
              <a:t>Spain will </a:t>
            </a:r>
            <a:r>
              <a:rPr sz="1100" spc="50" dirty="0">
                <a:latin typeface="Calibri"/>
                <a:cs typeface="Calibri"/>
              </a:rPr>
              <a:t>accept </a:t>
            </a:r>
            <a:r>
              <a:rPr sz="1100" spc="40" dirty="0">
                <a:latin typeface="Calibri"/>
                <a:cs typeface="Calibri"/>
              </a:rPr>
              <a:t>the </a:t>
            </a:r>
            <a:r>
              <a:rPr sz="1100" spc="50" dirty="0">
                <a:latin typeface="Calibri"/>
                <a:cs typeface="Calibri"/>
              </a:rPr>
              <a:t>challenge, </a:t>
            </a:r>
            <a:r>
              <a:rPr sz="1100" spc="55" dirty="0">
                <a:latin typeface="Calibri"/>
                <a:cs typeface="Calibri"/>
              </a:rPr>
              <a:t>and  </a:t>
            </a:r>
            <a:r>
              <a:rPr sz="1100" spc="45" dirty="0">
                <a:latin typeface="Calibri"/>
                <a:cs typeface="Calibri"/>
              </a:rPr>
              <a:t>include </a:t>
            </a:r>
            <a:r>
              <a:rPr sz="1100" spc="55" dirty="0">
                <a:latin typeface="Calibri"/>
                <a:cs typeface="Calibri"/>
              </a:rPr>
              <a:t>this </a:t>
            </a:r>
            <a:r>
              <a:rPr sz="1100" spc="35" dirty="0">
                <a:latin typeface="Calibri"/>
                <a:cs typeface="Calibri"/>
              </a:rPr>
              <a:t>Mobile </a:t>
            </a:r>
            <a:r>
              <a:rPr sz="1100" spc="60" dirty="0">
                <a:latin typeface="Calibri"/>
                <a:cs typeface="Calibri"/>
              </a:rPr>
              <a:t>Research </a:t>
            </a:r>
            <a:r>
              <a:rPr sz="1100" spc="55" dirty="0">
                <a:latin typeface="Calibri"/>
                <a:cs typeface="Calibri"/>
              </a:rPr>
              <a:t>Plattform </a:t>
            </a:r>
            <a:r>
              <a:rPr sz="1100" spc="35" dirty="0">
                <a:latin typeface="Calibri"/>
                <a:cs typeface="Calibri"/>
              </a:rPr>
              <a:t>into  </a:t>
            </a:r>
            <a:r>
              <a:rPr sz="1100" spc="55" dirty="0">
                <a:latin typeface="Calibri"/>
                <a:cs typeface="Calibri"/>
              </a:rPr>
              <a:t>its</a:t>
            </a:r>
            <a:r>
              <a:rPr sz="1100" dirty="0">
                <a:latin typeface="Calibri"/>
                <a:cs typeface="Calibri"/>
              </a:rPr>
              <a:t> </a:t>
            </a:r>
            <a:r>
              <a:rPr sz="1100" spc="35" dirty="0">
                <a:latin typeface="Calibri"/>
                <a:cs typeface="Calibri"/>
              </a:rPr>
              <a:t>official</a:t>
            </a:r>
            <a:r>
              <a:rPr sz="1100" spc="-60" dirty="0">
                <a:latin typeface="Calibri"/>
                <a:cs typeface="Calibri"/>
              </a:rPr>
              <a:t> </a:t>
            </a:r>
            <a:r>
              <a:rPr sz="1100" spc="45" dirty="0">
                <a:latin typeface="Calibri"/>
                <a:cs typeface="Calibri"/>
              </a:rPr>
              <a:t>Antarctic</a:t>
            </a:r>
            <a:r>
              <a:rPr sz="1100" dirty="0">
                <a:latin typeface="Calibri"/>
                <a:cs typeface="Calibri"/>
              </a:rPr>
              <a:t> </a:t>
            </a:r>
            <a:r>
              <a:rPr sz="1100" spc="50" dirty="0">
                <a:latin typeface="Calibri"/>
                <a:cs typeface="Calibri"/>
              </a:rPr>
              <a:t>programme,</a:t>
            </a:r>
            <a:r>
              <a:rPr sz="1100" dirty="0">
                <a:latin typeface="Calibri"/>
                <a:cs typeface="Calibri"/>
              </a:rPr>
              <a:t> </a:t>
            </a:r>
            <a:r>
              <a:rPr sz="1100" spc="55" dirty="0">
                <a:latin typeface="Calibri"/>
                <a:cs typeface="Calibri"/>
              </a:rPr>
              <a:t>ensuring</a:t>
            </a:r>
            <a:r>
              <a:rPr sz="1100" spc="-20" dirty="0">
                <a:latin typeface="Calibri"/>
                <a:cs typeface="Calibri"/>
              </a:rPr>
              <a:t> </a:t>
            </a:r>
            <a:r>
              <a:rPr sz="1100" spc="40" dirty="0">
                <a:latin typeface="Calibri"/>
                <a:cs typeface="Calibri"/>
              </a:rPr>
              <a:t>the  </a:t>
            </a:r>
            <a:r>
              <a:rPr sz="1100" spc="45" dirty="0">
                <a:latin typeface="Calibri"/>
                <a:cs typeface="Calibri"/>
              </a:rPr>
              <a:t>feasibility</a:t>
            </a:r>
            <a:r>
              <a:rPr sz="1100" spc="-30" dirty="0">
                <a:latin typeface="Calibri"/>
                <a:cs typeface="Calibri"/>
              </a:rPr>
              <a:t> </a:t>
            </a:r>
            <a:r>
              <a:rPr sz="1100" spc="50" dirty="0">
                <a:latin typeface="Calibri"/>
                <a:cs typeface="Calibri"/>
              </a:rPr>
              <a:t>of</a:t>
            </a:r>
            <a:r>
              <a:rPr sz="1100" spc="-45" dirty="0">
                <a:latin typeface="Calibri"/>
                <a:cs typeface="Calibri"/>
              </a:rPr>
              <a:t> </a:t>
            </a:r>
            <a:r>
              <a:rPr sz="1100" spc="45" dirty="0">
                <a:latin typeface="Calibri"/>
                <a:cs typeface="Calibri"/>
              </a:rPr>
              <a:t>future</a:t>
            </a:r>
            <a:r>
              <a:rPr sz="1100" spc="-25" dirty="0">
                <a:latin typeface="Calibri"/>
                <a:cs typeface="Calibri"/>
              </a:rPr>
              <a:t> </a:t>
            </a:r>
            <a:r>
              <a:rPr sz="1100" spc="65" dirty="0">
                <a:latin typeface="Calibri"/>
                <a:cs typeface="Calibri"/>
              </a:rPr>
              <a:t>transects</a:t>
            </a:r>
            <a:r>
              <a:rPr sz="1100" spc="-25" dirty="0">
                <a:latin typeface="Calibri"/>
                <a:cs typeface="Calibri"/>
              </a:rPr>
              <a:t> </a:t>
            </a:r>
            <a:r>
              <a:rPr sz="1100" spc="50" dirty="0">
                <a:latin typeface="Calibri"/>
                <a:cs typeface="Calibri"/>
              </a:rPr>
              <a:t>funded</a:t>
            </a:r>
            <a:r>
              <a:rPr sz="1100" spc="-5" dirty="0">
                <a:latin typeface="Calibri"/>
                <a:cs typeface="Calibri"/>
              </a:rPr>
              <a:t> </a:t>
            </a:r>
            <a:r>
              <a:rPr sz="1100" spc="55" dirty="0">
                <a:latin typeface="Calibri"/>
                <a:cs typeface="Calibri"/>
              </a:rPr>
              <a:t>by</a:t>
            </a:r>
            <a:r>
              <a:rPr sz="1100" spc="-30" dirty="0">
                <a:latin typeface="Calibri"/>
                <a:cs typeface="Calibri"/>
              </a:rPr>
              <a:t> </a:t>
            </a:r>
            <a:r>
              <a:rPr sz="1100" spc="60" dirty="0">
                <a:latin typeface="Calibri"/>
                <a:cs typeface="Calibri"/>
              </a:rPr>
              <a:t>Spain  </a:t>
            </a:r>
            <a:r>
              <a:rPr sz="1100" spc="55" dirty="0">
                <a:latin typeface="Calibri"/>
                <a:cs typeface="Calibri"/>
              </a:rPr>
              <a:t>and</a:t>
            </a:r>
            <a:r>
              <a:rPr sz="1100" spc="-5" dirty="0">
                <a:latin typeface="Calibri"/>
                <a:cs typeface="Calibri"/>
              </a:rPr>
              <a:t> </a:t>
            </a:r>
            <a:r>
              <a:rPr sz="1100" spc="45" dirty="0">
                <a:latin typeface="Calibri"/>
                <a:cs typeface="Calibri"/>
              </a:rPr>
              <a:t>open</a:t>
            </a:r>
            <a:r>
              <a:rPr sz="1100" spc="-25" dirty="0">
                <a:latin typeface="Calibri"/>
                <a:cs typeface="Calibri"/>
              </a:rPr>
              <a:t> </a:t>
            </a:r>
            <a:r>
              <a:rPr sz="1100" spc="35" dirty="0">
                <a:latin typeface="Calibri"/>
                <a:cs typeface="Calibri"/>
              </a:rPr>
              <a:t>to</a:t>
            </a:r>
            <a:r>
              <a:rPr sz="1100" spc="-5" dirty="0">
                <a:latin typeface="Calibri"/>
                <a:cs typeface="Calibri"/>
              </a:rPr>
              <a:t> </a:t>
            </a:r>
            <a:r>
              <a:rPr sz="1100" spc="45" dirty="0">
                <a:latin typeface="Calibri"/>
                <a:cs typeface="Calibri"/>
              </a:rPr>
              <a:t>International</a:t>
            </a:r>
            <a:r>
              <a:rPr sz="1100" spc="-35" dirty="0">
                <a:latin typeface="Calibri"/>
                <a:cs typeface="Calibri"/>
              </a:rPr>
              <a:t> </a:t>
            </a:r>
            <a:r>
              <a:rPr sz="1100" spc="35" dirty="0">
                <a:latin typeface="Calibri"/>
                <a:cs typeface="Calibri"/>
              </a:rPr>
              <a:t>cooperation.</a:t>
            </a:r>
            <a:endParaRPr sz="1100" dirty="0">
              <a:latin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4788928"/>
            <a:ext cx="8128000" cy="750570"/>
          </a:xfrm>
          <a:prstGeom prst="rect">
            <a:avLst/>
          </a:prstGeom>
        </p:spPr>
        <p:txBody>
          <a:bodyPr vert="horz" wrap="square" lIns="0" tIns="0" rIns="0" bIns="0" rtlCol="0">
            <a:spAutoFit/>
          </a:bodyPr>
          <a:lstStyle/>
          <a:p>
            <a:pPr marL="12700">
              <a:lnSpc>
                <a:spcPct val="100000"/>
              </a:lnSpc>
            </a:pPr>
            <a:r>
              <a:rPr sz="4700" b="1" spc="245" dirty="0">
                <a:solidFill>
                  <a:srgbClr val="143C69"/>
                </a:solidFill>
                <a:latin typeface="Calibri"/>
                <a:cs typeface="Calibri"/>
              </a:rPr>
              <a:t>ABOUT </a:t>
            </a:r>
            <a:r>
              <a:rPr sz="4700" b="1" spc="215" dirty="0">
                <a:solidFill>
                  <a:srgbClr val="143C69"/>
                </a:solidFill>
                <a:latin typeface="Calibri"/>
                <a:cs typeface="Calibri"/>
              </a:rPr>
              <a:t>RAMÓN</a:t>
            </a:r>
            <a:r>
              <a:rPr sz="4700" b="1" spc="-500" dirty="0">
                <a:solidFill>
                  <a:srgbClr val="143C69"/>
                </a:solidFill>
                <a:latin typeface="Calibri"/>
                <a:cs typeface="Calibri"/>
              </a:rPr>
              <a:t> </a:t>
            </a:r>
            <a:r>
              <a:rPr sz="4700" b="1" spc="290" dirty="0">
                <a:solidFill>
                  <a:srgbClr val="143C69"/>
                </a:solidFill>
                <a:latin typeface="Calibri"/>
                <a:cs typeface="Calibri"/>
              </a:rPr>
              <a:t>LARRAMENDI</a:t>
            </a:r>
            <a:endParaRPr sz="4700">
              <a:latin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85825" y="1080008"/>
            <a:ext cx="3806177" cy="52379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046774" y="401751"/>
            <a:ext cx="1542415" cy="6396990"/>
          </a:xfrm>
          <a:custGeom>
            <a:avLst/>
            <a:gdLst/>
            <a:ahLst/>
            <a:cxnLst/>
            <a:rect l="l" t="t" r="r" b="b"/>
            <a:pathLst>
              <a:path w="1542415" h="6396990">
                <a:moveTo>
                  <a:pt x="1541818" y="0"/>
                </a:moveTo>
                <a:lnTo>
                  <a:pt x="0" y="202984"/>
                </a:lnTo>
                <a:lnTo>
                  <a:pt x="815428" y="6396799"/>
                </a:lnTo>
                <a:lnTo>
                  <a:pt x="1541818" y="0"/>
                </a:lnTo>
                <a:close/>
              </a:path>
            </a:pathLst>
          </a:custGeom>
          <a:solidFill>
            <a:srgbClr val="FFFFFF"/>
          </a:solidFill>
        </p:spPr>
        <p:txBody>
          <a:bodyPr wrap="square" lIns="0" tIns="0" rIns="0" bIns="0" rtlCol="0"/>
          <a:lstStyle/>
          <a:p>
            <a:endParaRPr/>
          </a:p>
        </p:txBody>
      </p:sp>
      <p:sp>
        <p:nvSpPr>
          <p:cNvPr id="4" name="object 4"/>
          <p:cNvSpPr txBox="1"/>
          <p:nvPr/>
        </p:nvSpPr>
        <p:spPr>
          <a:xfrm>
            <a:off x="779299" y="694501"/>
            <a:ext cx="2881630" cy="5807075"/>
          </a:xfrm>
          <a:prstGeom prst="rect">
            <a:avLst/>
          </a:prstGeom>
        </p:spPr>
        <p:txBody>
          <a:bodyPr vert="horz" wrap="square" lIns="0" tIns="0" rIns="0" bIns="0" rtlCol="0">
            <a:spAutoFit/>
          </a:bodyPr>
          <a:lstStyle/>
          <a:p>
            <a:pPr marL="12700" marR="98425">
              <a:lnSpc>
                <a:spcPct val="143900"/>
              </a:lnSpc>
            </a:pPr>
            <a:r>
              <a:rPr sz="1100" b="1" spc="65" dirty="0">
                <a:latin typeface="Calibri"/>
                <a:cs typeface="Calibri"/>
              </a:rPr>
              <a:t>Project </a:t>
            </a:r>
            <a:r>
              <a:rPr sz="1100" b="1" spc="50" dirty="0">
                <a:latin typeface="Calibri"/>
                <a:cs typeface="Calibri"/>
              </a:rPr>
              <a:t>Leader. </a:t>
            </a:r>
            <a:r>
              <a:rPr sz="1100" b="1" spc="70" dirty="0">
                <a:latin typeface="Calibri"/>
                <a:cs typeface="Calibri"/>
              </a:rPr>
              <a:t>Ramon </a:t>
            </a:r>
            <a:r>
              <a:rPr sz="1100" b="1" spc="60" dirty="0">
                <a:latin typeface="Calibri"/>
                <a:cs typeface="Calibri"/>
              </a:rPr>
              <a:t>Larramendi. </a:t>
            </a:r>
            <a:r>
              <a:rPr sz="1100" b="1" spc="20" dirty="0">
                <a:latin typeface="Calibri"/>
                <a:cs typeface="Calibri"/>
              </a:rPr>
              <a:t>1965.  </a:t>
            </a:r>
            <a:r>
              <a:rPr sz="1100" spc="60" dirty="0">
                <a:latin typeface="Calibri"/>
                <a:cs typeface="Calibri"/>
              </a:rPr>
              <a:t>Is</a:t>
            </a:r>
            <a:r>
              <a:rPr sz="1100" spc="-10" dirty="0">
                <a:latin typeface="Calibri"/>
                <a:cs typeface="Calibri"/>
              </a:rPr>
              <a:t> </a:t>
            </a:r>
            <a:r>
              <a:rPr lang="es-ES" sz="1100" spc="60" dirty="0" smtClean="0">
                <a:latin typeface="Calibri"/>
                <a:cs typeface="Calibri"/>
              </a:rPr>
              <a:t>S</a:t>
            </a:r>
            <a:r>
              <a:rPr sz="1100" spc="60" dirty="0" smtClean="0">
                <a:latin typeface="Calibri"/>
                <a:cs typeface="Calibri"/>
              </a:rPr>
              <a:t>pain</a:t>
            </a:r>
            <a:r>
              <a:rPr sz="1100" spc="-10" dirty="0" smtClean="0">
                <a:latin typeface="Calibri"/>
                <a:cs typeface="Calibri"/>
              </a:rPr>
              <a:t> </a:t>
            </a:r>
            <a:r>
              <a:rPr sz="1100" spc="60" dirty="0">
                <a:latin typeface="Calibri"/>
                <a:cs typeface="Calibri"/>
              </a:rPr>
              <a:t>biggest</a:t>
            </a:r>
            <a:r>
              <a:rPr sz="1100" spc="-10" dirty="0">
                <a:latin typeface="Calibri"/>
                <a:cs typeface="Calibri"/>
              </a:rPr>
              <a:t> </a:t>
            </a:r>
            <a:r>
              <a:rPr sz="1100" spc="55" dirty="0">
                <a:latin typeface="Calibri"/>
                <a:cs typeface="Calibri"/>
              </a:rPr>
              <a:t>polar</a:t>
            </a:r>
            <a:r>
              <a:rPr sz="1100" spc="-35" dirty="0">
                <a:latin typeface="Calibri"/>
                <a:cs typeface="Calibri"/>
              </a:rPr>
              <a:t> </a:t>
            </a:r>
            <a:r>
              <a:rPr sz="1100" spc="50" dirty="0">
                <a:latin typeface="Calibri"/>
                <a:cs typeface="Calibri"/>
              </a:rPr>
              <a:t>expeditions</a:t>
            </a:r>
            <a:r>
              <a:rPr sz="1100" spc="-10" dirty="0">
                <a:latin typeface="Calibri"/>
                <a:cs typeface="Calibri"/>
              </a:rPr>
              <a:t> </a:t>
            </a:r>
            <a:r>
              <a:rPr sz="1100" spc="50" dirty="0">
                <a:latin typeface="Calibri"/>
                <a:cs typeface="Calibri"/>
              </a:rPr>
              <a:t>specialist.  </a:t>
            </a:r>
            <a:r>
              <a:rPr sz="1100" spc="80" dirty="0">
                <a:latin typeface="Calibri"/>
                <a:cs typeface="Calibri"/>
              </a:rPr>
              <a:t>Has</a:t>
            </a:r>
            <a:r>
              <a:rPr sz="1100" spc="-10" dirty="0">
                <a:latin typeface="Calibri"/>
                <a:cs typeface="Calibri"/>
              </a:rPr>
              <a:t> </a:t>
            </a:r>
            <a:r>
              <a:rPr sz="1100" spc="45" dirty="0">
                <a:latin typeface="Calibri"/>
                <a:cs typeface="Calibri"/>
              </a:rPr>
              <a:t>been</a:t>
            </a:r>
            <a:r>
              <a:rPr sz="1100" spc="-10" dirty="0">
                <a:latin typeface="Calibri"/>
                <a:cs typeface="Calibri"/>
              </a:rPr>
              <a:t> </a:t>
            </a:r>
            <a:r>
              <a:rPr sz="1100" spc="45" dirty="0">
                <a:latin typeface="Calibri"/>
                <a:cs typeface="Calibri"/>
              </a:rPr>
              <a:t>involved</a:t>
            </a:r>
            <a:r>
              <a:rPr sz="1100" spc="-10" dirty="0">
                <a:latin typeface="Calibri"/>
                <a:cs typeface="Calibri"/>
              </a:rPr>
              <a:t> </a:t>
            </a:r>
            <a:r>
              <a:rPr sz="1100" spc="30" dirty="0">
                <a:latin typeface="Calibri"/>
                <a:cs typeface="Calibri"/>
              </a:rPr>
              <a:t>in</a:t>
            </a:r>
            <a:r>
              <a:rPr sz="1100" spc="-10" dirty="0">
                <a:latin typeface="Calibri"/>
                <a:cs typeface="Calibri"/>
              </a:rPr>
              <a:t> </a:t>
            </a:r>
            <a:r>
              <a:rPr sz="1100" spc="55" dirty="0">
                <a:latin typeface="Calibri"/>
                <a:cs typeface="Calibri"/>
              </a:rPr>
              <a:t>polar</a:t>
            </a:r>
            <a:r>
              <a:rPr sz="1100" spc="-35" dirty="0">
                <a:latin typeface="Calibri"/>
                <a:cs typeface="Calibri"/>
              </a:rPr>
              <a:t> </a:t>
            </a:r>
            <a:r>
              <a:rPr sz="1100" spc="50" dirty="0">
                <a:latin typeface="Calibri"/>
                <a:cs typeface="Calibri"/>
              </a:rPr>
              <a:t>expeditions</a:t>
            </a:r>
            <a:r>
              <a:rPr sz="1100" spc="-10" dirty="0">
                <a:latin typeface="Calibri"/>
                <a:cs typeface="Calibri"/>
              </a:rPr>
              <a:t> </a:t>
            </a:r>
            <a:r>
              <a:rPr sz="1100" spc="55" dirty="0">
                <a:latin typeface="Calibri"/>
                <a:cs typeface="Calibri"/>
              </a:rPr>
              <a:t>since  </a:t>
            </a:r>
            <a:r>
              <a:rPr sz="1100" spc="10" dirty="0">
                <a:latin typeface="Calibri"/>
                <a:cs typeface="Calibri"/>
              </a:rPr>
              <a:t>1985, </a:t>
            </a:r>
            <a:r>
              <a:rPr sz="1100" spc="65" dirty="0">
                <a:latin typeface="Calibri"/>
                <a:cs typeface="Calibri"/>
              </a:rPr>
              <a:t>when crossed </a:t>
            </a:r>
            <a:r>
              <a:rPr sz="1100" spc="35" dirty="0">
                <a:latin typeface="Calibri"/>
                <a:cs typeface="Calibri"/>
              </a:rPr>
              <a:t>interior </a:t>
            </a:r>
            <a:r>
              <a:rPr sz="1100" spc="50" dirty="0">
                <a:latin typeface="Calibri"/>
                <a:cs typeface="Calibri"/>
              </a:rPr>
              <a:t>of </a:t>
            </a:r>
            <a:r>
              <a:rPr sz="1100" spc="45" dirty="0">
                <a:latin typeface="Calibri"/>
                <a:cs typeface="Calibri"/>
              </a:rPr>
              <a:t>iceland </a:t>
            </a:r>
            <a:r>
              <a:rPr sz="1100" spc="50" dirty="0">
                <a:latin typeface="Calibri"/>
                <a:cs typeface="Calibri"/>
              </a:rPr>
              <a:t>with  </a:t>
            </a:r>
            <a:r>
              <a:rPr sz="1100" spc="85" dirty="0">
                <a:latin typeface="Calibri"/>
                <a:cs typeface="Calibri"/>
              </a:rPr>
              <a:t>skis…</a:t>
            </a:r>
            <a:endParaRPr sz="1100" dirty="0">
              <a:latin typeface="Calibri"/>
              <a:cs typeface="Calibri"/>
            </a:endParaRPr>
          </a:p>
          <a:p>
            <a:pPr marL="12700" marR="210185">
              <a:lnSpc>
                <a:spcPct val="143900"/>
              </a:lnSpc>
            </a:pPr>
            <a:r>
              <a:rPr sz="1100" spc="45" dirty="0">
                <a:latin typeface="Calibri"/>
                <a:cs typeface="Calibri"/>
              </a:rPr>
              <a:t>Member </a:t>
            </a:r>
            <a:r>
              <a:rPr sz="1100" spc="50" dirty="0">
                <a:latin typeface="Calibri"/>
                <a:cs typeface="Calibri"/>
              </a:rPr>
              <a:t>of </a:t>
            </a:r>
            <a:r>
              <a:rPr sz="1100" spc="40" dirty="0">
                <a:latin typeface="Calibri"/>
                <a:cs typeface="Calibri"/>
              </a:rPr>
              <a:t>the </a:t>
            </a:r>
            <a:r>
              <a:rPr sz="1100" spc="50" dirty="0">
                <a:latin typeface="Calibri"/>
                <a:cs typeface="Calibri"/>
              </a:rPr>
              <a:t>first </a:t>
            </a:r>
            <a:r>
              <a:rPr sz="1100" spc="65" dirty="0">
                <a:latin typeface="Calibri"/>
                <a:cs typeface="Calibri"/>
              </a:rPr>
              <a:t>Spanish </a:t>
            </a:r>
            <a:r>
              <a:rPr sz="1100" spc="50" dirty="0">
                <a:latin typeface="Calibri"/>
                <a:cs typeface="Calibri"/>
              </a:rPr>
              <a:t>expeditions  </a:t>
            </a:r>
            <a:r>
              <a:rPr sz="1100" spc="75" dirty="0">
                <a:latin typeface="Calibri"/>
                <a:cs typeface="Calibri"/>
              </a:rPr>
              <a:t>across </a:t>
            </a:r>
            <a:r>
              <a:rPr sz="1100" spc="40" dirty="0">
                <a:latin typeface="Calibri"/>
                <a:cs typeface="Calibri"/>
              </a:rPr>
              <a:t>the Greenland </a:t>
            </a:r>
            <a:r>
              <a:rPr sz="1100" spc="35" dirty="0">
                <a:latin typeface="Calibri"/>
                <a:cs typeface="Calibri"/>
              </a:rPr>
              <a:t>ice </a:t>
            </a:r>
            <a:r>
              <a:rPr sz="1100" spc="60" dirty="0">
                <a:latin typeface="Calibri"/>
                <a:cs typeface="Calibri"/>
              </a:rPr>
              <a:t>cap </a:t>
            </a:r>
            <a:r>
              <a:rPr sz="1100" spc="30" dirty="0">
                <a:latin typeface="Calibri"/>
                <a:cs typeface="Calibri"/>
              </a:rPr>
              <a:t>in </a:t>
            </a:r>
            <a:r>
              <a:rPr sz="1100" spc="15" dirty="0">
                <a:latin typeface="Calibri"/>
                <a:cs typeface="Calibri"/>
              </a:rPr>
              <a:t>1986,  </a:t>
            </a:r>
            <a:r>
              <a:rPr sz="1100" spc="55" dirty="0">
                <a:latin typeface="Calibri"/>
                <a:cs typeface="Calibri"/>
              </a:rPr>
              <a:t>geographic</a:t>
            </a:r>
            <a:r>
              <a:rPr sz="1100" spc="-5" dirty="0">
                <a:latin typeface="Calibri"/>
                <a:cs typeface="Calibri"/>
              </a:rPr>
              <a:t> </a:t>
            </a:r>
            <a:r>
              <a:rPr sz="1100" spc="45" dirty="0">
                <a:latin typeface="Calibri"/>
                <a:cs typeface="Calibri"/>
              </a:rPr>
              <a:t>north</a:t>
            </a:r>
            <a:r>
              <a:rPr sz="1100" spc="-5" dirty="0">
                <a:latin typeface="Calibri"/>
                <a:cs typeface="Calibri"/>
              </a:rPr>
              <a:t> </a:t>
            </a:r>
            <a:r>
              <a:rPr sz="1100" spc="45" dirty="0">
                <a:latin typeface="Calibri"/>
                <a:cs typeface="Calibri"/>
              </a:rPr>
              <a:t>pole</a:t>
            </a:r>
            <a:r>
              <a:rPr sz="1100" spc="-25" dirty="0">
                <a:latin typeface="Calibri"/>
                <a:cs typeface="Calibri"/>
              </a:rPr>
              <a:t> </a:t>
            </a:r>
            <a:r>
              <a:rPr sz="1100" spc="55" dirty="0">
                <a:latin typeface="Calibri"/>
                <a:cs typeface="Calibri"/>
              </a:rPr>
              <a:t>from</a:t>
            </a:r>
            <a:r>
              <a:rPr sz="1100" spc="-5" dirty="0">
                <a:latin typeface="Calibri"/>
                <a:cs typeface="Calibri"/>
              </a:rPr>
              <a:t> </a:t>
            </a:r>
            <a:r>
              <a:rPr sz="1100" spc="45" dirty="0">
                <a:latin typeface="Calibri"/>
                <a:cs typeface="Calibri"/>
              </a:rPr>
              <a:t>Siberia</a:t>
            </a:r>
            <a:r>
              <a:rPr sz="1100" spc="-5" dirty="0">
                <a:latin typeface="Calibri"/>
                <a:cs typeface="Calibri"/>
              </a:rPr>
              <a:t> </a:t>
            </a:r>
            <a:r>
              <a:rPr sz="1100" spc="30" dirty="0">
                <a:latin typeface="Calibri"/>
                <a:cs typeface="Calibri"/>
              </a:rPr>
              <a:t>in</a:t>
            </a:r>
            <a:r>
              <a:rPr sz="1100" spc="-5" dirty="0">
                <a:latin typeface="Calibri"/>
                <a:cs typeface="Calibri"/>
              </a:rPr>
              <a:t> </a:t>
            </a:r>
            <a:r>
              <a:rPr sz="1100" spc="20" dirty="0">
                <a:latin typeface="Calibri"/>
                <a:cs typeface="Calibri"/>
              </a:rPr>
              <a:t>1999  </a:t>
            </a:r>
            <a:r>
              <a:rPr sz="1100" spc="55" dirty="0">
                <a:latin typeface="Calibri"/>
                <a:cs typeface="Calibri"/>
              </a:rPr>
              <a:t>and</a:t>
            </a:r>
            <a:r>
              <a:rPr sz="1100" spc="-5" dirty="0">
                <a:latin typeface="Calibri"/>
                <a:cs typeface="Calibri"/>
              </a:rPr>
              <a:t> </a:t>
            </a:r>
            <a:r>
              <a:rPr sz="1100" spc="55" dirty="0">
                <a:latin typeface="Calibri"/>
                <a:cs typeface="Calibri"/>
              </a:rPr>
              <a:t>magnetic</a:t>
            </a:r>
            <a:r>
              <a:rPr sz="1100" spc="-5" dirty="0">
                <a:latin typeface="Calibri"/>
                <a:cs typeface="Calibri"/>
              </a:rPr>
              <a:t> </a:t>
            </a:r>
            <a:r>
              <a:rPr sz="1100" spc="45" dirty="0">
                <a:latin typeface="Calibri"/>
                <a:cs typeface="Calibri"/>
              </a:rPr>
              <a:t>north</a:t>
            </a:r>
            <a:r>
              <a:rPr sz="1100" spc="-5" dirty="0">
                <a:latin typeface="Calibri"/>
                <a:cs typeface="Calibri"/>
              </a:rPr>
              <a:t> </a:t>
            </a:r>
            <a:r>
              <a:rPr sz="1100" spc="45" dirty="0">
                <a:latin typeface="Calibri"/>
                <a:cs typeface="Calibri"/>
              </a:rPr>
              <a:t>pole</a:t>
            </a:r>
            <a:r>
              <a:rPr sz="1100" spc="-5" dirty="0">
                <a:latin typeface="Calibri"/>
                <a:cs typeface="Calibri"/>
              </a:rPr>
              <a:t> </a:t>
            </a:r>
            <a:r>
              <a:rPr sz="1100" spc="30" dirty="0">
                <a:latin typeface="Calibri"/>
                <a:cs typeface="Calibri"/>
              </a:rPr>
              <a:t>in</a:t>
            </a:r>
            <a:r>
              <a:rPr sz="1100" spc="-5" dirty="0">
                <a:latin typeface="Calibri"/>
                <a:cs typeface="Calibri"/>
              </a:rPr>
              <a:t> </a:t>
            </a:r>
            <a:r>
              <a:rPr sz="1100" spc="15" dirty="0">
                <a:latin typeface="Calibri"/>
                <a:cs typeface="Calibri"/>
              </a:rPr>
              <a:t>1998.</a:t>
            </a:r>
            <a:endParaRPr sz="1100" dirty="0">
              <a:latin typeface="Calibri"/>
              <a:cs typeface="Calibri"/>
            </a:endParaRPr>
          </a:p>
          <a:p>
            <a:pPr marL="12700" marR="254000">
              <a:lnSpc>
                <a:spcPct val="143900"/>
              </a:lnSpc>
            </a:pPr>
            <a:r>
              <a:rPr sz="1100" b="1" spc="75" dirty="0">
                <a:latin typeface="Calibri"/>
                <a:cs typeface="Calibri"/>
              </a:rPr>
              <a:t>Leader </a:t>
            </a:r>
            <a:r>
              <a:rPr sz="1100" b="1" spc="70" dirty="0">
                <a:latin typeface="Calibri"/>
                <a:cs typeface="Calibri"/>
              </a:rPr>
              <a:t>of</a:t>
            </a:r>
            <a:r>
              <a:rPr sz="1100" b="1" spc="-180" dirty="0">
                <a:latin typeface="Calibri"/>
                <a:cs typeface="Calibri"/>
              </a:rPr>
              <a:t> </a:t>
            </a:r>
            <a:r>
              <a:rPr sz="1100" b="1" spc="65" dirty="0">
                <a:latin typeface="Calibri"/>
                <a:cs typeface="Calibri"/>
              </a:rPr>
              <a:t>the Circumpolar </a:t>
            </a:r>
            <a:r>
              <a:rPr sz="1100" b="1" spc="55" dirty="0">
                <a:latin typeface="Calibri"/>
                <a:cs typeface="Calibri"/>
              </a:rPr>
              <a:t>Expedition</a:t>
            </a:r>
            <a:r>
              <a:rPr sz="1100" spc="55" dirty="0">
                <a:latin typeface="Calibri"/>
                <a:cs typeface="Calibri"/>
              </a:rPr>
              <a:t>. </a:t>
            </a:r>
            <a:r>
              <a:rPr sz="1100" spc="40" dirty="0">
                <a:latin typeface="Calibri"/>
                <a:cs typeface="Calibri"/>
              </a:rPr>
              <a:t>A  </a:t>
            </a:r>
            <a:r>
              <a:rPr sz="1100" spc="50" dirty="0">
                <a:latin typeface="Calibri"/>
                <a:cs typeface="Calibri"/>
              </a:rPr>
              <a:t>3</a:t>
            </a:r>
            <a:r>
              <a:rPr sz="1100" spc="-35" dirty="0">
                <a:latin typeface="Calibri"/>
                <a:cs typeface="Calibri"/>
              </a:rPr>
              <a:t> </a:t>
            </a:r>
            <a:r>
              <a:rPr sz="1100" spc="55" dirty="0">
                <a:latin typeface="Calibri"/>
                <a:cs typeface="Calibri"/>
              </a:rPr>
              <a:t>year</a:t>
            </a:r>
            <a:r>
              <a:rPr sz="1100" spc="-35" dirty="0">
                <a:latin typeface="Calibri"/>
                <a:cs typeface="Calibri"/>
              </a:rPr>
              <a:t> </a:t>
            </a:r>
            <a:r>
              <a:rPr sz="1100" spc="55" dirty="0">
                <a:latin typeface="Calibri"/>
                <a:cs typeface="Calibri"/>
              </a:rPr>
              <a:t>and</a:t>
            </a:r>
            <a:r>
              <a:rPr sz="1100" spc="-10" dirty="0">
                <a:latin typeface="Calibri"/>
                <a:cs typeface="Calibri"/>
              </a:rPr>
              <a:t> </a:t>
            </a:r>
            <a:r>
              <a:rPr sz="1100" spc="40" dirty="0">
                <a:latin typeface="Calibri"/>
                <a:cs typeface="Calibri"/>
              </a:rPr>
              <a:t>14.000</a:t>
            </a:r>
            <a:r>
              <a:rPr sz="1100" spc="-10" dirty="0">
                <a:latin typeface="Calibri"/>
                <a:cs typeface="Calibri"/>
              </a:rPr>
              <a:t> </a:t>
            </a:r>
            <a:r>
              <a:rPr sz="1100" spc="65" dirty="0">
                <a:latin typeface="Calibri"/>
                <a:cs typeface="Calibri"/>
              </a:rPr>
              <a:t>km</a:t>
            </a:r>
            <a:r>
              <a:rPr sz="1100" spc="-10" dirty="0">
                <a:latin typeface="Calibri"/>
                <a:cs typeface="Calibri"/>
              </a:rPr>
              <a:t> </a:t>
            </a:r>
            <a:r>
              <a:rPr sz="1100" spc="65" dirty="0">
                <a:latin typeface="Calibri"/>
                <a:cs typeface="Calibri"/>
              </a:rPr>
              <a:t>dogsled</a:t>
            </a:r>
            <a:r>
              <a:rPr sz="1100" spc="-10" dirty="0">
                <a:latin typeface="Calibri"/>
                <a:cs typeface="Calibri"/>
              </a:rPr>
              <a:t> </a:t>
            </a:r>
            <a:r>
              <a:rPr sz="1100" spc="55" dirty="0">
                <a:latin typeface="Calibri"/>
                <a:cs typeface="Calibri"/>
              </a:rPr>
              <a:t>and</a:t>
            </a:r>
            <a:r>
              <a:rPr sz="1100" spc="-10" dirty="0">
                <a:latin typeface="Calibri"/>
                <a:cs typeface="Calibri"/>
              </a:rPr>
              <a:t> </a:t>
            </a:r>
            <a:r>
              <a:rPr sz="1100" spc="60" dirty="0">
                <a:latin typeface="Calibri"/>
                <a:cs typeface="Calibri"/>
              </a:rPr>
              <a:t>kayak</a:t>
            </a:r>
            <a:endParaRPr sz="1100" dirty="0">
              <a:latin typeface="Calibri"/>
              <a:cs typeface="Calibri"/>
            </a:endParaRPr>
          </a:p>
          <a:p>
            <a:pPr marL="12700" marR="5080">
              <a:lnSpc>
                <a:spcPct val="143900"/>
              </a:lnSpc>
            </a:pPr>
            <a:r>
              <a:rPr sz="1100" spc="40" dirty="0">
                <a:latin typeface="Calibri"/>
                <a:cs typeface="Calibri"/>
              </a:rPr>
              <a:t>expedition </a:t>
            </a:r>
            <a:r>
              <a:rPr sz="1100" spc="55" dirty="0">
                <a:latin typeface="Calibri"/>
                <a:cs typeface="Calibri"/>
              </a:rPr>
              <a:t>from </a:t>
            </a:r>
            <a:r>
              <a:rPr sz="1100" spc="40" dirty="0">
                <a:latin typeface="Calibri"/>
                <a:cs typeface="Calibri"/>
              </a:rPr>
              <a:t>Greenland </a:t>
            </a:r>
            <a:r>
              <a:rPr sz="1100" spc="35" dirty="0">
                <a:latin typeface="Calibri"/>
                <a:cs typeface="Calibri"/>
              </a:rPr>
              <a:t>to </a:t>
            </a:r>
            <a:r>
              <a:rPr sz="1100" spc="55" dirty="0">
                <a:latin typeface="Calibri"/>
                <a:cs typeface="Calibri"/>
              </a:rPr>
              <a:t>Alaska. </a:t>
            </a:r>
            <a:r>
              <a:rPr sz="1100" spc="40" dirty="0">
                <a:latin typeface="Calibri"/>
                <a:cs typeface="Calibri"/>
              </a:rPr>
              <a:t>Where  </a:t>
            </a:r>
            <a:r>
              <a:rPr sz="1100" spc="45" dirty="0">
                <a:latin typeface="Calibri"/>
                <a:cs typeface="Calibri"/>
              </a:rPr>
              <a:t>he </a:t>
            </a:r>
            <a:r>
              <a:rPr sz="1100" spc="50" dirty="0">
                <a:latin typeface="Calibri"/>
                <a:cs typeface="Calibri"/>
              </a:rPr>
              <a:t>learned </a:t>
            </a:r>
            <a:r>
              <a:rPr sz="1100" spc="35" dirty="0">
                <a:latin typeface="Calibri"/>
                <a:cs typeface="Calibri"/>
              </a:rPr>
              <a:t>to </a:t>
            </a:r>
            <a:r>
              <a:rPr sz="1100" spc="65" dirty="0">
                <a:latin typeface="Calibri"/>
                <a:cs typeface="Calibri"/>
              </a:rPr>
              <a:t>speak </a:t>
            </a:r>
            <a:r>
              <a:rPr sz="1100" spc="40" dirty="0">
                <a:latin typeface="Calibri"/>
                <a:cs typeface="Calibri"/>
              </a:rPr>
              <a:t>Greenlandic </a:t>
            </a:r>
            <a:r>
              <a:rPr sz="1100" spc="65" dirty="0">
                <a:latin typeface="Calibri"/>
                <a:cs typeface="Calibri"/>
              </a:rPr>
              <a:t>language  </a:t>
            </a:r>
            <a:r>
              <a:rPr sz="1100" spc="55" dirty="0">
                <a:latin typeface="Calibri"/>
                <a:cs typeface="Calibri"/>
              </a:rPr>
              <a:t>and </a:t>
            </a:r>
            <a:r>
              <a:rPr sz="1100" spc="40" dirty="0">
                <a:latin typeface="Calibri"/>
                <a:cs typeface="Calibri"/>
              </a:rPr>
              <a:t>the </a:t>
            </a:r>
            <a:r>
              <a:rPr sz="1100" spc="30" dirty="0">
                <a:latin typeface="Calibri"/>
                <a:cs typeface="Calibri"/>
              </a:rPr>
              <a:t>inuit </a:t>
            </a:r>
            <a:r>
              <a:rPr sz="1100" spc="85" dirty="0">
                <a:latin typeface="Calibri"/>
                <a:cs typeface="Calibri"/>
              </a:rPr>
              <a:t>way </a:t>
            </a:r>
            <a:r>
              <a:rPr sz="1100" spc="50" dirty="0">
                <a:latin typeface="Calibri"/>
                <a:cs typeface="Calibri"/>
              </a:rPr>
              <a:t>of </a:t>
            </a:r>
            <a:r>
              <a:rPr sz="1100" spc="55" dirty="0">
                <a:latin typeface="Calibri"/>
                <a:cs typeface="Calibri"/>
              </a:rPr>
              <a:t>travelling </a:t>
            </a:r>
            <a:r>
              <a:rPr sz="1100" spc="45" dirty="0">
                <a:latin typeface="Calibri"/>
                <a:cs typeface="Calibri"/>
              </a:rPr>
              <a:t>over </a:t>
            </a:r>
            <a:r>
              <a:rPr sz="1100" spc="40" dirty="0">
                <a:latin typeface="Calibri"/>
                <a:cs typeface="Calibri"/>
              </a:rPr>
              <a:t>the </a:t>
            </a:r>
            <a:r>
              <a:rPr sz="1100" spc="15" dirty="0">
                <a:latin typeface="Calibri"/>
                <a:cs typeface="Calibri"/>
              </a:rPr>
              <a:t>ice,  </a:t>
            </a:r>
            <a:r>
              <a:rPr sz="1100" spc="65" dirty="0">
                <a:latin typeface="Calibri"/>
                <a:cs typeface="Calibri"/>
              </a:rPr>
              <a:t>dogsled</a:t>
            </a:r>
            <a:r>
              <a:rPr sz="1100" spc="-40" dirty="0">
                <a:latin typeface="Calibri"/>
                <a:cs typeface="Calibri"/>
              </a:rPr>
              <a:t> </a:t>
            </a:r>
            <a:r>
              <a:rPr sz="1100" spc="55" dirty="0">
                <a:latin typeface="Calibri"/>
                <a:cs typeface="Calibri"/>
              </a:rPr>
              <a:t>travelling</a:t>
            </a:r>
            <a:r>
              <a:rPr sz="1100" spc="-25" dirty="0">
                <a:latin typeface="Calibri"/>
                <a:cs typeface="Calibri"/>
              </a:rPr>
              <a:t> </a:t>
            </a:r>
            <a:r>
              <a:rPr sz="1100" spc="55" dirty="0">
                <a:latin typeface="Calibri"/>
                <a:cs typeface="Calibri"/>
              </a:rPr>
              <a:t>and</a:t>
            </a:r>
            <a:r>
              <a:rPr sz="1100" spc="-25" dirty="0">
                <a:latin typeface="Calibri"/>
                <a:cs typeface="Calibri"/>
              </a:rPr>
              <a:t> </a:t>
            </a:r>
            <a:r>
              <a:rPr sz="1100" spc="30" dirty="0">
                <a:latin typeface="Calibri"/>
                <a:cs typeface="Calibri"/>
              </a:rPr>
              <a:t>inuit</a:t>
            </a:r>
            <a:r>
              <a:rPr sz="1100" spc="-25" dirty="0">
                <a:latin typeface="Calibri"/>
                <a:cs typeface="Calibri"/>
              </a:rPr>
              <a:t> </a:t>
            </a:r>
            <a:r>
              <a:rPr sz="1100" spc="65" dirty="0">
                <a:latin typeface="Calibri"/>
                <a:cs typeface="Calibri"/>
              </a:rPr>
              <a:t>sled</a:t>
            </a:r>
            <a:r>
              <a:rPr sz="1100" spc="-25" dirty="0">
                <a:latin typeface="Calibri"/>
                <a:cs typeface="Calibri"/>
              </a:rPr>
              <a:t> </a:t>
            </a:r>
            <a:r>
              <a:rPr sz="1100" spc="45" dirty="0">
                <a:latin typeface="Calibri"/>
                <a:cs typeface="Calibri"/>
              </a:rPr>
              <a:t>construction.  </a:t>
            </a:r>
            <a:r>
              <a:rPr sz="1100" spc="40" dirty="0">
                <a:latin typeface="Calibri"/>
                <a:cs typeface="Calibri"/>
              </a:rPr>
              <a:t>Article </a:t>
            </a:r>
            <a:r>
              <a:rPr sz="1100" spc="50" dirty="0">
                <a:latin typeface="Calibri"/>
                <a:cs typeface="Calibri"/>
              </a:rPr>
              <a:t>published </a:t>
            </a:r>
            <a:r>
              <a:rPr sz="1100" spc="30" dirty="0">
                <a:latin typeface="Calibri"/>
                <a:cs typeface="Calibri"/>
              </a:rPr>
              <a:t>in </a:t>
            </a:r>
            <a:r>
              <a:rPr sz="1100" spc="50" dirty="0">
                <a:latin typeface="Calibri"/>
                <a:cs typeface="Calibri"/>
              </a:rPr>
              <a:t>National </a:t>
            </a:r>
            <a:r>
              <a:rPr sz="1100" spc="45" dirty="0">
                <a:latin typeface="Calibri"/>
                <a:cs typeface="Calibri"/>
              </a:rPr>
              <a:t>Geographic </a:t>
            </a:r>
            <a:r>
              <a:rPr sz="1100" spc="30" dirty="0">
                <a:latin typeface="Calibri"/>
                <a:cs typeface="Calibri"/>
              </a:rPr>
              <a:t>in  </a:t>
            </a:r>
            <a:r>
              <a:rPr sz="1100" spc="55" dirty="0">
                <a:latin typeface="Calibri"/>
                <a:cs typeface="Calibri"/>
              </a:rPr>
              <a:t>January</a:t>
            </a:r>
            <a:r>
              <a:rPr sz="1100" spc="-114" dirty="0">
                <a:latin typeface="Calibri"/>
                <a:cs typeface="Calibri"/>
              </a:rPr>
              <a:t> </a:t>
            </a:r>
            <a:r>
              <a:rPr sz="1100" dirty="0">
                <a:latin typeface="Calibri"/>
                <a:cs typeface="Calibri"/>
              </a:rPr>
              <a:t>1995.</a:t>
            </a:r>
          </a:p>
          <a:p>
            <a:pPr marL="12700" marR="40640">
              <a:lnSpc>
                <a:spcPct val="143900"/>
              </a:lnSpc>
            </a:pPr>
            <a:r>
              <a:rPr sz="1100" b="1" spc="60" dirty="0">
                <a:latin typeface="Calibri"/>
                <a:cs typeface="Calibri"/>
              </a:rPr>
              <a:t>Inventor </a:t>
            </a:r>
            <a:r>
              <a:rPr sz="1100" b="1" spc="70" dirty="0">
                <a:latin typeface="Calibri"/>
                <a:cs typeface="Calibri"/>
              </a:rPr>
              <a:t>of </a:t>
            </a:r>
            <a:r>
              <a:rPr sz="1100" b="1" spc="65" dirty="0">
                <a:latin typeface="Calibri"/>
                <a:cs typeface="Calibri"/>
              </a:rPr>
              <a:t>the </a:t>
            </a:r>
            <a:r>
              <a:rPr sz="1100" b="1" spc="75" dirty="0">
                <a:latin typeface="Calibri"/>
                <a:cs typeface="Calibri"/>
              </a:rPr>
              <a:t>WINDSLED </a:t>
            </a:r>
            <a:r>
              <a:rPr sz="1100" spc="30" dirty="0">
                <a:latin typeface="Calibri"/>
                <a:cs typeface="Calibri"/>
              </a:rPr>
              <a:t>in </a:t>
            </a:r>
            <a:r>
              <a:rPr sz="1100" spc="10" dirty="0">
                <a:latin typeface="Calibri"/>
                <a:cs typeface="Calibri"/>
              </a:rPr>
              <a:t>1999, </a:t>
            </a:r>
            <a:r>
              <a:rPr sz="1100" spc="55" dirty="0">
                <a:latin typeface="Calibri"/>
                <a:cs typeface="Calibri"/>
              </a:rPr>
              <a:t>member  and</a:t>
            </a:r>
            <a:r>
              <a:rPr sz="1100" spc="-5" dirty="0">
                <a:latin typeface="Calibri"/>
                <a:cs typeface="Calibri"/>
              </a:rPr>
              <a:t> </a:t>
            </a:r>
            <a:r>
              <a:rPr sz="1100" spc="50" dirty="0">
                <a:latin typeface="Calibri"/>
                <a:cs typeface="Calibri"/>
              </a:rPr>
              <a:t>leader</a:t>
            </a:r>
            <a:r>
              <a:rPr sz="1100" spc="-30" dirty="0">
                <a:latin typeface="Calibri"/>
                <a:cs typeface="Calibri"/>
              </a:rPr>
              <a:t> </a:t>
            </a:r>
            <a:r>
              <a:rPr sz="1100" spc="50" dirty="0">
                <a:latin typeface="Calibri"/>
                <a:cs typeface="Calibri"/>
              </a:rPr>
              <a:t>of</a:t>
            </a:r>
            <a:r>
              <a:rPr sz="1100" spc="-30" dirty="0">
                <a:latin typeface="Calibri"/>
                <a:cs typeface="Calibri"/>
              </a:rPr>
              <a:t> </a:t>
            </a:r>
            <a:r>
              <a:rPr sz="1100" spc="65" dirty="0">
                <a:latin typeface="Calibri"/>
                <a:cs typeface="Calibri"/>
              </a:rPr>
              <a:t>all</a:t>
            </a:r>
            <a:r>
              <a:rPr sz="1100" spc="-35" dirty="0">
                <a:latin typeface="Calibri"/>
                <a:cs typeface="Calibri"/>
              </a:rPr>
              <a:t> </a:t>
            </a:r>
            <a:r>
              <a:rPr sz="1100" spc="50" dirty="0">
                <a:latin typeface="Calibri"/>
                <a:cs typeface="Calibri"/>
              </a:rPr>
              <a:t>expeditions</a:t>
            </a:r>
            <a:r>
              <a:rPr sz="1100" spc="-5" dirty="0">
                <a:latin typeface="Calibri"/>
                <a:cs typeface="Calibri"/>
              </a:rPr>
              <a:t> </a:t>
            </a:r>
            <a:r>
              <a:rPr sz="1100" spc="50" dirty="0">
                <a:latin typeface="Calibri"/>
                <a:cs typeface="Calibri"/>
              </a:rPr>
              <a:t>of</a:t>
            </a:r>
            <a:r>
              <a:rPr sz="1100" spc="-30" dirty="0">
                <a:latin typeface="Calibri"/>
                <a:cs typeface="Calibri"/>
              </a:rPr>
              <a:t> </a:t>
            </a:r>
            <a:r>
              <a:rPr lang="es-ES" sz="1100" spc="40" dirty="0" err="1" smtClean="0">
                <a:latin typeface="Calibri"/>
                <a:cs typeface="Calibri"/>
              </a:rPr>
              <a:t>th</a:t>
            </a:r>
            <a:r>
              <a:rPr sz="1100" spc="40" dirty="0" smtClean="0">
                <a:latin typeface="Calibri"/>
                <a:cs typeface="Calibri"/>
              </a:rPr>
              <a:t>e</a:t>
            </a:r>
            <a:r>
              <a:rPr sz="1100" spc="-25" dirty="0" smtClean="0">
                <a:latin typeface="Calibri"/>
                <a:cs typeface="Calibri"/>
              </a:rPr>
              <a:t> </a:t>
            </a:r>
            <a:r>
              <a:rPr sz="1100" spc="60" dirty="0">
                <a:latin typeface="Calibri"/>
                <a:cs typeface="Calibri"/>
              </a:rPr>
              <a:t>WINDSLED  </a:t>
            </a:r>
            <a:r>
              <a:rPr sz="1100" spc="25" dirty="0">
                <a:latin typeface="Calibri"/>
                <a:cs typeface="Calibri"/>
              </a:rPr>
              <a:t>project.</a:t>
            </a:r>
            <a:endParaRPr sz="1100" dirty="0">
              <a:latin typeface="Calibri"/>
              <a:cs typeface="Calibri"/>
            </a:endParaRPr>
          </a:p>
          <a:p>
            <a:pPr marL="12700" marR="258445">
              <a:lnSpc>
                <a:spcPct val="143900"/>
              </a:lnSpc>
            </a:pPr>
            <a:r>
              <a:rPr sz="1100" spc="60" dirty="0">
                <a:latin typeface="Calibri"/>
                <a:cs typeface="Calibri"/>
              </a:rPr>
              <a:t>2000, </a:t>
            </a:r>
            <a:r>
              <a:rPr sz="1100" spc="15" dirty="0">
                <a:latin typeface="Calibri"/>
                <a:cs typeface="Calibri"/>
              </a:rPr>
              <a:t>2001, </a:t>
            </a:r>
            <a:r>
              <a:rPr sz="1100" spc="50" dirty="0">
                <a:latin typeface="Calibri"/>
                <a:cs typeface="Calibri"/>
              </a:rPr>
              <a:t>2002, 2003. </a:t>
            </a:r>
            <a:r>
              <a:rPr sz="1100" spc="110" dirty="0">
                <a:latin typeface="Calibri"/>
                <a:cs typeface="Calibri"/>
              </a:rPr>
              <a:t>4 </a:t>
            </a:r>
            <a:r>
              <a:rPr sz="1100" spc="70" dirty="0">
                <a:latin typeface="Calibri"/>
                <a:cs typeface="Calibri"/>
              </a:rPr>
              <a:t>succesful  crossings </a:t>
            </a:r>
            <a:r>
              <a:rPr sz="1100" spc="50" dirty="0">
                <a:latin typeface="Calibri"/>
                <a:cs typeface="Calibri"/>
              </a:rPr>
              <a:t>of </a:t>
            </a:r>
            <a:r>
              <a:rPr sz="1100" spc="40" dirty="0">
                <a:latin typeface="Calibri"/>
                <a:cs typeface="Calibri"/>
              </a:rPr>
              <a:t>Greenland </a:t>
            </a:r>
            <a:r>
              <a:rPr sz="1100" spc="55" dirty="0">
                <a:latin typeface="Calibri"/>
                <a:cs typeface="Calibri"/>
              </a:rPr>
              <a:t>amounting </a:t>
            </a:r>
            <a:r>
              <a:rPr sz="1100" spc="35" dirty="0">
                <a:latin typeface="Calibri"/>
                <a:cs typeface="Calibri"/>
              </a:rPr>
              <a:t>to  </a:t>
            </a:r>
            <a:r>
              <a:rPr sz="1100" spc="70" dirty="0">
                <a:latin typeface="Calibri"/>
                <a:cs typeface="Calibri"/>
              </a:rPr>
              <a:t>almost</a:t>
            </a:r>
            <a:r>
              <a:rPr sz="1100" spc="-10" dirty="0">
                <a:latin typeface="Calibri"/>
                <a:cs typeface="Calibri"/>
              </a:rPr>
              <a:t> </a:t>
            </a:r>
            <a:r>
              <a:rPr sz="1100" spc="65" dirty="0">
                <a:latin typeface="Calibri"/>
                <a:cs typeface="Calibri"/>
              </a:rPr>
              <a:t>6.000</a:t>
            </a:r>
            <a:r>
              <a:rPr sz="1100" spc="-10" dirty="0">
                <a:latin typeface="Calibri"/>
                <a:cs typeface="Calibri"/>
              </a:rPr>
              <a:t> </a:t>
            </a:r>
            <a:r>
              <a:rPr sz="1100" spc="30" dirty="0">
                <a:latin typeface="Calibri"/>
                <a:cs typeface="Calibri"/>
              </a:rPr>
              <a:t>km,</a:t>
            </a:r>
            <a:r>
              <a:rPr sz="1100" spc="-10" dirty="0">
                <a:latin typeface="Calibri"/>
                <a:cs typeface="Calibri"/>
              </a:rPr>
              <a:t> </a:t>
            </a:r>
            <a:r>
              <a:rPr sz="1100" spc="45" dirty="0">
                <a:latin typeface="Calibri"/>
                <a:cs typeface="Calibri"/>
              </a:rPr>
              <a:t>including</a:t>
            </a:r>
            <a:r>
              <a:rPr sz="1100" spc="-10" dirty="0">
                <a:latin typeface="Calibri"/>
                <a:cs typeface="Calibri"/>
              </a:rPr>
              <a:t> </a:t>
            </a:r>
            <a:r>
              <a:rPr sz="1100" spc="55" dirty="0">
                <a:latin typeface="Calibri"/>
                <a:cs typeface="Calibri"/>
              </a:rPr>
              <a:t>2</a:t>
            </a:r>
            <a:r>
              <a:rPr sz="1100" spc="-10" dirty="0">
                <a:latin typeface="Calibri"/>
                <a:cs typeface="Calibri"/>
              </a:rPr>
              <a:t> </a:t>
            </a:r>
            <a:r>
              <a:rPr sz="1100" spc="65" dirty="0">
                <a:latin typeface="Calibri"/>
                <a:cs typeface="Calibri"/>
              </a:rPr>
              <a:t>south-north  </a:t>
            </a:r>
            <a:r>
              <a:rPr sz="1100" spc="40" dirty="0">
                <a:latin typeface="Calibri"/>
                <a:cs typeface="Calibri"/>
              </a:rPr>
              <a:t>expeditions.</a:t>
            </a:r>
            <a:endParaRPr sz="1100" dirty="0">
              <a:latin typeface="Calibri"/>
              <a:cs typeface="Calibri"/>
            </a:endParaRPr>
          </a:p>
        </p:txBody>
      </p:sp>
      <p:sp>
        <p:nvSpPr>
          <p:cNvPr id="5" name="object 5"/>
          <p:cNvSpPr txBox="1"/>
          <p:nvPr/>
        </p:nvSpPr>
        <p:spPr>
          <a:xfrm>
            <a:off x="3923245" y="693663"/>
            <a:ext cx="2838450" cy="5324475"/>
          </a:xfrm>
          <a:prstGeom prst="rect">
            <a:avLst/>
          </a:prstGeom>
        </p:spPr>
        <p:txBody>
          <a:bodyPr vert="horz" wrap="square" lIns="0" tIns="0" rIns="0" bIns="0" rtlCol="0">
            <a:spAutoFit/>
          </a:bodyPr>
          <a:lstStyle/>
          <a:p>
            <a:pPr marL="12700" marR="5080">
              <a:lnSpc>
                <a:spcPct val="143900"/>
              </a:lnSpc>
            </a:pPr>
            <a:r>
              <a:rPr sz="1100" b="1" spc="100" dirty="0">
                <a:latin typeface="Calibri"/>
                <a:cs typeface="Calibri"/>
              </a:rPr>
              <a:t>2005-6 </a:t>
            </a:r>
            <a:r>
              <a:rPr sz="1100" b="1" spc="80" dirty="0">
                <a:latin typeface="Calibri"/>
                <a:cs typeface="Calibri"/>
              </a:rPr>
              <a:t>Spanish </a:t>
            </a:r>
            <a:r>
              <a:rPr sz="1100" b="1" spc="75" dirty="0">
                <a:latin typeface="Calibri"/>
                <a:cs typeface="Calibri"/>
              </a:rPr>
              <a:t>Transantarctic</a:t>
            </a:r>
            <a:r>
              <a:rPr sz="1100" b="1" spc="-20" dirty="0">
                <a:latin typeface="Calibri"/>
                <a:cs typeface="Calibri"/>
              </a:rPr>
              <a:t> </a:t>
            </a:r>
            <a:r>
              <a:rPr sz="1100" b="1" spc="50" dirty="0">
                <a:latin typeface="Calibri"/>
                <a:cs typeface="Calibri"/>
              </a:rPr>
              <a:t>expedition</a:t>
            </a:r>
            <a:r>
              <a:rPr sz="1100" spc="50" dirty="0">
                <a:latin typeface="Calibri"/>
                <a:cs typeface="Calibri"/>
              </a:rPr>
              <a:t>.  </a:t>
            </a:r>
            <a:r>
              <a:rPr sz="1100" spc="60" dirty="0">
                <a:latin typeface="Calibri"/>
                <a:cs typeface="Calibri"/>
              </a:rPr>
              <a:t>First </a:t>
            </a:r>
            <a:r>
              <a:rPr sz="1100" spc="50" dirty="0">
                <a:latin typeface="Calibri"/>
                <a:cs typeface="Calibri"/>
              </a:rPr>
              <a:t>windpowered </a:t>
            </a:r>
            <a:r>
              <a:rPr sz="1100" spc="45" dirty="0">
                <a:latin typeface="Calibri"/>
                <a:cs typeface="Calibri"/>
              </a:rPr>
              <a:t>vehicle </a:t>
            </a:r>
            <a:r>
              <a:rPr sz="1100" spc="65" dirty="0">
                <a:latin typeface="Calibri"/>
                <a:cs typeface="Calibri"/>
              </a:rPr>
              <a:t>crossing </a:t>
            </a:r>
            <a:r>
              <a:rPr sz="1100" spc="50" dirty="0">
                <a:latin typeface="Calibri"/>
                <a:cs typeface="Calibri"/>
              </a:rPr>
              <a:t>of  </a:t>
            </a:r>
            <a:r>
              <a:rPr sz="1100" spc="40" dirty="0">
                <a:latin typeface="Calibri"/>
                <a:cs typeface="Calibri"/>
              </a:rPr>
              <a:t>Antarctica. </a:t>
            </a:r>
            <a:r>
              <a:rPr sz="1100" spc="60" dirty="0">
                <a:latin typeface="Calibri"/>
                <a:cs typeface="Calibri"/>
              </a:rPr>
              <a:t>First </a:t>
            </a:r>
            <a:r>
              <a:rPr sz="1100" spc="35" dirty="0">
                <a:latin typeface="Calibri"/>
                <a:cs typeface="Calibri"/>
              </a:rPr>
              <a:t>to </a:t>
            </a:r>
            <a:r>
              <a:rPr sz="1100" spc="60" dirty="0">
                <a:latin typeface="Calibri"/>
                <a:cs typeface="Calibri"/>
              </a:rPr>
              <a:t>actual </a:t>
            </a:r>
            <a:r>
              <a:rPr sz="1100" spc="50" dirty="0">
                <a:latin typeface="Calibri"/>
                <a:cs typeface="Calibri"/>
              </a:rPr>
              <a:t>coordinates of  inaccessibility </a:t>
            </a:r>
            <a:r>
              <a:rPr sz="1100" spc="60" dirty="0">
                <a:latin typeface="Calibri"/>
                <a:cs typeface="Calibri"/>
              </a:rPr>
              <a:t>south </a:t>
            </a:r>
            <a:r>
              <a:rPr sz="1100" spc="30" dirty="0">
                <a:latin typeface="Calibri"/>
                <a:cs typeface="Calibri"/>
              </a:rPr>
              <a:t>pole. </a:t>
            </a:r>
            <a:r>
              <a:rPr sz="1100" spc="60" dirty="0">
                <a:latin typeface="Calibri"/>
                <a:cs typeface="Calibri"/>
              </a:rPr>
              <a:t>4.500 </a:t>
            </a:r>
            <a:r>
              <a:rPr sz="1100" spc="65" dirty="0">
                <a:latin typeface="Calibri"/>
                <a:cs typeface="Calibri"/>
              </a:rPr>
              <a:t>km </a:t>
            </a:r>
            <a:r>
              <a:rPr sz="1100" spc="30" dirty="0">
                <a:latin typeface="Calibri"/>
                <a:cs typeface="Calibri"/>
              </a:rPr>
              <a:t>in </a:t>
            </a:r>
            <a:r>
              <a:rPr sz="1100" spc="60" dirty="0">
                <a:latin typeface="Calibri"/>
                <a:cs typeface="Calibri"/>
              </a:rPr>
              <a:t>62  </a:t>
            </a:r>
            <a:r>
              <a:rPr sz="1100" spc="55" dirty="0">
                <a:latin typeface="Calibri"/>
                <a:cs typeface="Calibri"/>
              </a:rPr>
              <a:t>days.</a:t>
            </a:r>
            <a:endParaRPr sz="1100" dirty="0">
              <a:latin typeface="Calibri"/>
              <a:cs typeface="Calibri"/>
            </a:endParaRPr>
          </a:p>
          <a:p>
            <a:pPr marL="12700">
              <a:lnSpc>
                <a:spcPct val="100000"/>
              </a:lnSpc>
              <a:spcBef>
                <a:spcPts val="580"/>
              </a:spcBef>
            </a:pPr>
            <a:r>
              <a:rPr sz="1100" b="1" spc="15" dirty="0">
                <a:latin typeface="Calibri"/>
                <a:cs typeface="Calibri"/>
              </a:rPr>
              <a:t>2011-12 </a:t>
            </a:r>
            <a:r>
              <a:rPr sz="1100" b="1" spc="40" dirty="0">
                <a:latin typeface="Calibri"/>
                <a:cs typeface="Calibri"/>
              </a:rPr>
              <a:t>ACCIONA</a:t>
            </a:r>
            <a:r>
              <a:rPr sz="1100" b="1" spc="-155" dirty="0">
                <a:latin typeface="Calibri"/>
                <a:cs typeface="Calibri"/>
              </a:rPr>
              <a:t> </a:t>
            </a:r>
            <a:r>
              <a:rPr sz="1100" b="1" spc="65" dirty="0">
                <a:latin typeface="Calibri"/>
                <a:cs typeface="Calibri"/>
              </a:rPr>
              <a:t>WINDPOWERED</a:t>
            </a:r>
            <a:endParaRPr sz="1100" dirty="0">
              <a:latin typeface="Calibri"/>
              <a:cs typeface="Calibri"/>
            </a:endParaRPr>
          </a:p>
          <a:p>
            <a:pPr marL="12700" marR="31750">
              <a:lnSpc>
                <a:spcPct val="143900"/>
              </a:lnSpc>
            </a:pPr>
            <a:r>
              <a:rPr sz="1100" b="1" spc="50" dirty="0">
                <a:latin typeface="Calibri"/>
                <a:cs typeface="Calibri"/>
              </a:rPr>
              <a:t>ANTARCTICA</a:t>
            </a:r>
            <a:r>
              <a:rPr sz="1100" spc="50" dirty="0">
                <a:latin typeface="Calibri"/>
                <a:cs typeface="Calibri"/>
              </a:rPr>
              <a:t>. </a:t>
            </a:r>
            <a:r>
              <a:rPr sz="1100" spc="45" dirty="0">
                <a:latin typeface="Calibri"/>
                <a:cs typeface="Calibri"/>
              </a:rPr>
              <a:t>3.500 </a:t>
            </a:r>
            <a:r>
              <a:rPr sz="1100" spc="30" dirty="0">
                <a:latin typeface="Calibri"/>
                <a:cs typeface="Calibri"/>
              </a:rPr>
              <a:t>in </a:t>
            </a:r>
            <a:r>
              <a:rPr sz="1100" spc="80" dirty="0">
                <a:latin typeface="Calibri"/>
                <a:cs typeface="Calibri"/>
              </a:rPr>
              <a:t>34 </a:t>
            </a:r>
            <a:r>
              <a:rPr sz="1100" spc="55" dirty="0">
                <a:latin typeface="Calibri"/>
                <a:cs typeface="Calibri"/>
              </a:rPr>
              <a:t>days. </a:t>
            </a:r>
            <a:r>
              <a:rPr sz="1100" spc="60" dirty="0">
                <a:latin typeface="Calibri"/>
                <a:cs typeface="Calibri"/>
              </a:rPr>
              <a:t>First  </a:t>
            </a:r>
            <a:r>
              <a:rPr sz="1100" spc="50" dirty="0">
                <a:latin typeface="Calibri"/>
                <a:cs typeface="Calibri"/>
              </a:rPr>
              <a:t>windpowered </a:t>
            </a:r>
            <a:r>
              <a:rPr sz="1100" spc="45" dirty="0">
                <a:latin typeface="Calibri"/>
                <a:cs typeface="Calibri"/>
              </a:rPr>
              <a:t>vehicle </a:t>
            </a:r>
            <a:r>
              <a:rPr sz="1100" spc="35" dirty="0">
                <a:latin typeface="Calibri"/>
                <a:cs typeface="Calibri"/>
              </a:rPr>
              <a:t>to </a:t>
            </a:r>
            <a:r>
              <a:rPr sz="1100" spc="40" dirty="0">
                <a:latin typeface="Calibri"/>
                <a:cs typeface="Calibri"/>
              </a:rPr>
              <a:t>the </a:t>
            </a:r>
            <a:r>
              <a:rPr sz="1100" spc="60" dirty="0">
                <a:latin typeface="Calibri"/>
                <a:cs typeface="Calibri"/>
              </a:rPr>
              <a:t>south </a:t>
            </a:r>
            <a:r>
              <a:rPr sz="1100" spc="30" dirty="0">
                <a:latin typeface="Calibri"/>
                <a:cs typeface="Calibri"/>
              </a:rPr>
              <a:t>pole.  </a:t>
            </a:r>
            <a:r>
              <a:rPr sz="1100" b="1" spc="40" dirty="0">
                <a:latin typeface="Calibri"/>
                <a:cs typeface="Calibri"/>
              </a:rPr>
              <a:t>Greenland </a:t>
            </a:r>
            <a:r>
              <a:rPr sz="1100" b="1" spc="55" dirty="0">
                <a:latin typeface="Calibri"/>
                <a:cs typeface="Calibri"/>
              </a:rPr>
              <a:t>Windsled </a:t>
            </a:r>
            <a:r>
              <a:rPr sz="1100" b="1" spc="45" dirty="0">
                <a:latin typeface="Calibri"/>
                <a:cs typeface="Calibri"/>
              </a:rPr>
              <a:t>Circumnavigation </a:t>
            </a:r>
            <a:r>
              <a:rPr sz="1100" b="1" spc="20" dirty="0">
                <a:latin typeface="Calibri"/>
                <a:cs typeface="Calibri"/>
              </a:rPr>
              <a:t>2014</a:t>
            </a:r>
            <a:r>
              <a:rPr sz="1100" spc="20" dirty="0">
                <a:latin typeface="Calibri"/>
                <a:cs typeface="Calibri"/>
              </a:rPr>
              <a:t>.  </a:t>
            </a:r>
            <a:r>
              <a:rPr sz="1100" spc="80" dirty="0">
                <a:latin typeface="Calibri"/>
                <a:cs typeface="Calibri"/>
              </a:rPr>
              <a:t>4300km</a:t>
            </a:r>
            <a:r>
              <a:rPr sz="1100" spc="-30" dirty="0">
                <a:latin typeface="Calibri"/>
                <a:cs typeface="Calibri"/>
              </a:rPr>
              <a:t> </a:t>
            </a:r>
            <a:r>
              <a:rPr sz="1100" spc="30" dirty="0">
                <a:latin typeface="Calibri"/>
                <a:cs typeface="Calibri"/>
              </a:rPr>
              <a:t>in</a:t>
            </a:r>
            <a:r>
              <a:rPr sz="1100" spc="-30" dirty="0">
                <a:latin typeface="Calibri"/>
                <a:cs typeface="Calibri"/>
              </a:rPr>
              <a:t> </a:t>
            </a:r>
            <a:r>
              <a:rPr sz="1100" spc="90" dirty="0">
                <a:latin typeface="Calibri"/>
                <a:cs typeface="Calibri"/>
              </a:rPr>
              <a:t>49</a:t>
            </a:r>
            <a:r>
              <a:rPr sz="1100" spc="-30" dirty="0">
                <a:latin typeface="Calibri"/>
                <a:cs typeface="Calibri"/>
              </a:rPr>
              <a:t> </a:t>
            </a:r>
            <a:r>
              <a:rPr sz="1100" spc="55" dirty="0">
                <a:latin typeface="Calibri"/>
                <a:cs typeface="Calibri"/>
              </a:rPr>
              <a:t>days.</a:t>
            </a:r>
            <a:endParaRPr sz="1100" dirty="0">
              <a:latin typeface="Calibri"/>
              <a:cs typeface="Calibri"/>
            </a:endParaRPr>
          </a:p>
          <a:p>
            <a:pPr marL="12700" marR="7620">
              <a:lnSpc>
                <a:spcPct val="143900"/>
              </a:lnSpc>
            </a:pPr>
            <a:r>
              <a:rPr lang="es-ES" sz="1100" b="1" spc="50" dirty="0" smtClean="0">
                <a:latin typeface="Calibri"/>
                <a:cs typeface="Calibri"/>
              </a:rPr>
              <a:t>G</a:t>
            </a:r>
            <a:r>
              <a:rPr sz="1100" b="1" spc="50" dirty="0" err="1" smtClean="0">
                <a:latin typeface="Calibri"/>
                <a:cs typeface="Calibri"/>
              </a:rPr>
              <a:t>reenland</a:t>
            </a:r>
            <a:r>
              <a:rPr sz="1100" b="1" spc="50" dirty="0" smtClean="0">
                <a:latin typeface="Calibri"/>
                <a:cs typeface="Calibri"/>
              </a:rPr>
              <a:t> </a:t>
            </a:r>
            <a:r>
              <a:rPr sz="1100" b="1" spc="70" dirty="0">
                <a:latin typeface="Calibri"/>
                <a:cs typeface="Calibri"/>
              </a:rPr>
              <a:t>summit </a:t>
            </a:r>
            <a:r>
              <a:rPr sz="1100" b="1" spc="65" dirty="0">
                <a:latin typeface="Calibri"/>
                <a:cs typeface="Calibri"/>
              </a:rPr>
              <a:t>windsled. </a:t>
            </a:r>
            <a:r>
              <a:rPr sz="1100" b="1" spc="35" dirty="0">
                <a:latin typeface="Calibri"/>
                <a:cs typeface="Calibri"/>
              </a:rPr>
              <a:t>2016</a:t>
            </a:r>
            <a:r>
              <a:rPr sz="1100" spc="35" dirty="0">
                <a:latin typeface="Calibri"/>
                <a:cs typeface="Calibri"/>
              </a:rPr>
              <a:t>.  </a:t>
            </a:r>
            <a:r>
              <a:rPr sz="1100" spc="55" dirty="0">
                <a:latin typeface="Calibri"/>
                <a:cs typeface="Calibri"/>
              </a:rPr>
              <a:t>Ascending</a:t>
            </a:r>
            <a:r>
              <a:rPr sz="1100" dirty="0">
                <a:latin typeface="Calibri"/>
                <a:cs typeface="Calibri"/>
              </a:rPr>
              <a:t> </a:t>
            </a:r>
            <a:r>
              <a:rPr sz="1100" spc="55" dirty="0">
                <a:latin typeface="Calibri"/>
                <a:cs typeface="Calibri"/>
              </a:rPr>
              <a:t>by</a:t>
            </a:r>
            <a:r>
              <a:rPr sz="1100" spc="-25" dirty="0">
                <a:latin typeface="Calibri"/>
                <a:cs typeface="Calibri"/>
              </a:rPr>
              <a:t> </a:t>
            </a:r>
            <a:r>
              <a:rPr sz="1100" spc="65" dirty="0">
                <a:latin typeface="Calibri"/>
                <a:cs typeface="Calibri"/>
              </a:rPr>
              <a:t>sail</a:t>
            </a:r>
            <a:r>
              <a:rPr sz="1100" spc="-50" dirty="0">
                <a:latin typeface="Calibri"/>
                <a:cs typeface="Calibri"/>
              </a:rPr>
              <a:t> </a:t>
            </a:r>
            <a:r>
              <a:rPr sz="1100" spc="35" dirty="0">
                <a:latin typeface="Calibri"/>
                <a:cs typeface="Calibri"/>
              </a:rPr>
              <a:t>to</a:t>
            </a:r>
            <a:r>
              <a:rPr sz="1100" dirty="0">
                <a:latin typeface="Calibri"/>
                <a:cs typeface="Calibri"/>
              </a:rPr>
              <a:t> </a:t>
            </a:r>
            <a:r>
              <a:rPr sz="1100" spc="50" dirty="0">
                <a:latin typeface="Calibri"/>
                <a:cs typeface="Calibri"/>
              </a:rPr>
              <a:t>icecap</a:t>
            </a:r>
            <a:r>
              <a:rPr sz="1100" dirty="0">
                <a:latin typeface="Calibri"/>
                <a:cs typeface="Calibri"/>
              </a:rPr>
              <a:t> </a:t>
            </a:r>
            <a:r>
              <a:rPr sz="1100" spc="55" dirty="0">
                <a:latin typeface="Calibri"/>
                <a:cs typeface="Calibri"/>
              </a:rPr>
              <a:t>highest</a:t>
            </a:r>
            <a:r>
              <a:rPr sz="1100" dirty="0">
                <a:latin typeface="Calibri"/>
                <a:cs typeface="Calibri"/>
              </a:rPr>
              <a:t> </a:t>
            </a:r>
            <a:r>
              <a:rPr sz="1100" spc="35" dirty="0">
                <a:latin typeface="Calibri"/>
                <a:cs typeface="Calibri"/>
              </a:rPr>
              <a:t>elevation.  </a:t>
            </a:r>
            <a:r>
              <a:rPr sz="1100" spc="80" dirty="0">
                <a:latin typeface="Calibri"/>
                <a:cs typeface="Calibri"/>
              </a:rPr>
              <a:t>2000km</a:t>
            </a:r>
            <a:r>
              <a:rPr sz="1100" spc="-25" dirty="0">
                <a:latin typeface="Calibri"/>
                <a:cs typeface="Calibri"/>
              </a:rPr>
              <a:t> </a:t>
            </a:r>
            <a:r>
              <a:rPr sz="1100" spc="30" dirty="0">
                <a:latin typeface="Calibri"/>
                <a:cs typeface="Calibri"/>
              </a:rPr>
              <a:t>in</a:t>
            </a:r>
            <a:r>
              <a:rPr sz="1100" spc="-25" dirty="0">
                <a:latin typeface="Calibri"/>
                <a:cs typeface="Calibri"/>
              </a:rPr>
              <a:t> </a:t>
            </a:r>
            <a:r>
              <a:rPr sz="1100" spc="80" dirty="0">
                <a:latin typeface="Calibri"/>
                <a:cs typeface="Calibri"/>
              </a:rPr>
              <a:t>38</a:t>
            </a:r>
            <a:r>
              <a:rPr sz="1100" spc="-25" dirty="0">
                <a:latin typeface="Calibri"/>
                <a:cs typeface="Calibri"/>
              </a:rPr>
              <a:t> </a:t>
            </a:r>
            <a:r>
              <a:rPr sz="1100" spc="55" dirty="0">
                <a:latin typeface="Calibri"/>
                <a:cs typeface="Calibri"/>
              </a:rPr>
              <a:t>days.</a:t>
            </a:r>
            <a:endParaRPr sz="1100" dirty="0">
              <a:latin typeface="Calibri"/>
              <a:cs typeface="Calibri"/>
            </a:endParaRPr>
          </a:p>
          <a:p>
            <a:pPr marL="12700" marR="192405">
              <a:lnSpc>
                <a:spcPct val="143900"/>
              </a:lnSpc>
            </a:pPr>
            <a:r>
              <a:rPr sz="1100" spc="45" dirty="0">
                <a:latin typeface="Calibri"/>
                <a:cs typeface="Calibri"/>
              </a:rPr>
              <a:t>Author </a:t>
            </a:r>
            <a:r>
              <a:rPr sz="1100" spc="50" dirty="0">
                <a:latin typeface="Calibri"/>
                <a:cs typeface="Calibri"/>
              </a:rPr>
              <a:t>of 3 </a:t>
            </a:r>
            <a:r>
              <a:rPr sz="1100" spc="40" dirty="0">
                <a:latin typeface="Calibri"/>
                <a:cs typeface="Calibri"/>
              </a:rPr>
              <a:t>books. </a:t>
            </a:r>
            <a:r>
              <a:rPr sz="1100" spc="30" dirty="0">
                <a:latin typeface="Calibri"/>
                <a:cs typeface="Calibri"/>
              </a:rPr>
              <a:t>Inuits. </a:t>
            </a:r>
            <a:r>
              <a:rPr sz="1100" spc="5" dirty="0">
                <a:latin typeface="Calibri"/>
                <a:cs typeface="Calibri"/>
              </a:rPr>
              <a:t>1992, </a:t>
            </a:r>
            <a:r>
              <a:rPr sz="1100" spc="50" dirty="0">
                <a:latin typeface="Calibri"/>
                <a:cs typeface="Calibri"/>
              </a:rPr>
              <a:t>3 </a:t>
            </a:r>
            <a:r>
              <a:rPr sz="1100" spc="70" dirty="0">
                <a:latin typeface="Calibri"/>
                <a:cs typeface="Calibri"/>
              </a:rPr>
              <a:t>years  </a:t>
            </a:r>
            <a:r>
              <a:rPr sz="1100" spc="75" dirty="0">
                <a:latin typeface="Calibri"/>
                <a:cs typeface="Calibri"/>
              </a:rPr>
              <a:t>across</a:t>
            </a:r>
            <a:r>
              <a:rPr sz="1100" spc="-25" dirty="0">
                <a:latin typeface="Calibri"/>
                <a:cs typeface="Calibri"/>
              </a:rPr>
              <a:t> </a:t>
            </a:r>
            <a:r>
              <a:rPr sz="1100" spc="40" dirty="0">
                <a:latin typeface="Calibri"/>
                <a:cs typeface="Calibri"/>
              </a:rPr>
              <a:t>the</a:t>
            </a:r>
            <a:r>
              <a:rPr sz="1100" spc="-10" dirty="0">
                <a:latin typeface="Calibri"/>
                <a:cs typeface="Calibri"/>
              </a:rPr>
              <a:t> </a:t>
            </a:r>
            <a:r>
              <a:rPr sz="1100" spc="35" dirty="0">
                <a:latin typeface="Calibri"/>
                <a:cs typeface="Calibri"/>
              </a:rPr>
              <a:t>arctic,</a:t>
            </a:r>
            <a:r>
              <a:rPr sz="1100" spc="-10" dirty="0">
                <a:latin typeface="Calibri"/>
                <a:cs typeface="Calibri"/>
              </a:rPr>
              <a:t> </a:t>
            </a:r>
            <a:r>
              <a:rPr sz="1100" spc="5" dirty="0">
                <a:latin typeface="Calibri"/>
                <a:cs typeface="Calibri"/>
              </a:rPr>
              <a:t>1993.</a:t>
            </a:r>
            <a:r>
              <a:rPr sz="1100" spc="-10" dirty="0">
                <a:latin typeface="Calibri"/>
                <a:cs typeface="Calibri"/>
              </a:rPr>
              <a:t> </a:t>
            </a:r>
            <a:r>
              <a:rPr sz="1100" spc="60" dirty="0">
                <a:latin typeface="Calibri"/>
                <a:cs typeface="Calibri"/>
              </a:rPr>
              <a:t>First</a:t>
            </a:r>
            <a:r>
              <a:rPr sz="1100" spc="-10" dirty="0">
                <a:latin typeface="Calibri"/>
                <a:cs typeface="Calibri"/>
              </a:rPr>
              <a:t> </a:t>
            </a:r>
            <a:r>
              <a:rPr sz="1100" spc="60" dirty="0">
                <a:latin typeface="Calibri"/>
                <a:cs typeface="Calibri"/>
              </a:rPr>
              <a:t>sailing</a:t>
            </a:r>
            <a:r>
              <a:rPr sz="1100" spc="-10" dirty="0">
                <a:latin typeface="Calibri"/>
                <a:cs typeface="Calibri"/>
              </a:rPr>
              <a:t> </a:t>
            </a:r>
            <a:r>
              <a:rPr sz="1100" spc="75" dirty="0">
                <a:latin typeface="Calibri"/>
                <a:cs typeface="Calibri"/>
              </a:rPr>
              <a:t>across  </a:t>
            </a:r>
            <a:r>
              <a:rPr sz="1100" spc="40" dirty="0">
                <a:latin typeface="Calibri"/>
                <a:cs typeface="Calibri"/>
              </a:rPr>
              <a:t>Antarctica,</a:t>
            </a:r>
            <a:r>
              <a:rPr sz="1100" spc="-65" dirty="0">
                <a:latin typeface="Calibri"/>
                <a:cs typeface="Calibri"/>
              </a:rPr>
              <a:t> </a:t>
            </a:r>
            <a:r>
              <a:rPr sz="1100" spc="-30" dirty="0">
                <a:latin typeface="Calibri"/>
                <a:cs typeface="Calibri"/>
              </a:rPr>
              <a:t>2011.</a:t>
            </a:r>
            <a:endParaRPr sz="1100" dirty="0">
              <a:latin typeface="Calibri"/>
              <a:cs typeface="Calibri"/>
            </a:endParaRPr>
          </a:p>
          <a:p>
            <a:pPr marL="12700" marR="556260">
              <a:lnSpc>
                <a:spcPct val="143900"/>
              </a:lnSpc>
            </a:pPr>
            <a:r>
              <a:rPr sz="1100" spc="70" dirty="0">
                <a:latin typeface="Calibri"/>
                <a:cs typeface="Calibri"/>
              </a:rPr>
              <a:t>Speaks</a:t>
            </a:r>
            <a:r>
              <a:rPr sz="1100" spc="-10" dirty="0">
                <a:latin typeface="Calibri"/>
                <a:cs typeface="Calibri"/>
              </a:rPr>
              <a:t> </a:t>
            </a:r>
            <a:r>
              <a:rPr sz="1100" spc="55" dirty="0">
                <a:latin typeface="Calibri"/>
                <a:cs typeface="Calibri"/>
              </a:rPr>
              <a:t>Spanish,</a:t>
            </a:r>
            <a:r>
              <a:rPr sz="1100" spc="-10" dirty="0">
                <a:latin typeface="Calibri"/>
                <a:cs typeface="Calibri"/>
              </a:rPr>
              <a:t> </a:t>
            </a:r>
            <a:r>
              <a:rPr sz="1100" spc="40" dirty="0">
                <a:latin typeface="Calibri"/>
                <a:cs typeface="Calibri"/>
              </a:rPr>
              <a:t>French,</a:t>
            </a:r>
            <a:r>
              <a:rPr sz="1100" spc="-10" dirty="0">
                <a:latin typeface="Calibri"/>
                <a:cs typeface="Calibri"/>
              </a:rPr>
              <a:t> </a:t>
            </a:r>
            <a:r>
              <a:rPr sz="1100" spc="65" dirty="0">
                <a:latin typeface="Calibri"/>
                <a:cs typeface="Calibri"/>
              </a:rPr>
              <a:t>English</a:t>
            </a:r>
            <a:r>
              <a:rPr sz="1100" spc="-10" dirty="0">
                <a:latin typeface="Calibri"/>
                <a:cs typeface="Calibri"/>
              </a:rPr>
              <a:t> </a:t>
            </a:r>
            <a:r>
              <a:rPr sz="1100" spc="55" dirty="0">
                <a:latin typeface="Calibri"/>
                <a:cs typeface="Calibri"/>
              </a:rPr>
              <a:t>and  </a:t>
            </a:r>
            <a:r>
              <a:rPr sz="1100" spc="35" dirty="0">
                <a:latin typeface="Calibri"/>
                <a:cs typeface="Calibri"/>
              </a:rPr>
              <a:t>Greenlandic.</a:t>
            </a:r>
            <a:endParaRPr sz="1100" dirty="0">
              <a:latin typeface="Calibri"/>
              <a:cs typeface="Calibri"/>
            </a:endParaRPr>
          </a:p>
          <a:p>
            <a:pPr marL="12700" marR="78105">
              <a:lnSpc>
                <a:spcPct val="143900"/>
              </a:lnSpc>
            </a:pPr>
            <a:r>
              <a:rPr sz="1100" spc="45" dirty="0">
                <a:latin typeface="Calibri"/>
                <a:cs typeface="Calibri"/>
              </a:rPr>
              <a:t>Founder </a:t>
            </a:r>
            <a:r>
              <a:rPr sz="1100" spc="55" dirty="0">
                <a:latin typeface="Calibri"/>
                <a:cs typeface="Calibri"/>
              </a:rPr>
              <a:t>and Manager </a:t>
            </a:r>
            <a:r>
              <a:rPr sz="1100" spc="50" dirty="0">
                <a:latin typeface="Calibri"/>
                <a:cs typeface="Calibri"/>
              </a:rPr>
              <a:t>of </a:t>
            </a:r>
            <a:r>
              <a:rPr sz="1100" spc="65" dirty="0">
                <a:latin typeface="Calibri"/>
                <a:cs typeface="Calibri"/>
              </a:rPr>
              <a:t>Spanish </a:t>
            </a:r>
            <a:r>
              <a:rPr sz="1100" spc="55" dirty="0">
                <a:latin typeface="Calibri"/>
                <a:cs typeface="Calibri"/>
              </a:rPr>
              <a:t>travel  </a:t>
            </a:r>
            <a:r>
              <a:rPr sz="1100" spc="65" dirty="0">
                <a:latin typeface="Calibri"/>
                <a:cs typeface="Calibri"/>
              </a:rPr>
              <a:t>agency </a:t>
            </a:r>
            <a:r>
              <a:rPr sz="1100" spc="45" dirty="0">
                <a:latin typeface="Calibri"/>
                <a:cs typeface="Calibri"/>
              </a:rPr>
              <a:t>VIAJES </a:t>
            </a:r>
            <a:r>
              <a:rPr sz="1100" spc="65" dirty="0">
                <a:latin typeface="Calibri"/>
                <a:cs typeface="Calibri"/>
              </a:rPr>
              <a:t>TIERRAS POLARES </a:t>
            </a:r>
            <a:r>
              <a:rPr sz="1100" spc="-35" dirty="0">
                <a:latin typeface="Calibri"/>
                <a:cs typeface="Calibri"/>
              </a:rPr>
              <a:t>, </a:t>
            </a:r>
            <a:r>
              <a:rPr sz="1100" spc="55" dirty="0">
                <a:latin typeface="Calibri"/>
                <a:cs typeface="Calibri"/>
              </a:rPr>
              <a:t>and </a:t>
            </a:r>
            <a:r>
              <a:rPr sz="1100" spc="50" dirty="0">
                <a:latin typeface="Calibri"/>
                <a:cs typeface="Calibri"/>
              </a:rPr>
              <a:t>of  </a:t>
            </a:r>
            <a:r>
              <a:rPr sz="1100" spc="35" dirty="0">
                <a:latin typeface="Calibri"/>
                <a:cs typeface="Calibri"/>
              </a:rPr>
              <a:t>TASERMIUT, </a:t>
            </a:r>
            <a:r>
              <a:rPr sz="1100" spc="55" dirty="0">
                <a:latin typeface="Calibri"/>
                <a:cs typeface="Calibri"/>
              </a:rPr>
              <a:t>South </a:t>
            </a:r>
            <a:r>
              <a:rPr sz="1100" spc="40" dirty="0">
                <a:latin typeface="Calibri"/>
                <a:cs typeface="Calibri"/>
              </a:rPr>
              <a:t>Greenland </a:t>
            </a:r>
            <a:r>
              <a:rPr sz="1100" spc="50" dirty="0">
                <a:latin typeface="Calibri"/>
                <a:cs typeface="Calibri"/>
              </a:rPr>
              <a:t>Expeditions</a:t>
            </a:r>
            <a:r>
              <a:rPr sz="1100" spc="-105" dirty="0">
                <a:latin typeface="Calibri"/>
                <a:cs typeface="Calibri"/>
              </a:rPr>
              <a:t> </a:t>
            </a:r>
            <a:r>
              <a:rPr sz="1100" spc="30" dirty="0">
                <a:latin typeface="Calibri"/>
                <a:cs typeface="Calibri"/>
              </a:rPr>
              <a:t>in  </a:t>
            </a:r>
            <a:r>
              <a:rPr sz="1100" spc="35" dirty="0">
                <a:latin typeface="Calibri"/>
                <a:cs typeface="Calibri"/>
              </a:rPr>
              <a:t>Greenland.</a:t>
            </a:r>
            <a:endParaRPr sz="1100" dirty="0">
              <a:latin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779299" y="4788928"/>
            <a:ext cx="6022340" cy="750570"/>
          </a:xfrm>
          <a:prstGeom prst="rect">
            <a:avLst/>
          </a:prstGeom>
        </p:spPr>
        <p:txBody>
          <a:bodyPr vert="horz" wrap="square" lIns="0" tIns="0" rIns="0" bIns="0" rtlCol="0">
            <a:spAutoFit/>
          </a:bodyPr>
          <a:lstStyle/>
          <a:p>
            <a:pPr marL="12700">
              <a:lnSpc>
                <a:spcPct val="100000"/>
              </a:lnSpc>
            </a:pPr>
            <a:r>
              <a:rPr sz="4700" b="1" spc="390" dirty="0">
                <a:solidFill>
                  <a:srgbClr val="143C69"/>
                </a:solidFill>
                <a:latin typeface="Calibri"/>
                <a:cs typeface="Calibri"/>
              </a:rPr>
              <a:t>THE </a:t>
            </a:r>
            <a:r>
              <a:rPr sz="4700" b="1" spc="325" dirty="0">
                <a:solidFill>
                  <a:srgbClr val="143C69"/>
                </a:solidFill>
                <a:latin typeface="Calibri"/>
                <a:cs typeface="Calibri"/>
              </a:rPr>
              <a:t>WINDSLED</a:t>
            </a:r>
            <a:r>
              <a:rPr sz="4700" b="1" spc="-655" dirty="0">
                <a:solidFill>
                  <a:srgbClr val="143C69"/>
                </a:solidFill>
                <a:latin typeface="Calibri"/>
                <a:cs typeface="Calibri"/>
              </a:rPr>
              <a:t> </a:t>
            </a:r>
            <a:r>
              <a:rPr sz="4700" b="1" spc="320" dirty="0">
                <a:solidFill>
                  <a:srgbClr val="143C69"/>
                </a:solidFill>
                <a:latin typeface="Calibri"/>
                <a:cs typeface="Calibri"/>
              </a:rPr>
              <a:t>TEAM</a:t>
            </a:r>
            <a:endParaRPr sz="4700">
              <a:latin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91997" y="810006"/>
            <a:ext cx="4392002" cy="1971001"/>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779299" y="2977235"/>
            <a:ext cx="2023110" cy="502920"/>
          </a:xfrm>
          <a:prstGeom prst="rect">
            <a:avLst/>
          </a:prstGeom>
        </p:spPr>
        <p:txBody>
          <a:bodyPr vert="horz" wrap="square" lIns="0" tIns="0" rIns="0" bIns="0" rtlCol="0">
            <a:spAutoFit/>
          </a:bodyPr>
          <a:lstStyle/>
          <a:p>
            <a:pPr marL="12700">
              <a:lnSpc>
                <a:spcPct val="100000"/>
              </a:lnSpc>
            </a:pPr>
            <a:r>
              <a:rPr sz="1700" b="1" spc="105" dirty="0">
                <a:latin typeface="Calibri"/>
                <a:cs typeface="Calibri"/>
              </a:rPr>
              <a:t>Ignacio</a:t>
            </a:r>
            <a:r>
              <a:rPr sz="1700" b="1" spc="-90" dirty="0">
                <a:latin typeface="Calibri"/>
                <a:cs typeface="Calibri"/>
              </a:rPr>
              <a:t> </a:t>
            </a:r>
            <a:r>
              <a:rPr sz="1700" b="1" spc="95" dirty="0">
                <a:latin typeface="Calibri"/>
                <a:cs typeface="Calibri"/>
              </a:rPr>
              <a:t>Oficialdegui</a:t>
            </a:r>
            <a:endParaRPr sz="1700" dirty="0">
              <a:latin typeface="Calibri"/>
              <a:cs typeface="Calibri"/>
            </a:endParaRPr>
          </a:p>
          <a:p>
            <a:pPr marL="12700">
              <a:lnSpc>
                <a:spcPct val="100000"/>
              </a:lnSpc>
              <a:spcBef>
                <a:spcPts val="459"/>
              </a:spcBef>
            </a:pPr>
            <a:r>
              <a:rPr lang="es-ES" sz="1100" b="1" spc="55" dirty="0" err="1" smtClean="0">
                <a:latin typeface="Calibri"/>
                <a:cs typeface="Calibri"/>
              </a:rPr>
              <a:t>Technical</a:t>
            </a:r>
            <a:r>
              <a:rPr lang="es-ES" sz="1100" b="1" spc="55" dirty="0" smtClean="0">
                <a:latin typeface="Calibri"/>
                <a:cs typeface="Calibri"/>
              </a:rPr>
              <a:t> Director</a:t>
            </a:r>
            <a:r>
              <a:rPr sz="1100" b="1" spc="45" dirty="0" smtClean="0">
                <a:latin typeface="Calibri"/>
                <a:cs typeface="Calibri"/>
              </a:rPr>
              <a:t>.</a:t>
            </a:r>
            <a:r>
              <a:rPr sz="1100" b="1" spc="-125" dirty="0" smtClean="0">
                <a:latin typeface="Calibri"/>
                <a:cs typeface="Calibri"/>
              </a:rPr>
              <a:t> </a:t>
            </a:r>
            <a:r>
              <a:rPr sz="1100" b="1" spc="65" dirty="0">
                <a:latin typeface="Calibri"/>
                <a:cs typeface="Calibri"/>
              </a:rPr>
              <a:t>Biologist.</a:t>
            </a:r>
            <a:endParaRPr sz="1100" dirty="0">
              <a:latin typeface="Calibri"/>
              <a:cs typeface="Calibri"/>
            </a:endParaRPr>
          </a:p>
        </p:txBody>
      </p:sp>
      <p:sp>
        <p:nvSpPr>
          <p:cNvPr id="4" name="object 4"/>
          <p:cNvSpPr txBox="1"/>
          <p:nvPr/>
        </p:nvSpPr>
        <p:spPr>
          <a:xfrm>
            <a:off x="774700" y="3552825"/>
            <a:ext cx="4495800" cy="2952218"/>
          </a:xfrm>
          <a:prstGeom prst="rect">
            <a:avLst/>
          </a:prstGeom>
        </p:spPr>
        <p:txBody>
          <a:bodyPr vert="horz" wrap="square" lIns="0" tIns="0" rIns="0" bIns="0" rtlCol="0">
            <a:spAutoFit/>
          </a:bodyPr>
          <a:lstStyle/>
          <a:p>
            <a:r>
              <a:rPr lang="en-US" sz="1100" dirty="0" smtClean="0"/>
              <a:t>Pioneer in the development of wind energy projects worldwide at utility scale.</a:t>
            </a:r>
          </a:p>
          <a:p>
            <a:r>
              <a:rPr lang="en-US" sz="1100" dirty="0" smtClean="0"/>
              <a:t>Currently, Director of Wind and PV Technology in ACCIONA Energy (Company World leader as pure player in  renewable energy generation). With his team, he has been involved in the design of Wind and PV energy generation plants (utility scale) in 70 countries.</a:t>
            </a:r>
            <a:endParaRPr lang="es-ES" sz="1100" dirty="0" smtClean="0"/>
          </a:p>
          <a:p>
            <a:r>
              <a:rPr lang="en-US" sz="1100" dirty="0" smtClean="0"/>
              <a:t>Master in Environmental Impact Assessment</a:t>
            </a:r>
            <a:r>
              <a:rPr lang="es-ES" sz="1100" dirty="0" smtClean="0"/>
              <a:t>. </a:t>
            </a:r>
            <a:r>
              <a:rPr lang="en-US" sz="1100" dirty="0" smtClean="0"/>
              <a:t>International MBA in Sustainable Economy.</a:t>
            </a:r>
            <a:r>
              <a:rPr lang="es-ES" sz="1100" dirty="0" smtClean="0"/>
              <a:t> </a:t>
            </a:r>
          </a:p>
          <a:p>
            <a:r>
              <a:rPr lang="en-US" sz="1100" dirty="0" err="1" smtClean="0"/>
              <a:t>Medicus</a:t>
            </a:r>
            <a:r>
              <a:rPr lang="en-US" sz="1100" dirty="0" smtClean="0"/>
              <a:t> Mundi Navarra: Member of the Board 18 years; President 2 years.</a:t>
            </a:r>
            <a:r>
              <a:rPr lang="es-ES" sz="1100" dirty="0" smtClean="0"/>
              <a:t> </a:t>
            </a:r>
            <a:r>
              <a:rPr lang="en-US" sz="1100" dirty="0" smtClean="0"/>
              <a:t>President of the Geographic Club of Navarra. Leader of the First Navarra Expedition to the North Pole in 2004.</a:t>
            </a:r>
            <a:endParaRPr lang="es-ES" sz="1100" dirty="0" smtClean="0"/>
          </a:p>
          <a:p>
            <a:r>
              <a:rPr lang="en-US" sz="1100" dirty="0" smtClean="0"/>
              <a:t>Member of  Spanish </a:t>
            </a:r>
            <a:r>
              <a:rPr lang="en-US" sz="1100" dirty="0" err="1" smtClean="0"/>
              <a:t>Transantarctic</a:t>
            </a:r>
            <a:r>
              <a:rPr lang="en-US" sz="1100" dirty="0" smtClean="0"/>
              <a:t> Expedition 2005-06.</a:t>
            </a:r>
            <a:endParaRPr lang="es-ES" sz="1100" dirty="0" smtClean="0"/>
          </a:p>
          <a:p>
            <a:r>
              <a:rPr lang="en-US" sz="1100" dirty="0" smtClean="0"/>
              <a:t>Guide of "South Pole Without Limits” Expedition. A pioneer expedition of a team with Physical disabilities skiing to the South Pole. 2009</a:t>
            </a:r>
            <a:endParaRPr lang="es-ES" sz="1100" dirty="0" smtClean="0"/>
          </a:p>
          <a:p>
            <a:r>
              <a:rPr lang="en-US" sz="1100" dirty="0" smtClean="0"/>
              <a:t>Logistic Director/Member of </a:t>
            </a:r>
            <a:r>
              <a:rPr lang="en-US" sz="1100" dirty="0" err="1" smtClean="0"/>
              <a:t>Acciona</a:t>
            </a:r>
            <a:r>
              <a:rPr lang="en-US" sz="1100" dirty="0" smtClean="0"/>
              <a:t>  </a:t>
            </a:r>
            <a:r>
              <a:rPr lang="en-US" sz="1100" dirty="0" err="1" smtClean="0"/>
              <a:t>Windpowered</a:t>
            </a:r>
            <a:r>
              <a:rPr lang="en-US" sz="1100" dirty="0" smtClean="0"/>
              <a:t> </a:t>
            </a:r>
            <a:r>
              <a:rPr lang="en-US" sz="1100" dirty="0" err="1" smtClean="0"/>
              <a:t>Transantartic</a:t>
            </a:r>
            <a:r>
              <a:rPr lang="en-US" sz="1100" dirty="0" smtClean="0"/>
              <a:t> Expedition 2011-12</a:t>
            </a:r>
            <a:endParaRPr lang="es-ES" sz="1100" dirty="0" smtClean="0"/>
          </a:p>
          <a:p>
            <a:r>
              <a:rPr lang="en-US" sz="1100" dirty="0" err="1" smtClean="0"/>
              <a:t>Windsled</a:t>
            </a:r>
            <a:r>
              <a:rPr lang="en-US" sz="1100" dirty="0" smtClean="0"/>
              <a:t> Team Leader in Greenland  Ice Summit  Expedition  2016.</a:t>
            </a:r>
            <a:endParaRPr lang="es-ES" sz="1100" dirty="0" smtClean="0"/>
          </a:p>
          <a:p>
            <a:pPr marL="12700" marR="5080">
              <a:lnSpc>
                <a:spcPct val="143900"/>
              </a:lnSpc>
            </a:pPr>
            <a:endParaRPr sz="1100" dirty="0">
              <a:latin typeface="Calibri"/>
              <a:cs typeface="Calibri"/>
            </a:endParaRPr>
          </a:p>
        </p:txBody>
      </p:sp>
      <p:sp>
        <p:nvSpPr>
          <p:cNvPr id="5" name="object 5"/>
          <p:cNvSpPr txBox="1"/>
          <p:nvPr/>
        </p:nvSpPr>
        <p:spPr>
          <a:xfrm>
            <a:off x="5495302" y="2977235"/>
            <a:ext cx="2058035" cy="502920"/>
          </a:xfrm>
          <a:prstGeom prst="rect">
            <a:avLst/>
          </a:prstGeom>
        </p:spPr>
        <p:txBody>
          <a:bodyPr vert="horz" wrap="square" lIns="0" tIns="0" rIns="0" bIns="0" rtlCol="0">
            <a:spAutoFit/>
          </a:bodyPr>
          <a:lstStyle/>
          <a:p>
            <a:pPr marL="12700">
              <a:lnSpc>
                <a:spcPct val="100000"/>
              </a:lnSpc>
            </a:pPr>
            <a:r>
              <a:rPr sz="1700" b="1" spc="100" dirty="0">
                <a:latin typeface="Calibri"/>
                <a:cs typeface="Calibri"/>
              </a:rPr>
              <a:t>Juanma</a:t>
            </a:r>
            <a:r>
              <a:rPr sz="1700" b="1" spc="-130" dirty="0">
                <a:latin typeface="Calibri"/>
                <a:cs typeface="Calibri"/>
              </a:rPr>
              <a:t> </a:t>
            </a:r>
            <a:r>
              <a:rPr sz="1700" b="1" spc="70" dirty="0">
                <a:latin typeface="Calibri"/>
                <a:cs typeface="Calibri"/>
              </a:rPr>
              <a:t>Viu</a:t>
            </a:r>
            <a:endParaRPr sz="1700">
              <a:latin typeface="Calibri"/>
              <a:cs typeface="Calibri"/>
            </a:endParaRPr>
          </a:p>
          <a:p>
            <a:pPr marL="12700">
              <a:lnSpc>
                <a:spcPct val="100000"/>
              </a:lnSpc>
              <a:spcBef>
                <a:spcPts val="459"/>
              </a:spcBef>
            </a:pPr>
            <a:r>
              <a:rPr sz="1100" b="1" spc="70" dirty="0">
                <a:latin typeface="Calibri"/>
                <a:cs typeface="Calibri"/>
              </a:rPr>
              <a:t>Scientific</a:t>
            </a:r>
            <a:r>
              <a:rPr sz="1100" b="1" spc="-25" dirty="0">
                <a:latin typeface="Calibri"/>
                <a:cs typeface="Calibri"/>
              </a:rPr>
              <a:t> </a:t>
            </a:r>
            <a:r>
              <a:rPr sz="1100" b="1" spc="70" dirty="0">
                <a:latin typeface="Calibri"/>
                <a:cs typeface="Calibri"/>
              </a:rPr>
              <a:t>and</a:t>
            </a:r>
            <a:r>
              <a:rPr sz="1100" b="1" spc="-25" dirty="0">
                <a:latin typeface="Calibri"/>
                <a:cs typeface="Calibri"/>
              </a:rPr>
              <a:t> </a:t>
            </a:r>
            <a:r>
              <a:rPr sz="1100" b="1" spc="80" dirty="0">
                <a:latin typeface="Calibri"/>
                <a:cs typeface="Calibri"/>
              </a:rPr>
              <a:t>Logistic</a:t>
            </a:r>
            <a:r>
              <a:rPr sz="1100" b="1" spc="-25" dirty="0">
                <a:latin typeface="Calibri"/>
                <a:cs typeface="Calibri"/>
              </a:rPr>
              <a:t> </a:t>
            </a:r>
            <a:r>
              <a:rPr sz="1100" b="1" spc="45" dirty="0">
                <a:latin typeface="Calibri"/>
                <a:cs typeface="Calibri"/>
              </a:rPr>
              <a:t>Director.</a:t>
            </a:r>
            <a:endParaRPr sz="1100">
              <a:latin typeface="Calibri"/>
              <a:cs typeface="Calibri"/>
            </a:endParaRPr>
          </a:p>
        </p:txBody>
      </p:sp>
      <p:sp>
        <p:nvSpPr>
          <p:cNvPr id="6" name="object 6"/>
          <p:cNvSpPr txBox="1"/>
          <p:nvPr/>
        </p:nvSpPr>
        <p:spPr>
          <a:xfrm>
            <a:off x="5499100" y="3476625"/>
            <a:ext cx="4145279" cy="2428875"/>
          </a:xfrm>
          <a:prstGeom prst="rect">
            <a:avLst/>
          </a:prstGeom>
        </p:spPr>
        <p:txBody>
          <a:bodyPr vert="horz" wrap="square" lIns="0" tIns="0" rIns="0" bIns="0" rtlCol="0">
            <a:spAutoFit/>
          </a:bodyPr>
          <a:lstStyle/>
          <a:p>
            <a:pPr marL="12700" marR="8890">
              <a:lnSpc>
                <a:spcPct val="143900"/>
              </a:lnSpc>
            </a:pPr>
            <a:r>
              <a:rPr sz="1100" spc="40" dirty="0">
                <a:latin typeface="Calibri"/>
                <a:cs typeface="Calibri"/>
              </a:rPr>
              <a:t>Geologist.</a:t>
            </a:r>
            <a:r>
              <a:rPr sz="1100" spc="5" dirty="0">
                <a:latin typeface="Calibri"/>
                <a:cs typeface="Calibri"/>
              </a:rPr>
              <a:t> </a:t>
            </a:r>
            <a:r>
              <a:rPr sz="1100" spc="45" dirty="0">
                <a:latin typeface="Calibri"/>
                <a:cs typeface="Calibri"/>
              </a:rPr>
              <a:t>University</a:t>
            </a:r>
            <a:r>
              <a:rPr sz="1100" spc="-20" dirty="0">
                <a:latin typeface="Calibri"/>
                <a:cs typeface="Calibri"/>
              </a:rPr>
              <a:t> </a:t>
            </a:r>
            <a:r>
              <a:rPr sz="1100" spc="50" dirty="0">
                <a:latin typeface="Calibri"/>
                <a:cs typeface="Calibri"/>
              </a:rPr>
              <a:t>of</a:t>
            </a:r>
            <a:r>
              <a:rPr sz="1100" spc="-20" dirty="0">
                <a:latin typeface="Calibri"/>
                <a:cs typeface="Calibri"/>
              </a:rPr>
              <a:t> </a:t>
            </a:r>
            <a:r>
              <a:rPr sz="1100" spc="75" dirty="0">
                <a:latin typeface="Calibri"/>
                <a:cs typeface="Calibri"/>
              </a:rPr>
              <a:t>Zaragoza</a:t>
            </a:r>
            <a:r>
              <a:rPr sz="1100" spc="5" dirty="0">
                <a:latin typeface="Calibri"/>
                <a:cs typeface="Calibri"/>
              </a:rPr>
              <a:t> </a:t>
            </a:r>
            <a:r>
              <a:rPr sz="1100" spc="45" dirty="0">
                <a:latin typeface="Calibri"/>
                <a:cs typeface="Calibri"/>
              </a:rPr>
              <a:t>(Spain)</a:t>
            </a:r>
            <a:r>
              <a:rPr sz="1100" spc="5" dirty="0">
                <a:latin typeface="Calibri"/>
                <a:cs typeface="Calibri"/>
              </a:rPr>
              <a:t> </a:t>
            </a:r>
            <a:r>
              <a:rPr sz="1100" spc="55" dirty="0">
                <a:latin typeface="Calibri"/>
                <a:cs typeface="Calibri"/>
              </a:rPr>
              <a:t>and</a:t>
            </a:r>
            <a:r>
              <a:rPr sz="1100" spc="5" dirty="0">
                <a:latin typeface="Calibri"/>
                <a:cs typeface="Calibri"/>
              </a:rPr>
              <a:t> </a:t>
            </a:r>
            <a:r>
              <a:rPr sz="1100" spc="40" dirty="0">
                <a:latin typeface="Calibri"/>
                <a:cs typeface="Calibri"/>
              </a:rPr>
              <a:t>Univ</a:t>
            </a:r>
            <a:r>
              <a:rPr sz="1100" spc="-20" dirty="0">
                <a:latin typeface="Calibri"/>
                <a:cs typeface="Calibri"/>
              </a:rPr>
              <a:t> </a:t>
            </a:r>
            <a:r>
              <a:rPr sz="1100" spc="50" dirty="0">
                <a:latin typeface="Calibri"/>
                <a:cs typeface="Calibri"/>
              </a:rPr>
              <a:t>of</a:t>
            </a:r>
            <a:r>
              <a:rPr sz="1100" spc="-45" dirty="0">
                <a:latin typeface="Calibri"/>
                <a:cs typeface="Calibri"/>
              </a:rPr>
              <a:t> </a:t>
            </a:r>
            <a:r>
              <a:rPr sz="1100" spc="40" dirty="0">
                <a:latin typeface="Calibri"/>
                <a:cs typeface="Calibri"/>
              </a:rPr>
              <a:t>Abedeen</a:t>
            </a:r>
            <a:r>
              <a:rPr sz="1100" spc="5" dirty="0">
                <a:latin typeface="Calibri"/>
                <a:cs typeface="Calibri"/>
              </a:rPr>
              <a:t> </a:t>
            </a:r>
            <a:r>
              <a:rPr sz="1100" dirty="0">
                <a:latin typeface="Calibri"/>
                <a:cs typeface="Calibri"/>
              </a:rPr>
              <a:t>U.K.  </a:t>
            </a:r>
            <a:r>
              <a:rPr sz="1100" spc="60" dirty="0">
                <a:latin typeface="Calibri"/>
                <a:cs typeface="Calibri"/>
              </a:rPr>
              <a:t>MSc</a:t>
            </a:r>
            <a:r>
              <a:rPr sz="1100" spc="5" dirty="0">
                <a:latin typeface="Calibri"/>
                <a:cs typeface="Calibri"/>
              </a:rPr>
              <a:t> </a:t>
            </a:r>
            <a:r>
              <a:rPr sz="1100" spc="50" dirty="0">
                <a:latin typeface="Calibri"/>
                <a:cs typeface="Calibri"/>
              </a:rPr>
              <a:t>Enviromental</a:t>
            </a:r>
            <a:r>
              <a:rPr sz="1100" spc="-25" dirty="0">
                <a:latin typeface="Calibri"/>
                <a:cs typeface="Calibri"/>
              </a:rPr>
              <a:t> </a:t>
            </a:r>
            <a:r>
              <a:rPr sz="1100" spc="50" dirty="0">
                <a:latin typeface="Calibri"/>
                <a:cs typeface="Calibri"/>
              </a:rPr>
              <a:t>Remote</a:t>
            </a:r>
            <a:r>
              <a:rPr sz="1100" spc="5" dirty="0">
                <a:latin typeface="Calibri"/>
                <a:cs typeface="Calibri"/>
              </a:rPr>
              <a:t> </a:t>
            </a:r>
            <a:r>
              <a:rPr sz="1100" spc="55" dirty="0">
                <a:latin typeface="Calibri"/>
                <a:cs typeface="Calibri"/>
              </a:rPr>
              <a:t>sensing.</a:t>
            </a:r>
            <a:r>
              <a:rPr sz="1100" spc="5" dirty="0">
                <a:latin typeface="Calibri"/>
                <a:cs typeface="Calibri"/>
              </a:rPr>
              <a:t> </a:t>
            </a:r>
            <a:r>
              <a:rPr sz="1100" spc="40" dirty="0">
                <a:latin typeface="Calibri"/>
                <a:cs typeface="Calibri"/>
              </a:rPr>
              <a:t>Univ</a:t>
            </a:r>
            <a:r>
              <a:rPr sz="1100" spc="-50" dirty="0">
                <a:latin typeface="Calibri"/>
                <a:cs typeface="Calibri"/>
              </a:rPr>
              <a:t> </a:t>
            </a:r>
            <a:r>
              <a:rPr sz="1100" spc="30" dirty="0">
                <a:latin typeface="Calibri"/>
                <a:cs typeface="Calibri"/>
              </a:rPr>
              <a:t>Aberdeen.</a:t>
            </a:r>
            <a:r>
              <a:rPr sz="1100" spc="5" dirty="0">
                <a:latin typeface="Calibri"/>
                <a:cs typeface="Calibri"/>
              </a:rPr>
              <a:t> </a:t>
            </a:r>
            <a:r>
              <a:rPr sz="1100" spc="20" dirty="0">
                <a:latin typeface="Calibri"/>
                <a:cs typeface="Calibri"/>
              </a:rPr>
              <a:t>UK.</a:t>
            </a:r>
            <a:endParaRPr sz="1100" dirty="0">
              <a:latin typeface="Calibri"/>
              <a:cs typeface="Calibri"/>
            </a:endParaRPr>
          </a:p>
          <a:p>
            <a:pPr marL="12700" marR="868680">
              <a:lnSpc>
                <a:spcPct val="143900"/>
              </a:lnSpc>
            </a:pPr>
            <a:r>
              <a:rPr sz="1100" spc="35" dirty="0">
                <a:latin typeface="Calibri"/>
                <a:cs typeface="Calibri"/>
              </a:rPr>
              <a:t>Airline</a:t>
            </a:r>
            <a:r>
              <a:rPr sz="1100" spc="-30" dirty="0">
                <a:latin typeface="Calibri"/>
                <a:cs typeface="Calibri"/>
              </a:rPr>
              <a:t> </a:t>
            </a:r>
            <a:r>
              <a:rPr sz="1100" spc="50" dirty="0">
                <a:latin typeface="Calibri"/>
                <a:cs typeface="Calibri"/>
              </a:rPr>
              <a:t>Transport</a:t>
            </a:r>
            <a:r>
              <a:rPr sz="1100" dirty="0">
                <a:latin typeface="Calibri"/>
                <a:cs typeface="Calibri"/>
              </a:rPr>
              <a:t> </a:t>
            </a:r>
            <a:r>
              <a:rPr sz="1100" spc="30" dirty="0">
                <a:latin typeface="Calibri"/>
                <a:cs typeface="Calibri"/>
              </a:rPr>
              <a:t>Pilot.</a:t>
            </a:r>
            <a:r>
              <a:rPr sz="1100" dirty="0">
                <a:latin typeface="Calibri"/>
                <a:cs typeface="Calibri"/>
              </a:rPr>
              <a:t> </a:t>
            </a:r>
            <a:r>
              <a:rPr sz="1100" spc="50" dirty="0">
                <a:latin typeface="Calibri"/>
                <a:cs typeface="Calibri"/>
              </a:rPr>
              <a:t>For</a:t>
            </a:r>
            <a:r>
              <a:rPr sz="1100" spc="-25" dirty="0">
                <a:latin typeface="Calibri"/>
                <a:cs typeface="Calibri"/>
              </a:rPr>
              <a:t> </a:t>
            </a:r>
            <a:r>
              <a:rPr sz="1100" spc="35" dirty="0">
                <a:latin typeface="Calibri"/>
                <a:cs typeface="Calibri"/>
              </a:rPr>
              <a:t>Iberia</a:t>
            </a:r>
            <a:r>
              <a:rPr sz="1100" spc="-30" dirty="0">
                <a:latin typeface="Calibri"/>
                <a:cs typeface="Calibri"/>
              </a:rPr>
              <a:t> </a:t>
            </a:r>
            <a:r>
              <a:rPr sz="1100" spc="45" dirty="0">
                <a:latin typeface="Calibri"/>
                <a:cs typeface="Calibri"/>
              </a:rPr>
              <a:t>Airlines</a:t>
            </a:r>
            <a:r>
              <a:rPr sz="1100" dirty="0">
                <a:latin typeface="Calibri"/>
                <a:cs typeface="Calibri"/>
              </a:rPr>
              <a:t> </a:t>
            </a:r>
            <a:r>
              <a:rPr sz="1100" spc="55" dirty="0">
                <a:latin typeface="Calibri"/>
                <a:cs typeface="Calibri"/>
              </a:rPr>
              <a:t>since</a:t>
            </a:r>
            <a:r>
              <a:rPr sz="1100" dirty="0">
                <a:latin typeface="Calibri"/>
                <a:cs typeface="Calibri"/>
              </a:rPr>
              <a:t> </a:t>
            </a:r>
            <a:r>
              <a:rPr sz="1100" spc="-15" dirty="0">
                <a:latin typeface="Calibri"/>
                <a:cs typeface="Calibri"/>
              </a:rPr>
              <a:t>1997.  </a:t>
            </a:r>
            <a:r>
              <a:rPr sz="1100" spc="50" dirty="0">
                <a:latin typeface="Calibri"/>
                <a:cs typeface="Calibri"/>
              </a:rPr>
              <a:t>Canadian</a:t>
            </a:r>
            <a:r>
              <a:rPr sz="1100" spc="-30" dirty="0">
                <a:latin typeface="Calibri"/>
                <a:cs typeface="Calibri"/>
              </a:rPr>
              <a:t> </a:t>
            </a:r>
            <a:r>
              <a:rPr sz="1100" spc="60" dirty="0">
                <a:latin typeface="Calibri"/>
                <a:cs typeface="Calibri"/>
              </a:rPr>
              <a:t>ATPL</a:t>
            </a:r>
            <a:r>
              <a:rPr sz="1100" spc="-50" dirty="0">
                <a:latin typeface="Calibri"/>
                <a:cs typeface="Calibri"/>
              </a:rPr>
              <a:t> </a:t>
            </a:r>
            <a:r>
              <a:rPr sz="1100" spc="45" dirty="0">
                <a:latin typeface="Calibri"/>
                <a:cs typeface="Calibri"/>
              </a:rPr>
              <a:t>validation</a:t>
            </a:r>
            <a:r>
              <a:rPr sz="1100" spc="-20" dirty="0">
                <a:latin typeface="Calibri"/>
                <a:cs typeface="Calibri"/>
              </a:rPr>
              <a:t> </a:t>
            </a:r>
            <a:r>
              <a:rPr sz="1100" spc="45" dirty="0">
                <a:latin typeface="Calibri"/>
                <a:cs typeface="Calibri"/>
              </a:rPr>
              <a:t>for</a:t>
            </a:r>
            <a:r>
              <a:rPr sz="1100" spc="-25" dirty="0">
                <a:latin typeface="Calibri"/>
                <a:cs typeface="Calibri"/>
              </a:rPr>
              <a:t> </a:t>
            </a:r>
            <a:r>
              <a:rPr sz="1100" spc="55" dirty="0">
                <a:latin typeface="Calibri"/>
                <a:cs typeface="Calibri"/>
              </a:rPr>
              <a:t>polar</a:t>
            </a:r>
            <a:r>
              <a:rPr sz="1100" spc="-25" dirty="0">
                <a:latin typeface="Calibri"/>
                <a:cs typeface="Calibri"/>
              </a:rPr>
              <a:t> </a:t>
            </a:r>
            <a:r>
              <a:rPr sz="1100" spc="40" dirty="0">
                <a:latin typeface="Calibri"/>
                <a:cs typeface="Calibri"/>
              </a:rPr>
              <a:t>Operations.</a:t>
            </a:r>
            <a:r>
              <a:rPr sz="1100" dirty="0">
                <a:latin typeface="Calibri"/>
                <a:cs typeface="Calibri"/>
              </a:rPr>
              <a:t> </a:t>
            </a:r>
            <a:r>
              <a:rPr sz="1100" spc="15" dirty="0">
                <a:latin typeface="Calibri"/>
                <a:cs typeface="Calibri"/>
              </a:rPr>
              <a:t>2001.  </a:t>
            </a:r>
            <a:r>
              <a:rPr sz="1100" spc="60" dirty="0">
                <a:latin typeface="Calibri"/>
                <a:cs typeface="Calibri"/>
              </a:rPr>
              <a:t>Extensive</a:t>
            </a:r>
            <a:r>
              <a:rPr sz="1100" spc="-10" dirty="0">
                <a:latin typeface="Calibri"/>
                <a:cs typeface="Calibri"/>
              </a:rPr>
              <a:t> </a:t>
            </a:r>
            <a:r>
              <a:rPr sz="1100" spc="45" dirty="0">
                <a:latin typeface="Calibri"/>
                <a:cs typeface="Calibri"/>
              </a:rPr>
              <a:t>arctic</a:t>
            </a:r>
            <a:r>
              <a:rPr sz="1100" spc="-30" dirty="0">
                <a:latin typeface="Calibri"/>
                <a:cs typeface="Calibri"/>
              </a:rPr>
              <a:t> </a:t>
            </a:r>
            <a:r>
              <a:rPr sz="1100" spc="40" dirty="0">
                <a:latin typeface="Calibri"/>
                <a:cs typeface="Calibri"/>
              </a:rPr>
              <a:t>travel.</a:t>
            </a:r>
            <a:r>
              <a:rPr sz="1100" spc="-10" dirty="0">
                <a:latin typeface="Calibri"/>
                <a:cs typeface="Calibri"/>
              </a:rPr>
              <a:t> </a:t>
            </a:r>
            <a:r>
              <a:rPr sz="1100" spc="45" dirty="0">
                <a:latin typeface="Calibri"/>
                <a:cs typeface="Calibri"/>
              </a:rPr>
              <a:t>Canada,</a:t>
            </a:r>
            <a:r>
              <a:rPr sz="1100" spc="-10" dirty="0">
                <a:latin typeface="Calibri"/>
                <a:cs typeface="Calibri"/>
              </a:rPr>
              <a:t> </a:t>
            </a:r>
            <a:r>
              <a:rPr sz="1100" spc="35" dirty="0">
                <a:latin typeface="Calibri"/>
                <a:cs typeface="Calibri"/>
              </a:rPr>
              <a:t>Greenland.</a:t>
            </a:r>
            <a:endParaRPr sz="1100" dirty="0">
              <a:latin typeface="Calibri"/>
              <a:cs typeface="Calibri"/>
            </a:endParaRPr>
          </a:p>
          <a:p>
            <a:pPr marL="12700" marR="5080">
              <a:lnSpc>
                <a:spcPct val="143900"/>
              </a:lnSpc>
            </a:pPr>
            <a:r>
              <a:rPr sz="1100" spc="45" dirty="0">
                <a:latin typeface="Calibri"/>
                <a:cs typeface="Calibri"/>
              </a:rPr>
              <a:t>Member</a:t>
            </a:r>
            <a:r>
              <a:rPr sz="1100" spc="-20" dirty="0">
                <a:latin typeface="Calibri"/>
                <a:cs typeface="Calibri"/>
              </a:rPr>
              <a:t> </a:t>
            </a:r>
            <a:r>
              <a:rPr sz="1100" spc="50" dirty="0">
                <a:latin typeface="Calibri"/>
                <a:cs typeface="Calibri"/>
              </a:rPr>
              <a:t>of</a:t>
            </a:r>
            <a:r>
              <a:rPr sz="1100" spc="-40" dirty="0">
                <a:latin typeface="Calibri"/>
                <a:cs typeface="Calibri"/>
              </a:rPr>
              <a:t> </a:t>
            </a:r>
            <a:r>
              <a:rPr sz="1100" spc="40" dirty="0">
                <a:latin typeface="Calibri"/>
                <a:cs typeface="Calibri"/>
              </a:rPr>
              <a:t>the</a:t>
            </a:r>
            <a:r>
              <a:rPr sz="1100" spc="-15" dirty="0">
                <a:latin typeface="Calibri"/>
                <a:cs typeface="Calibri"/>
              </a:rPr>
              <a:t> </a:t>
            </a:r>
            <a:r>
              <a:rPr sz="1100" spc="60" dirty="0">
                <a:latin typeface="Calibri"/>
                <a:cs typeface="Calibri"/>
              </a:rPr>
              <a:t>WINDSLED</a:t>
            </a:r>
            <a:r>
              <a:rPr sz="1100" spc="5" dirty="0">
                <a:latin typeface="Calibri"/>
                <a:cs typeface="Calibri"/>
              </a:rPr>
              <a:t> </a:t>
            </a:r>
            <a:r>
              <a:rPr sz="1100" spc="35" dirty="0">
                <a:latin typeface="Calibri"/>
                <a:cs typeface="Calibri"/>
              </a:rPr>
              <a:t>project</a:t>
            </a:r>
            <a:r>
              <a:rPr sz="1100" spc="5" dirty="0">
                <a:latin typeface="Calibri"/>
                <a:cs typeface="Calibri"/>
              </a:rPr>
              <a:t> </a:t>
            </a:r>
            <a:r>
              <a:rPr sz="1100" spc="55" dirty="0">
                <a:latin typeface="Calibri"/>
                <a:cs typeface="Calibri"/>
              </a:rPr>
              <a:t>since</a:t>
            </a:r>
            <a:r>
              <a:rPr sz="1100" spc="5" dirty="0">
                <a:latin typeface="Calibri"/>
                <a:cs typeface="Calibri"/>
              </a:rPr>
              <a:t> </a:t>
            </a:r>
            <a:r>
              <a:rPr sz="1100" spc="15" dirty="0">
                <a:latin typeface="Calibri"/>
                <a:cs typeface="Calibri"/>
              </a:rPr>
              <a:t>2001,</a:t>
            </a:r>
            <a:r>
              <a:rPr sz="1100" spc="5" dirty="0">
                <a:latin typeface="Calibri"/>
                <a:cs typeface="Calibri"/>
              </a:rPr>
              <a:t> </a:t>
            </a:r>
            <a:r>
              <a:rPr sz="1100" spc="55" dirty="0">
                <a:latin typeface="Calibri"/>
                <a:cs typeface="Calibri"/>
              </a:rPr>
              <a:t>member</a:t>
            </a:r>
            <a:r>
              <a:rPr sz="1100" spc="-20" dirty="0">
                <a:latin typeface="Calibri"/>
                <a:cs typeface="Calibri"/>
              </a:rPr>
              <a:t> </a:t>
            </a:r>
            <a:r>
              <a:rPr sz="1100" spc="50" dirty="0">
                <a:latin typeface="Calibri"/>
                <a:cs typeface="Calibri"/>
              </a:rPr>
              <a:t>of</a:t>
            </a:r>
            <a:r>
              <a:rPr sz="1100" spc="-40" dirty="0">
                <a:latin typeface="Calibri"/>
                <a:cs typeface="Calibri"/>
              </a:rPr>
              <a:t> </a:t>
            </a:r>
            <a:r>
              <a:rPr sz="1100" spc="40" dirty="0">
                <a:latin typeface="Calibri"/>
                <a:cs typeface="Calibri"/>
              </a:rPr>
              <a:t>the</a:t>
            </a:r>
            <a:r>
              <a:rPr sz="1100" spc="5" dirty="0">
                <a:latin typeface="Calibri"/>
                <a:cs typeface="Calibri"/>
              </a:rPr>
              <a:t> </a:t>
            </a:r>
            <a:r>
              <a:rPr sz="1100" spc="70" dirty="0">
                <a:latin typeface="Calibri"/>
                <a:cs typeface="Calibri"/>
              </a:rPr>
              <a:t>2003  </a:t>
            </a:r>
            <a:r>
              <a:rPr lang="es-ES" sz="1100" spc="55" dirty="0" smtClean="0">
                <a:latin typeface="Calibri"/>
                <a:cs typeface="Calibri"/>
              </a:rPr>
              <a:t>G</a:t>
            </a:r>
            <a:r>
              <a:rPr sz="1100" spc="55" dirty="0" err="1" smtClean="0">
                <a:latin typeface="Calibri"/>
                <a:cs typeface="Calibri"/>
              </a:rPr>
              <a:t>reenland</a:t>
            </a:r>
            <a:r>
              <a:rPr sz="1100" spc="-25" dirty="0" smtClean="0">
                <a:latin typeface="Calibri"/>
                <a:cs typeface="Calibri"/>
              </a:rPr>
              <a:t> </a:t>
            </a:r>
            <a:r>
              <a:rPr sz="1100" spc="65" dirty="0">
                <a:latin typeface="Calibri"/>
                <a:cs typeface="Calibri"/>
              </a:rPr>
              <a:t>crossing</a:t>
            </a:r>
            <a:r>
              <a:rPr sz="1100" spc="-40" dirty="0">
                <a:latin typeface="Calibri"/>
                <a:cs typeface="Calibri"/>
              </a:rPr>
              <a:t> </a:t>
            </a:r>
            <a:r>
              <a:rPr sz="1100" spc="50" dirty="0">
                <a:latin typeface="Calibri"/>
                <a:cs typeface="Calibri"/>
              </a:rPr>
              <a:t>with</a:t>
            </a:r>
            <a:r>
              <a:rPr sz="1100" spc="-35" dirty="0">
                <a:latin typeface="Calibri"/>
                <a:cs typeface="Calibri"/>
              </a:rPr>
              <a:t> </a:t>
            </a:r>
            <a:r>
              <a:rPr sz="1100" spc="50" dirty="0">
                <a:latin typeface="Calibri"/>
                <a:cs typeface="Calibri"/>
              </a:rPr>
              <a:t>WINDSLED.</a:t>
            </a:r>
            <a:endParaRPr sz="1100" dirty="0">
              <a:latin typeface="Calibri"/>
              <a:cs typeface="Calibri"/>
            </a:endParaRPr>
          </a:p>
          <a:p>
            <a:pPr marL="12700" marR="14604">
              <a:lnSpc>
                <a:spcPct val="143900"/>
              </a:lnSpc>
            </a:pPr>
            <a:r>
              <a:rPr sz="1100" spc="45" dirty="0">
                <a:latin typeface="Calibri"/>
                <a:cs typeface="Calibri"/>
              </a:rPr>
              <a:t>Member </a:t>
            </a:r>
            <a:r>
              <a:rPr sz="1100" spc="50" dirty="0">
                <a:latin typeface="Calibri"/>
                <a:cs typeface="Calibri"/>
              </a:rPr>
              <a:t>of </a:t>
            </a:r>
            <a:r>
              <a:rPr sz="1100" spc="40" dirty="0">
                <a:latin typeface="Calibri"/>
                <a:cs typeface="Calibri"/>
              </a:rPr>
              <a:t>the </a:t>
            </a:r>
            <a:r>
              <a:rPr sz="1100" spc="65" dirty="0">
                <a:latin typeface="Calibri"/>
                <a:cs typeface="Calibri"/>
              </a:rPr>
              <a:t>Spanish </a:t>
            </a:r>
            <a:r>
              <a:rPr sz="1100" spc="55" dirty="0">
                <a:latin typeface="Calibri"/>
                <a:cs typeface="Calibri"/>
              </a:rPr>
              <a:t>Trans-Antarctic </a:t>
            </a:r>
            <a:r>
              <a:rPr sz="1100" spc="45" dirty="0">
                <a:latin typeface="Calibri"/>
                <a:cs typeface="Calibri"/>
              </a:rPr>
              <a:t>Expedition </a:t>
            </a:r>
            <a:r>
              <a:rPr sz="1100" spc="70" dirty="0">
                <a:latin typeface="Calibri"/>
                <a:cs typeface="Calibri"/>
              </a:rPr>
              <a:t>2005-2006.  </a:t>
            </a:r>
            <a:r>
              <a:rPr sz="1100" spc="45" dirty="0">
                <a:latin typeface="Calibri"/>
                <a:cs typeface="Calibri"/>
              </a:rPr>
              <a:t>Antarctic</a:t>
            </a:r>
            <a:r>
              <a:rPr sz="1100" dirty="0">
                <a:latin typeface="Calibri"/>
                <a:cs typeface="Calibri"/>
              </a:rPr>
              <a:t> </a:t>
            </a:r>
            <a:r>
              <a:rPr sz="1100" spc="50" dirty="0">
                <a:latin typeface="Calibri"/>
                <a:cs typeface="Calibri"/>
              </a:rPr>
              <a:t>Station</a:t>
            </a:r>
            <a:r>
              <a:rPr sz="1100" dirty="0">
                <a:latin typeface="Calibri"/>
                <a:cs typeface="Calibri"/>
              </a:rPr>
              <a:t> </a:t>
            </a:r>
            <a:r>
              <a:rPr sz="1100" spc="55" dirty="0">
                <a:latin typeface="Calibri"/>
                <a:cs typeface="Calibri"/>
              </a:rPr>
              <a:t>Leader</a:t>
            </a:r>
            <a:r>
              <a:rPr sz="1100" spc="-25" dirty="0">
                <a:latin typeface="Calibri"/>
                <a:cs typeface="Calibri"/>
              </a:rPr>
              <a:t> </a:t>
            </a:r>
            <a:r>
              <a:rPr sz="1100" spc="55" dirty="0">
                <a:latin typeface="Calibri"/>
                <a:cs typeface="Calibri"/>
              </a:rPr>
              <a:t>at</a:t>
            </a:r>
            <a:r>
              <a:rPr sz="1100" dirty="0">
                <a:latin typeface="Calibri"/>
                <a:cs typeface="Calibri"/>
              </a:rPr>
              <a:t> </a:t>
            </a:r>
            <a:r>
              <a:rPr sz="1100" spc="65" dirty="0">
                <a:latin typeface="Calibri"/>
                <a:cs typeface="Calibri"/>
              </a:rPr>
              <a:t>Spanish</a:t>
            </a:r>
            <a:r>
              <a:rPr sz="1100" dirty="0">
                <a:latin typeface="Calibri"/>
                <a:cs typeface="Calibri"/>
              </a:rPr>
              <a:t> </a:t>
            </a:r>
            <a:r>
              <a:rPr sz="1100" spc="45" dirty="0">
                <a:latin typeface="Calibri"/>
                <a:cs typeface="Calibri"/>
              </a:rPr>
              <a:t>Scientific</a:t>
            </a:r>
            <a:r>
              <a:rPr sz="1100" dirty="0">
                <a:latin typeface="Calibri"/>
                <a:cs typeface="Calibri"/>
              </a:rPr>
              <a:t> </a:t>
            </a:r>
            <a:r>
              <a:rPr sz="1100" spc="75" dirty="0">
                <a:latin typeface="Calibri"/>
                <a:cs typeface="Calibri"/>
              </a:rPr>
              <a:t>Base</a:t>
            </a:r>
            <a:r>
              <a:rPr sz="1100" spc="-25" dirty="0">
                <a:latin typeface="Calibri"/>
                <a:cs typeface="Calibri"/>
              </a:rPr>
              <a:t> </a:t>
            </a:r>
            <a:r>
              <a:rPr sz="1100" spc="30" dirty="0">
                <a:latin typeface="Calibri"/>
                <a:cs typeface="Calibri"/>
              </a:rPr>
              <a:t>JUAN</a:t>
            </a:r>
            <a:r>
              <a:rPr sz="1100" dirty="0">
                <a:latin typeface="Calibri"/>
                <a:cs typeface="Calibri"/>
              </a:rPr>
              <a:t> </a:t>
            </a:r>
            <a:r>
              <a:rPr sz="1100" spc="55" dirty="0">
                <a:latin typeface="Calibri"/>
                <a:cs typeface="Calibri"/>
              </a:rPr>
              <a:t>CARLOS</a:t>
            </a:r>
            <a:r>
              <a:rPr sz="1100" dirty="0">
                <a:latin typeface="Calibri"/>
                <a:cs typeface="Calibri"/>
              </a:rPr>
              <a:t> </a:t>
            </a:r>
            <a:r>
              <a:rPr sz="1100" spc="-25" dirty="0">
                <a:latin typeface="Calibri"/>
                <a:cs typeface="Calibri"/>
              </a:rPr>
              <a:t>I;  </a:t>
            </a:r>
            <a:r>
              <a:rPr sz="1100" spc="95" dirty="0">
                <a:latin typeface="Calibri"/>
                <a:cs typeface="Calibri"/>
              </a:rPr>
              <a:t>2008-2009</a:t>
            </a:r>
            <a:r>
              <a:rPr sz="1100" spc="-90" dirty="0">
                <a:latin typeface="Calibri"/>
                <a:cs typeface="Calibri"/>
              </a:rPr>
              <a:t> </a:t>
            </a:r>
            <a:r>
              <a:rPr sz="1100" spc="60" dirty="0">
                <a:latin typeface="Calibri"/>
                <a:cs typeface="Calibri"/>
              </a:rPr>
              <a:t>season.</a:t>
            </a:r>
            <a:endParaRPr sz="1100" dirty="0">
              <a:latin typeface="Calibri"/>
              <a:cs typeface="Calibri"/>
            </a:endParaRPr>
          </a:p>
        </p:txBody>
      </p:sp>
      <p:sp>
        <p:nvSpPr>
          <p:cNvPr id="7" name="object 7"/>
          <p:cNvSpPr/>
          <p:nvPr/>
        </p:nvSpPr>
        <p:spPr>
          <a:xfrm>
            <a:off x="5508002" y="810006"/>
            <a:ext cx="4392002" cy="1971001"/>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692003" y="7303503"/>
            <a:ext cx="0" cy="256540"/>
          </a:xfrm>
          <a:custGeom>
            <a:avLst/>
            <a:gdLst/>
            <a:ahLst/>
            <a:cxnLst/>
            <a:rect l="l" t="t" r="r" b="b"/>
            <a:pathLst>
              <a:path h="256540">
                <a:moveTo>
                  <a:pt x="0" y="0"/>
                </a:moveTo>
                <a:lnTo>
                  <a:pt x="0" y="256501"/>
                </a:lnTo>
              </a:path>
            </a:pathLst>
          </a:custGeom>
          <a:ln w="3175">
            <a:solidFill>
              <a:srgbClr val="143C69"/>
            </a:solidFill>
          </a:ln>
        </p:spPr>
        <p:txBody>
          <a:bodyPr wrap="square" lIns="0" tIns="0" rIns="0" bIns="0" rtlCol="0"/>
          <a:lstStyle/>
          <a:p>
            <a:endParaRPr/>
          </a:p>
        </p:txBody>
      </p:sp>
      <p:sp>
        <p:nvSpPr>
          <p:cNvPr id="3" name="object 3"/>
          <p:cNvSpPr/>
          <p:nvPr/>
        </p:nvSpPr>
        <p:spPr>
          <a:xfrm>
            <a:off x="0" y="7303503"/>
            <a:ext cx="3422015" cy="256540"/>
          </a:xfrm>
          <a:custGeom>
            <a:avLst/>
            <a:gdLst/>
            <a:ahLst/>
            <a:cxnLst/>
            <a:rect l="l" t="t" r="r" b="b"/>
            <a:pathLst>
              <a:path w="3422015" h="256540">
                <a:moveTo>
                  <a:pt x="0" y="256501"/>
                </a:moveTo>
                <a:lnTo>
                  <a:pt x="3421684" y="256501"/>
                </a:lnTo>
                <a:lnTo>
                  <a:pt x="3421684" y="0"/>
                </a:lnTo>
                <a:lnTo>
                  <a:pt x="0" y="0"/>
                </a:lnTo>
                <a:lnTo>
                  <a:pt x="0" y="256501"/>
                </a:lnTo>
                <a:close/>
              </a:path>
            </a:pathLst>
          </a:custGeom>
          <a:solidFill>
            <a:srgbClr val="143C69"/>
          </a:solidFill>
        </p:spPr>
        <p:txBody>
          <a:bodyPr wrap="square" lIns="0" tIns="0" rIns="0" bIns="0" rtlCol="0"/>
          <a:lstStyle/>
          <a:p>
            <a:endParaRPr/>
          </a:p>
        </p:txBody>
      </p:sp>
      <p:sp>
        <p:nvSpPr>
          <p:cNvPr id="4" name="object 4"/>
          <p:cNvSpPr/>
          <p:nvPr/>
        </p:nvSpPr>
        <p:spPr>
          <a:xfrm>
            <a:off x="3421684" y="7303503"/>
            <a:ext cx="7270750" cy="256540"/>
          </a:xfrm>
          <a:custGeom>
            <a:avLst/>
            <a:gdLst/>
            <a:ahLst/>
            <a:cxnLst/>
            <a:rect l="l" t="t" r="r" b="b"/>
            <a:pathLst>
              <a:path w="7270750" h="256540">
                <a:moveTo>
                  <a:pt x="7270318" y="256501"/>
                </a:moveTo>
                <a:lnTo>
                  <a:pt x="7270318" y="0"/>
                </a:lnTo>
                <a:lnTo>
                  <a:pt x="0" y="0"/>
                </a:lnTo>
                <a:lnTo>
                  <a:pt x="0" y="256501"/>
                </a:lnTo>
                <a:lnTo>
                  <a:pt x="7270318" y="256501"/>
                </a:lnTo>
                <a:close/>
              </a:path>
            </a:pathLst>
          </a:custGeom>
          <a:solidFill>
            <a:srgbClr val="B69335"/>
          </a:solidFill>
        </p:spPr>
        <p:txBody>
          <a:bodyPr wrap="square" lIns="0" tIns="0" rIns="0" bIns="0" rtlCol="0"/>
          <a:lstStyle/>
          <a:p>
            <a:endParaRPr/>
          </a:p>
        </p:txBody>
      </p:sp>
      <p:sp>
        <p:nvSpPr>
          <p:cNvPr id="5" name="object 5"/>
          <p:cNvSpPr/>
          <p:nvPr/>
        </p:nvSpPr>
        <p:spPr>
          <a:xfrm>
            <a:off x="0" y="7313317"/>
            <a:ext cx="17145" cy="17145"/>
          </a:xfrm>
          <a:custGeom>
            <a:avLst/>
            <a:gdLst/>
            <a:ahLst/>
            <a:cxnLst/>
            <a:rect l="l" t="t" r="r" b="b"/>
            <a:pathLst>
              <a:path w="17145" h="17145">
                <a:moveTo>
                  <a:pt x="0" y="0"/>
                </a:moveTo>
                <a:lnTo>
                  <a:pt x="16573" y="16573"/>
                </a:lnTo>
              </a:path>
            </a:pathLst>
          </a:custGeom>
          <a:ln w="30873">
            <a:solidFill>
              <a:srgbClr val="143C69"/>
            </a:solidFill>
          </a:ln>
        </p:spPr>
        <p:txBody>
          <a:bodyPr wrap="square" lIns="0" tIns="0" rIns="0" bIns="0" rtlCol="0"/>
          <a:lstStyle/>
          <a:p>
            <a:endParaRPr/>
          </a:p>
        </p:txBody>
      </p:sp>
      <p:sp>
        <p:nvSpPr>
          <p:cNvPr id="6" name="object 6"/>
          <p:cNvSpPr/>
          <p:nvPr/>
        </p:nvSpPr>
        <p:spPr>
          <a:xfrm>
            <a:off x="0" y="7229772"/>
            <a:ext cx="100330" cy="100330"/>
          </a:xfrm>
          <a:custGeom>
            <a:avLst/>
            <a:gdLst/>
            <a:ahLst/>
            <a:cxnLst/>
            <a:rect l="l" t="t" r="r" b="b"/>
            <a:pathLst>
              <a:path w="100330" h="100329">
                <a:moveTo>
                  <a:pt x="0" y="0"/>
                </a:moveTo>
                <a:lnTo>
                  <a:pt x="100126" y="100117"/>
                </a:lnTo>
              </a:path>
            </a:pathLst>
          </a:custGeom>
          <a:ln w="30873">
            <a:solidFill>
              <a:srgbClr val="143C69"/>
            </a:solidFill>
          </a:ln>
        </p:spPr>
        <p:txBody>
          <a:bodyPr wrap="square" lIns="0" tIns="0" rIns="0" bIns="0" rtlCol="0"/>
          <a:lstStyle/>
          <a:p>
            <a:endParaRPr/>
          </a:p>
        </p:txBody>
      </p:sp>
      <p:sp>
        <p:nvSpPr>
          <p:cNvPr id="7" name="object 7"/>
          <p:cNvSpPr/>
          <p:nvPr/>
        </p:nvSpPr>
        <p:spPr>
          <a:xfrm>
            <a:off x="4039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8" name="object 8"/>
          <p:cNvSpPr/>
          <p:nvPr/>
        </p:nvSpPr>
        <p:spPr>
          <a:xfrm>
            <a:off x="12393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9" name="object 9"/>
          <p:cNvSpPr/>
          <p:nvPr/>
        </p:nvSpPr>
        <p:spPr>
          <a:xfrm>
            <a:off x="20747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10" name="object 10"/>
          <p:cNvSpPr/>
          <p:nvPr/>
        </p:nvSpPr>
        <p:spPr>
          <a:xfrm>
            <a:off x="29103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1" name="object 11"/>
          <p:cNvSpPr/>
          <p:nvPr/>
        </p:nvSpPr>
        <p:spPr>
          <a:xfrm>
            <a:off x="37457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2" name="object 12"/>
          <p:cNvSpPr/>
          <p:nvPr/>
        </p:nvSpPr>
        <p:spPr>
          <a:xfrm>
            <a:off x="45811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3" name="object 13"/>
          <p:cNvSpPr/>
          <p:nvPr/>
        </p:nvSpPr>
        <p:spPr>
          <a:xfrm>
            <a:off x="54165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4" name="object 14"/>
          <p:cNvSpPr/>
          <p:nvPr/>
        </p:nvSpPr>
        <p:spPr>
          <a:xfrm>
            <a:off x="62520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5" name="object 15"/>
          <p:cNvSpPr/>
          <p:nvPr/>
        </p:nvSpPr>
        <p:spPr>
          <a:xfrm>
            <a:off x="70874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6" name="object 16"/>
          <p:cNvSpPr/>
          <p:nvPr/>
        </p:nvSpPr>
        <p:spPr>
          <a:xfrm>
            <a:off x="79228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7" name="object 17"/>
          <p:cNvSpPr/>
          <p:nvPr/>
        </p:nvSpPr>
        <p:spPr>
          <a:xfrm>
            <a:off x="875830"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8" name="object 18"/>
          <p:cNvSpPr/>
          <p:nvPr/>
        </p:nvSpPr>
        <p:spPr>
          <a:xfrm>
            <a:off x="959383"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19" name="object 19"/>
          <p:cNvSpPr/>
          <p:nvPr/>
        </p:nvSpPr>
        <p:spPr>
          <a:xfrm>
            <a:off x="104292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0" name="object 20"/>
          <p:cNvSpPr/>
          <p:nvPr/>
        </p:nvSpPr>
        <p:spPr>
          <a:xfrm>
            <a:off x="1126464"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1" name="object 21"/>
          <p:cNvSpPr/>
          <p:nvPr/>
        </p:nvSpPr>
        <p:spPr>
          <a:xfrm>
            <a:off x="1210005"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2" name="object 22"/>
          <p:cNvSpPr/>
          <p:nvPr/>
        </p:nvSpPr>
        <p:spPr>
          <a:xfrm>
            <a:off x="1293558"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3" name="object 23"/>
          <p:cNvSpPr/>
          <p:nvPr/>
        </p:nvSpPr>
        <p:spPr>
          <a:xfrm>
            <a:off x="137709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4" name="object 24"/>
          <p:cNvSpPr/>
          <p:nvPr/>
        </p:nvSpPr>
        <p:spPr>
          <a:xfrm>
            <a:off x="1460639" y="7186621"/>
            <a:ext cx="143510" cy="143510"/>
          </a:xfrm>
          <a:custGeom>
            <a:avLst/>
            <a:gdLst/>
            <a:ahLst/>
            <a:cxnLst/>
            <a:rect l="l" t="t" r="r" b="b"/>
            <a:pathLst>
              <a:path w="143509" h="143509">
                <a:moveTo>
                  <a:pt x="0" y="0"/>
                </a:moveTo>
                <a:lnTo>
                  <a:pt x="143268" y="143268"/>
                </a:lnTo>
              </a:path>
            </a:pathLst>
          </a:custGeom>
          <a:ln w="30873">
            <a:solidFill>
              <a:srgbClr val="143C69"/>
            </a:solidFill>
          </a:ln>
        </p:spPr>
        <p:txBody>
          <a:bodyPr wrap="square" lIns="0" tIns="0" rIns="0" bIns="0" rtlCol="0"/>
          <a:lstStyle/>
          <a:p>
            <a:endParaRPr/>
          </a:p>
        </p:txBody>
      </p:sp>
      <p:sp>
        <p:nvSpPr>
          <p:cNvPr id="25" name="object 25"/>
          <p:cNvSpPr/>
          <p:nvPr/>
        </p:nvSpPr>
        <p:spPr>
          <a:xfrm>
            <a:off x="1544180" y="7186621"/>
            <a:ext cx="143510" cy="143510"/>
          </a:xfrm>
          <a:custGeom>
            <a:avLst/>
            <a:gdLst/>
            <a:ahLst/>
            <a:cxnLst/>
            <a:rect l="l" t="t" r="r" b="b"/>
            <a:pathLst>
              <a:path w="143510" h="143509">
                <a:moveTo>
                  <a:pt x="0" y="0"/>
                </a:moveTo>
                <a:lnTo>
                  <a:pt x="143281" y="143268"/>
                </a:lnTo>
              </a:path>
            </a:pathLst>
          </a:custGeom>
          <a:ln w="30873">
            <a:solidFill>
              <a:srgbClr val="143C69"/>
            </a:solidFill>
          </a:ln>
        </p:spPr>
        <p:txBody>
          <a:bodyPr wrap="square" lIns="0" tIns="0" rIns="0" bIns="0" rtlCol="0"/>
          <a:lstStyle/>
          <a:p>
            <a:endParaRPr/>
          </a:p>
        </p:txBody>
      </p:sp>
      <p:sp>
        <p:nvSpPr>
          <p:cNvPr id="26" name="object 26"/>
          <p:cNvSpPr/>
          <p:nvPr/>
        </p:nvSpPr>
        <p:spPr>
          <a:xfrm>
            <a:off x="1627733"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7" name="object 27"/>
          <p:cNvSpPr/>
          <p:nvPr/>
        </p:nvSpPr>
        <p:spPr>
          <a:xfrm>
            <a:off x="171127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8" name="object 28"/>
          <p:cNvSpPr/>
          <p:nvPr/>
        </p:nvSpPr>
        <p:spPr>
          <a:xfrm>
            <a:off x="1794814"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29" name="object 29"/>
          <p:cNvSpPr/>
          <p:nvPr/>
        </p:nvSpPr>
        <p:spPr>
          <a:xfrm>
            <a:off x="187836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0" name="object 30"/>
          <p:cNvSpPr/>
          <p:nvPr/>
        </p:nvSpPr>
        <p:spPr>
          <a:xfrm>
            <a:off x="1961908"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1" name="object 31"/>
          <p:cNvSpPr/>
          <p:nvPr/>
        </p:nvSpPr>
        <p:spPr>
          <a:xfrm>
            <a:off x="204544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2" name="object 32"/>
          <p:cNvSpPr/>
          <p:nvPr/>
        </p:nvSpPr>
        <p:spPr>
          <a:xfrm>
            <a:off x="2128989" y="7186621"/>
            <a:ext cx="143510" cy="143510"/>
          </a:xfrm>
          <a:custGeom>
            <a:avLst/>
            <a:gdLst/>
            <a:ahLst/>
            <a:cxnLst/>
            <a:rect l="l" t="t" r="r" b="b"/>
            <a:pathLst>
              <a:path w="143510" h="143509">
                <a:moveTo>
                  <a:pt x="0" y="0"/>
                </a:moveTo>
                <a:lnTo>
                  <a:pt x="143268" y="143268"/>
                </a:lnTo>
              </a:path>
            </a:pathLst>
          </a:custGeom>
          <a:ln w="30873">
            <a:solidFill>
              <a:srgbClr val="143C69"/>
            </a:solidFill>
          </a:ln>
        </p:spPr>
        <p:txBody>
          <a:bodyPr wrap="square" lIns="0" tIns="0" rIns="0" bIns="0" rtlCol="0"/>
          <a:lstStyle/>
          <a:p>
            <a:endParaRPr/>
          </a:p>
        </p:txBody>
      </p:sp>
      <p:sp>
        <p:nvSpPr>
          <p:cNvPr id="33" name="object 33"/>
          <p:cNvSpPr txBox="1"/>
          <p:nvPr/>
        </p:nvSpPr>
        <p:spPr>
          <a:xfrm>
            <a:off x="2309304" y="694501"/>
            <a:ext cx="2637790" cy="1223010"/>
          </a:xfrm>
          <a:prstGeom prst="rect">
            <a:avLst/>
          </a:prstGeom>
        </p:spPr>
        <p:txBody>
          <a:bodyPr vert="horz" wrap="square" lIns="0" tIns="0" rIns="0" bIns="0" rtlCol="0">
            <a:spAutoFit/>
          </a:bodyPr>
          <a:lstStyle/>
          <a:p>
            <a:pPr marL="12700" marR="5080">
              <a:lnSpc>
                <a:spcPct val="143900"/>
              </a:lnSpc>
            </a:pPr>
            <a:r>
              <a:rPr sz="1100" b="1" spc="65" dirty="0">
                <a:latin typeface="Calibri"/>
                <a:cs typeface="Calibri"/>
              </a:rPr>
              <a:t>MANUEL </a:t>
            </a:r>
            <a:r>
              <a:rPr sz="1100" b="1" spc="60" dirty="0">
                <a:latin typeface="Calibri"/>
                <a:cs typeface="Calibri"/>
              </a:rPr>
              <a:t>OLIVERA </a:t>
            </a:r>
            <a:r>
              <a:rPr sz="1100" spc="170" dirty="0">
                <a:latin typeface="Calibri"/>
                <a:cs typeface="Calibri"/>
              </a:rPr>
              <a:t>- </a:t>
            </a:r>
            <a:r>
              <a:rPr sz="1100" spc="40" dirty="0">
                <a:latin typeface="Calibri"/>
                <a:cs typeface="Calibri"/>
              </a:rPr>
              <a:t>Spain. Mountain  </a:t>
            </a:r>
            <a:r>
              <a:rPr sz="1100" spc="25" dirty="0">
                <a:latin typeface="Calibri"/>
                <a:cs typeface="Calibri"/>
              </a:rPr>
              <a:t>Climber. </a:t>
            </a:r>
            <a:r>
              <a:rPr sz="1100" spc="35" dirty="0">
                <a:latin typeface="Calibri"/>
                <a:cs typeface="Calibri"/>
              </a:rPr>
              <a:t>Civil Engineer. </a:t>
            </a:r>
            <a:r>
              <a:rPr sz="1100" spc="45" dirty="0">
                <a:latin typeface="Calibri"/>
                <a:cs typeface="Calibri"/>
              </a:rPr>
              <a:t>Member </a:t>
            </a:r>
            <a:r>
              <a:rPr sz="1100" spc="50" dirty="0">
                <a:latin typeface="Calibri"/>
                <a:cs typeface="Calibri"/>
              </a:rPr>
              <a:t>of  Circumpolar </a:t>
            </a:r>
            <a:r>
              <a:rPr sz="1100" spc="45" dirty="0">
                <a:latin typeface="Calibri"/>
                <a:cs typeface="Calibri"/>
              </a:rPr>
              <a:t>Expedition </a:t>
            </a:r>
            <a:r>
              <a:rPr sz="1100" spc="70" dirty="0">
                <a:latin typeface="Calibri"/>
                <a:cs typeface="Calibri"/>
              </a:rPr>
              <a:t>90-93. </a:t>
            </a:r>
            <a:r>
              <a:rPr sz="1100" spc="40" dirty="0">
                <a:latin typeface="Calibri"/>
                <a:cs typeface="Calibri"/>
              </a:rPr>
              <a:t>Greenland  </a:t>
            </a:r>
            <a:r>
              <a:rPr sz="1100" spc="55" dirty="0">
                <a:latin typeface="Calibri"/>
                <a:cs typeface="Calibri"/>
              </a:rPr>
              <a:t>Windsled </a:t>
            </a:r>
            <a:r>
              <a:rPr sz="1100" spc="45" dirty="0">
                <a:latin typeface="Calibri"/>
                <a:cs typeface="Calibri"/>
              </a:rPr>
              <a:t>Circumnavigation </a:t>
            </a:r>
            <a:r>
              <a:rPr sz="1100" spc="35" dirty="0">
                <a:latin typeface="Calibri"/>
                <a:cs typeface="Calibri"/>
              </a:rPr>
              <a:t>2014 </a:t>
            </a:r>
            <a:r>
              <a:rPr sz="1100" spc="55" dirty="0">
                <a:latin typeface="Calibri"/>
                <a:cs typeface="Calibri"/>
              </a:rPr>
              <a:t>and  </a:t>
            </a:r>
            <a:r>
              <a:rPr sz="1100" spc="40" dirty="0">
                <a:latin typeface="Calibri"/>
                <a:cs typeface="Calibri"/>
              </a:rPr>
              <a:t>Greenland </a:t>
            </a:r>
            <a:r>
              <a:rPr sz="1100" spc="60" dirty="0">
                <a:latin typeface="Calibri"/>
                <a:cs typeface="Calibri"/>
              </a:rPr>
              <a:t>Summit </a:t>
            </a:r>
            <a:r>
              <a:rPr sz="1100" spc="55" dirty="0">
                <a:latin typeface="Calibri"/>
                <a:cs typeface="Calibri"/>
              </a:rPr>
              <a:t>Windsled</a:t>
            </a:r>
            <a:r>
              <a:rPr sz="1100" spc="-145" dirty="0">
                <a:latin typeface="Calibri"/>
                <a:cs typeface="Calibri"/>
              </a:rPr>
              <a:t> </a:t>
            </a:r>
            <a:r>
              <a:rPr sz="1100" spc="10" dirty="0">
                <a:latin typeface="Calibri"/>
                <a:cs typeface="Calibri"/>
              </a:rPr>
              <a:t>2016.</a:t>
            </a:r>
            <a:endParaRPr sz="1100">
              <a:latin typeface="Calibri"/>
              <a:cs typeface="Calibri"/>
            </a:endParaRPr>
          </a:p>
        </p:txBody>
      </p:sp>
      <p:sp>
        <p:nvSpPr>
          <p:cNvPr id="34" name="object 34"/>
          <p:cNvSpPr txBox="1"/>
          <p:nvPr/>
        </p:nvSpPr>
        <p:spPr>
          <a:xfrm>
            <a:off x="2309304" y="2142213"/>
            <a:ext cx="2618740" cy="731354"/>
          </a:xfrm>
          <a:prstGeom prst="rect">
            <a:avLst/>
          </a:prstGeom>
        </p:spPr>
        <p:txBody>
          <a:bodyPr vert="horz" wrap="square" lIns="0" tIns="0" rIns="0" bIns="0" rtlCol="0">
            <a:spAutoFit/>
          </a:bodyPr>
          <a:lstStyle/>
          <a:p>
            <a:pPr marL="12700" marR="5080">
              <a:lnSpc>
                <a:spcPct val="143900"/>
              </a:lnSpc>
            </a:pPr>
            <a:r>
              <a:rPr sz="1100" b="1" spc="15" dirty="0" smtClean="0">
                <a:latin typeface="Calibri"/>
                <a:cs typeface="Calibri"/>
              </a:rPr>
              <a:t>HU</a:t>
            </a:r>
            <a:r>
              <a:rPr lang="es-ES" sz="1100" b="1" spc="15" dirty="0" smtClean="0">
                <a:latin typeface="Calibri"/>
                <a:cs typeface="Calibri"/>
              </a:rPr>
              <a:t>G</a:t>
            </a:r>
            <a:r>
              <a:rPr sz="1100" b="1" spc="15" dirty="0" smtClean="0">
                <a:latin typeface="Calibri"/>
                <a:cs typeface="Calibri"/>
              </a:rPr>
              <a:t>O </a:t>
            </a:r>
            <a:r>
              <a:rPr sz="1100" b="1" spc="80" dirty="0">
                <a:latin typeface="Calibri"/>
                <a:cs typeface="Calibri"/>
              </a:rPr>
              <a:t>SVENSSON </a:t>
            </a:r>
            <a:r>
              <a:rPr sz="1100" spc="170" dirty="0">
                <a:latin typeface="Calibri"/>
                <a:cs typeface="Calibri"/>
              </a:rPr>
              <a:t>- </a:t>
            </a:r>
            <a:r>
              <a:rPr sz="1100" spc="35" dirty="0">
                <a:latin typeface="Calibri"/>
                <a:cs typeface="Calibri"/>
              </a:rPr>
              <a:t>Greenland.</a:t>
            </a:r>
            <a:r>
              <a:rPr sz="1100" spc="-85" dirty="0">
                <a:latin typeface="Calibri"/>
                <a:cs typeface="Calibri"/>
              </a:rPr>
              <a:t> </a:t>
            </a:r>
            <a:r>
              <a:rPr sz="1100" spc="60" dirty="0">
                <a:latin typeface="Calibri"/>
                <a:cs typeface="Calibri"/>
              </a:rPr>
              <a:t>Extensive  </a:t>
            </a:r>
            <a:r>
              <a:rPr sz="1100" spc="55" dirty="0">
                <a:latin typeface="Calibri"/>
                <a:cs typeface="Calibri"/>
              </a:rPr>
              <a:t>polar </a:t>
            </a:r>
            <a:r>
              <a:rPr sz="1100" spc="40" dirty="0">
                <a:latin typeface="Calibri"/>
                <a:cs typeface="Calibri"/>
              </a:rPr>
              <a:t>Experience. </a:t>
            </a:r>
            <a:r>
              <a:rPr sz="1100" spc="45" dirty="0">
                <a:latin typeface="Calibri"/>
                <a:cs typeface="Calibri"/>
              </a:rPr>
              <a:t>Member </a:t>
            </a:r>
            <a:r>
              <a:rPr sz="1100" spc="50" dirty="0">
                <a:latin typeface="Calibri"/>
                <a:cs typeface="Calibri"/>
              </a:rPr>
              <a:t>of </a:t>
            </a:r>
            <a:r>
              <a:rPr sz="1100" spc="40" dirty="0">
                <a:latin typeface="Calibri"/>
                <a:cs typeface="Calibri"/>
              </a:rPr>
              <a:t>Greenland  </a:t>
            </a:r>
            <a:r>
              <a:rPr sz="1100" spc="55" dirty="0">
                <a:latin typeface="Calibri"/>
                <a:cs typeface="Calibri"/>
              </a:rPr>
              <a:t>Windsled </a:t>
            </a:r>
            <a:r>
              <a:rPr sz="1100" spc="45" dirty="0">
                <a:latin typeface="Calibri"/>
                <a:cs typeface="Calibri"/>
              </a:rPr>
              <a:t>Circumnavigation</a:t>
            </a:r>
            <a:r>
              <a:rPr sz="1100" spc="-75" dirty="0">
                <a:latin typeface="Calibri"/>
                <a:cs typeface="Calibri"/>
              </a:rPr>
              <a:t> </a:t>
            </a:r>
            <a:r>
              <a:rPr sz="1100" spc="20" dirty="0">
                <a:latin typeface="Calibri"/>
                <a:cs typeface="Calibri"/>
              </a:rPr>
              <a:t>2014.</a:t>
            </a:r>
            <a:endParaRPr sz="1100" dirty="0">
              <a:latin typeface="Calibri"/>
              <a:cs typeface="Calibri"/>
            </a:endParaRPr>
          </a:p>
        </p:txBody>
      </p:sp>
      <p:sp>
        <p:nvSpPr>
          <p:cNvPr id="35" name="object 35"/>
          <p:cNvSpPr txBox="1"/>
          <p:nvPr/>
        </p:nvSpPr>
        <p:spPr>
          <a:xfrm>
            <a:off x="2309304" y="3589924"/>
            <a:ext cx="2659380" cy="975139"/>
          </a:xfrm>
          <a:prstGeom prst="rect">
            <a:avLst/>
          </a:prstGeom>
        </p:spPr>
        <p:txBody>
          <a:bodyPr vert="horz" wrap="square" lIns="0" tIns="0" rIns="0" bIns="0" rtlCol="0">
            <a:spAutoFit/>
          </a:bodyPr>
          <a:lstStyle/>
          <a:p>
            <a:pPr marL="12700" marR="5080">
              <a:lnSpc>
                <a:spcPct val="143900"/>
              </a:lnSpc>
            </a:pPr>
            <a:r>
              <a:rPr sz="1100" b="1" spc="65" dirty="0">
                <a:latin typeface="Calibri"/>
                <a:cs typeface="Calibri"/>
              </a:rPr>
              <a:t>KARIN</a:t>
            </a:r>
            <a:r>
              <a:rPr sz="1100" b="1" spc="-20" dirty="0">
                <a:latin typeface="Calibri"/>
                <a:cs typeface="Calibri"/>
              </a:rPr>
              <a:t> </a:t>
            </a:r>
            <a:r>
              <a:rPr sz="1100" b="1" spc="45" dirty="0">
                <a:latin typeface="Calibri"/>
                <a:cs typeface="Calibri"/>
              </a:rPr>
              <a:t>MOE</a:t>
            </a:r>
            <a:r>
              <a:rPr sz="1100" b="1" spc="-20" dirty="0">
                <a:latin typeface="Calibri"/>
                <a:cs typeface="Calibri"/>
              </a:rPr>
              <a:t> </a:t>
            </a:r>
            <a:r>
              <a:rPr sz="1100" b="1" spc="65" dirty="0">
                <a:latin typeface="Calibri"/>
                <a:cs typeface="Calibri"/>
              </a:rPr>
              <a:t>BOJSEN</a:t>
            </a:r>
            <a:r>
              <a:rPr sz="1100" b="1" spc="-10" dirty="0">
                <a:latin typeface="Calibri"/>
                <a:cs typeface="Calibri"/>
              </a:rPr>
              <a:t> </a:t>
            </a:r>
            <a:r>
              <a:rPr sz="1100" spc="170" dirty="0">
                <a:latin typeface="Calibri"/>
                <a:cs typeface="Calibri"/>
              </a:rPr>
              <a:t>-</a:t>
            </a:r>
            <a:r>
              <a:rPr sz="1100" spc="-10" dirty="0">
                <a:latin typeface="Calibri"/>
                <a:cs typeface="Calibri"/>
              </a:rPr>
              <a:t> </a:t>
            </a:r>
            <a:r>
              <a:rPr sz="1100" spc="45" dirty="0">
                <a:latin typeface="Calibri"/>
                <a:cs typeface="Calibri"/>
              </a:rPr>
              <a:t>Denmark.</a:t>
            </a:r>
            <a:r>
              <a:rPr sz="1100" spc="-10" dirty="0">
                <a:latin typeface="Calibri"/>
                <a:cs typeface="Calibri"/>
              </a:rPr>
              <a:t> </a:t>
            </a:r>
            <a:r>
              <a:rPr sz="1100" spc="40" dirty="0">
                <a:latin typeface="Calibri"/>
                <a:cs typeface="Calibri"/>
              </a:rPr>
              <a:t>Mountain  </a:t>
            </a:r>
            <a:r>
              <a:rPr sz="1100" spc="30" dirty="0">
                <a:latin typeface="Calibri"/>
                <a:cs typeface="Calibri"/>
              </a:rPr>
              <a:t>climber, </a:t>
            </a:r>
            <a:r>
              <a:rPr sz="1100" spc="35" dirty="0">
                <a:latin typeface="Calibri"/>
                <a:cs typeface="Calibri"/>
              </a:rPr>
              <a:t>Civil Engineer. </a:t>
            </a:r>
            <a:r>
              <a:rPr sz="1100" spc="70" dirty="0" smtClean="0">
                <a:latin typeface="Calibri"/>
                <a:cs typeface="Calibri"/>
              </a:rPr>
              <a:t> </a:t>
            </a:r>
            <a:r>
              <a:rPr sz="1100" spc="40" dirty="0">
                <a:latin typeface="Calibri"/>
                <a:cs typeface="Calibri"/>
              </a:rPr>
              <a:t>Greenland  </a:t>
            </a:r>
            <a:r>
              <a:rPr sz="1100" spc="55" dirty="0">
                <a:latin typeface="Calibri"/>
                <a:cs typeface="Calibri"/>
              </a:rPr>
              <a:t>Windsled </a:t>
            </a:r>
            <a:r>
              <a:rPr sz="1100" spc="45" dirty="0">
                <a:latin typeface="Calibri"/>
                <a:cs typeface="Calibri"/>
              </a:rPr>
              <a:t>Circumnavigation </a:t>
            </a:r>
            <a:r>
              <a:rPr sz="1100" spc="35" dirty="0" smtClean="0">
                <a:latin typeface="Calibri"/>
                <a:cs typeface="Calibri"/>
              </a:rPr>
              <a:t>2014</a:t>
            </a:r>
            <a:r>
              <a:rPr lang="es-ES" sz="1100" spc="35" dirty="0" smtClean="0">
                <a:latin typeface="Calibri"/>
                <a:cs typeface="Calibri"/>
              </a:rPr>
              <a:t> </a:t>
            </a:r>
            <a:r>
              <a:rPr sz="1100" spc="35" dirty="0" smtClean="0">
                <a:latin typeface="Calibri"/>
                <a:cs typeface="Calibri"/>
              </a:rPr>
              <a:t> </a:t>
            </a:r>
            <a:r>
              <a:rPr sz="1100" spc="55" dirty="0">
                <a:latin typeface="Calibri"/>
                <a:cs typeface="Calibri"/>
              </a:rPr>
              <a:t>and  </a:t>
            </a:r>
            <a:r>
              <a:rPr sz="1100" spc="40" dirty="0">
                <a:latin typeface="Calibri"/>
                <a:cs typeface="Calibri"/>
              </a:rPr>
              <a:t>Greenland </a:t>
            </a:r>
            <a:r>
              <a:rPr sz="1100" spc="60" dirty="0">
                <a:latin typeface="Calibri"/>
                <a:cs typeface="Calibri"/>
              </a:rPr>
              <a:t>Summit </a:t>
            </a:r>
            <a:r>
              <a:rPr sz="1100" spc="55" dirty="0">
                <a:latin typeface="Calibri"/>
                <a:cs typeface="Calibri"/>
              </a:rPr>
              <a:t>Windsled</a:t>
            </a:r>
            <a:r>
              <a:rPr sz="1100" spc="-145" dirty="0">
                <a:latin typeface="Calibri"/>
                <a:cs typeface="Calibri"/>
              </a:rPr>
              <a:t> </a:t>
            </a:r>
            <a:r>
              <a:rPr sz="1100" spc="10" dirty="0">
                <a:latin typeface="Calibri"/>
                <a:cs typeface="Calibri"/>
              </a:rPr>
              <a:t>2016.</a:t>
            </a:r>
            <a:endParaRPr sz="1100" dirty="0">
              <a:latin typeface="Calibri"/>
              <a:cs typeface="Calibri"/>
            </a:endParaRPr>
          </a:p>
        </p:txBody>
      </p:sp>
      <p:sp>
        <p:nvSpPr>
          <p:cNvPr id="36" name="object 36"/>
          <p:cNvSpPr/>
          <p:nvPr/>
        </p:nvSpPr>
        <p:spPr>
          <a:xfrm>
            <a:off x="791997" y="2256002"/>
            <a:ext cx="1332001" cy="1061999"/>
          </a:xfrm>
          <a:prstGeom prst="rect">
            <a:avLst/>
          </a:prstGeom>
          <a:blipFill>
            <a:blip r:embed="rId2" cstate="print"/>
            <a:stretch>
              <a:fillRect/>
            </a:stretch>
          </a:blipFill>
        </p:spPr>
        <p:txBody>
          <a:bodyPr wrap="square" lIns="0" tIns="0" rIns="0" bIns="0" rtlCol="0"/>
          <a:lstStyle/>
          <a:p>
            <a:endParaRPr/>
          </a:p>
        </p:txBody>
      </p:sp>
      <p:sp>
        <p:nvSpPr>
          <p:cNvPr id="37" name="object 37"/>
          <p:cNvSpPr txBox="1"/>
          <p:nvPr/>
        </p:nvSpPr>
        <p:spPr>
          <a:xfrm>
            <a:off x="7085304" y="694501"/>
            <a:ext cx="2749550" cy="981710"/>
          </a:xfrm>
          <a:prstGeom prst="rect">
            <a:avLst/>
          </a:prstGeom>
        </p:spPr>
        <p:txBody>
          <a:bodyPr vert="horz" wrap="square" lIns="0" tIns="0" rIns="0" bIns="0" rtlCol="0">
            <a:spAutoFit/>
          </a:bodyPr>
          <a:lstStyle/>
          <a:p>
            <a:pPr marL="12700" marR="5080">
              <a:lnSpc>
                <a:spcPct val="143900"/>
              </a:lnSpc>
            </a:pPr>
            <a:r>
              <a:rPr sz="1100" b="1" spc="50" dirty="0">
                <a:latin typeface="Calibri"/>
                <a:cs typeface="Calibri"/>
              </a:rPr>
              <a:t>HILO MORENO </a:t>
            </a:r>
            <a:r>
              <a:rPr sz="1100" spc="170" dirty="0">
                <a:latin typeface="Calibri"/>
                <a:cs typeface="Calibri"/>
              </a:rPr>
              <a:t>- </a:t>
            </a:r>
            <a:r>
              <a:rPr sz="1100" spc="40" dirty="0">
                <a:latin typeface="Calibri"/>
                <a:cs typeface="Calibri"/>
              </a:rPr>
              <a:t>Spain. Mountain </a:t>
            </a:r>
            <a:r>
              <a:rPr sz="1100" spc="15" dirty="0">
                <a:latin typeface="Calibri"/>
                <a:cs typeface="Calibri"/>
              </a:rPr>
              <a:t>Guide.  </a:t>
            </a:r>
            <a:r>
              <a:rPr sz="1100" spc="55" dirty="0">
                <a:latin typeface="Calibri"/>
                <a:cs typeface="Calibri"/>
              </a:rPr>
              <a:t>Works </a:t>
            </a:r>
            <a:r>
              <a:rPr sz="1100" spc="95" dirty="0">
                <a:latin typeface="Calibri"/>
                <a:cs typeface="Calibri"/>
              </a:rPr>
              <a:t>as </a:t>
            </a:r>
            <a:r>
              <a:rPr sz="1100" spc="45" dirty="0">
                <a:latin typeface="Calibri"/>
                <a:cs typeface="Calibri"/>
              </a:rPr>
              <a:t>guide </a:t>
            </a:r>
            <a:r>
              <a:rPr sz="1100" spc="30" dirty="0">
                <a:latin typeface="Calibri"/>
                <a:cs typeface="Calibri"/>
              </a:rPr>
              <a:t>in </a:t>
            </a:r>
            <a:r>
              <a:rPr sz="1100" spc="65" dirty="0">
                <a:latin typeface="Calibri"/>
                <a:cs typeface="Calibri"/>
              </a:rPr>
              <a:t>Spanish </a:t>
            </a:r>
            <a:r>
              <a:rPr sz="1100" spc="45" dirty="0">
                <a:latin typeface="Calibri"/>
                <a:cs typeface="Calibri"/>
              </a:rPr>
              <a:t>Antarctic </a:t>
            </a:r>
            <a:r>
              <a:rPr sz="1100" spc="70" dirty="0">
                <a:latin typeface="Calibri"/>
                <a:cs typeface="Calibri"/>
              </a:rPr>
              <a:t>base  </a:t>
            </a:r>
            <a:r>
              <a:rPr sz="1100" spc="45" dirty="0">
                <a:latin typeface="Calibri"/>
                <a:cs typeface="Calibri"/>
              </a:rPr>
              <a:t>Juan </a:t>
            </a:r>
            <a:r>
              <a:rPr sz="1100" spc="65" dirty="0">
                <a:latin typeface="Calibri"/>
                <a:cs typeface="Calibri"/>
              </a:rPr>
              <a:t>Carlos </a:t>
            </a:r>
            <a:r>
              <a:rPr sz="1100" spc="-5" dirty="0">
                <a:latin typeface="Calibri"/>
                <a:cs typeface="Calibri"/>
              </a:rPr>
              <a:t>I</a:t>
            </a:r>
            <a:r>
              <a:rPr sz="1100" spc="-65" dirty="0">
                <a:latin typeface="Calibri"/>
                <a:cs typeface="Calibri"/>
              </a:rPr>
              <a:t> </a:t>
            </a:r>
            <a:r>
              <a:rPr sz="1100" spc="45" dirty="0">
                <a:latin typeface="Calibri"/>
                <a:cs typeface="Calibri"/>
              </a:rPr>
              <a:t>Member </a:t>
            </a:r>
            <a:r>
              <a:rPr sz="1100" spc="50" dirty="0">
                <a:latin typeface="Calibri"/>
                <a:cs typeface="Calibri"/>
              </a:rPr>
              <a:t>of </a:t>
            </a:r>
            <a:r>
              <a:rPr sz="1100" spc="40" dirty="0">
                <a:latin typeface="Calibri"/>
                <a:cs typeface="Calibri"/>
              </a:rPr>
              <a:t>Greenland </a:t>
            </a:r>
            <a:r>
              <a:rPr sz="1100" spc="60" dirty="0">
                <a:latin typeface="Calibri"/>
                <a:cs typeface="Calibri"/>
              </a:rPr>
              <a:t>Summit  </a:t>
            </a:r>
            <a:r>
              <a:rPr sz="1100" spc="55" dirty="0">
                <a:latin typeface="Calibri"/>
                <a:cs typeface="Calibri"/>
              </a:rPr>
              <a:t>Windsled</a:t>
            </a:r>
            <a:r>
              <a:rPr sz="1100" spc="-80" dirty="0">
                <a:latin typeface="Calibri"/>
                <a:cs typeface="Calibri"/>
              </a:rPr>
              <a:t> </a:t>
            </a:r>
            <a:r>
              <a:rPr sz="1100" spc="10" dirty="0">
                <a:latin typeface="Calibri"/>
                <a:cs typeface="Calibri"/>
              </a:rPr>
              <a:t>2016.</a:t>
            </a:r>
            <a:endParaRPr sz="1100">
              <a:latin typeface="Calibri"/>
              <a:cs typeface="Calibri"/>
            </a:endParaRPr>
          </a:p>
        </p:txBody>
      </p:sp>
      <p:sp>
        <p:nvSpPr>
          <p:cNvPr id="38" name="object 38"/>
          <p:cNvSpPr txBox="1"/>
          <p:nvPr/>
        </p:nvSpPr>
        <p:spPr>
          <a:xfrm>
            <a:off x="7085304" y="2142213"/>
            <a:ext cx="2691130" cy="981710"/>
          </a:xfrm>
          <a:prstGeom prst="rect">
            <a:avLst/>
          </a:prstGeom>
        </p:spPr>
        <p:txBody>
          <a:bodyPr vert="horz" wrap="square" lIns="0" tIns="0" rIns="0" bIns="0" rtlCol="0">
            <a:spAutoFit/>
          </a:bodyPr>
          <a:lstStyle/>
          <a:p>
            <a:pPr marL="12700" marR="5080">
              <a:lnSpc>
                <a:spcPct val="143900"/>
              </a:lnSpc>
            </a:pPr>
            <a:r>
              <a:rPr sz="1100" b="1" spc="45" dirty="0">
                <a:latin typeface="Calibri"/>
                <a:cs typeface="Calibri"/>
              </a:rPr>
              <a:t>NACHO </a:t>
            </a:r>
            <a:r>
              <a:rPr lang="es-ES" sz="1100" b="1" spc="35" dirty="0" smtClean="0">
                <a:latin typeface="Calibri"/>
                <a:cs typeface="Calibri"/>
              </a:rPr>
              <a:t>G</a:t>
            </a:r>
            <a:r>
              <a:rPr sz="1100" b="1" spc="35" dirty="0" smtClean="0">
                <a:latin typeface="Calibri"/>
                <a:cs typeface="Calibri"/>
              </a:rPr>
              <a:t>ARCÍA </a:t>
            </a:r>
            <a:r>
              <a:rPr sz="1100" spc="170" dirty="0">
                <a:latin typeface="Calibri"/>
                <a:cs typeface="Calibri"/>
              </a:rPr>
              <a:t>- </a:t>
            </a:r>
            <a:r>
              <a:rPr sz="1100" spc="40" dirty="0">
                <a:latin typeface="Calibri"/>
                <a:cs typeface="Calibri"/>
              </a:rPr>
              <a:t>Spain. </a:t>
            </a:r>
            <a:r>
              <a:rPr sz="1100" spc="45" dirty="0">
                <a:latin typeface="Calibri"/>
                <a:cs typeface="Calibri"/>
              </a:rPr>
              <a:t>Camera,  </a:t>
            </a:r>
            <a:r>
              <a:rPr sz="1100" spc="40" dirty="0">
                <a:latin typeface="Calibri"/>
                <a:cs typeface="Calibri"/>
              </a:rPr>
              <a:t>photographer. Director </a:t>
            </a:r>
            <a:r>
              <a:rPr sz="1100" spc="50" dirty="0">
                <a:latin typeface="Calibri"/>
                <a:cs typeface="Calibri"/>
              </a:rPr>
              <a:t>of </a:t>
            </a:r>
            <a:r>
              <a:rPr sz="1100" spc="45" dirty="0">
                <a:latin typeface="Calibri"/>
                <a:cs typeface="Calibri"/>
              </a:rPr>
              <a:t>Production  company. </a:t>
            </a:r>
            <a:r>
              <a:rPr sz="1100" spc="60" dirty="0">
                <a:latin typeface="Calibri"/>
                <a:cs typeface="Calibri"/>
              </a:rPr>
              <a:t>The Beagle </a:t>
            </a:r>
            <a:r>
              <a:rPr sz="1100" spc="35" dirty="0">
                <a:latin typeface="Calibri"/>
                <a:cs typeface="Calibri"/>
              </a:rPr>
              <a:t>Production. </a:t>
            </a:r>
            <a:r>
              <a:rPr sz="1100" spc="45" dirty="0">
                <a:latin typeface="Calibri"/>
                <a:cs typeface="Calibri"/>
              </a:rPr>
              <a:t>Member  </a:t>
            </a:r>
            <a:r>
              <a:rPr sz="1100" spc="50" dirty="0">
                <a:latin typeface="Calibri"/>
                <a:cs typeface="Calibri"/>
              </a:rPr>
              <a:t>of</a:t>
            </a:r>
            <a:r>
              <a:rPr sz="1100" spc="-30" dirty="0">
                <a:latin typeface="Calibri"/>
                <a:cs typeface="Calibri"/>
              </a:rPr>
              <a:t> </a:t>
            </a:r>
            <a:r>
              <a:rPr sz="1100" spc="40" dirty="0">
                <a:latin typeface="Calibri"/>
                <a:cs typeface="Calibri"/>
              </a:rPr>
              <a:t>Greenland</a:t>
            </a:r>
            <a:r>
              <a:rPr sz="1100" spc="-5" dirty="0">
                <a:latin typeface="Calibri"/>
                <a:cs typeface="Calibri"/>
              </a:rPr>
              <a:t> </a:t>
            </a:r>
            <a:r>
              <a:rPr sz="1100" spc="60" dirty="0">
                <a:latin typeface="Calibri"/>
                <a:cs typeface="Calibri"/>
              </a:rPr>
              <a:t>Summit</a:t>
            </a:r>
            <a:r>
              <a:rPr sz="1100" spc="-25" dirty="0">
                <a:latin typeface="Calibri"/>
                <a:cs typeface="Calibri"/>
              </a:rPr>
              <a:t> </a:t>
            </a:r>
            <a:r>
              <a:rPr sz="1100" spc="55" dirty="0">
                <a:latin typeface="Calibri"/>
                <a:cs typeface="Calibri"/>
              </a:rPr>
              <a:t>Windsled</a:t>
            </a:r>
            <a:r>
              <a:rPr sz="1100" spc="-5" dirty="0">
                <a:latin typeface="Calibri"/>
                <a:cs typeface="Calibri"/>
              </a:rPr>
              <a:t> </a:t>
            </a:r>
            <a:r>
              <a:rPr sz="1100" spc="10" dirty="0">
                <a:latin typeface="Calibri"/>
                <a:cs typeface="Calibri"/>
              </a:rPr>
              <a:t>2016.</a:t>
            </a:r>
            <a:endParaRPr sz="1100" dirty="0">
              <a:latin typeface="Calibri"/>
              <a:cs typeface="Calibri"/>
            </a:endParaRPr>
          </a:p>
        </p:txBody>
      </p:sp>
      <p:sp>
        <p:nvSpPr>
          <p:cNvPr id="39" name="object 39"/>
          <p:cNvSpPr txBox="1"/>
          <p:nvPr/>
        </p:nvSpPr>
        <p:spPr>
          <a:xfrm>
            <a:off x="7085304" y="3589924"/>
            <a:ext cx="2386965" cy="740410"/>
          </a:xfrm>
          <a:prstGeom prst="rect">
            <a:avLst/>
          </a:prstGeom>
        </p:spPr>
        <p:txBody>
          <a:bodyPr vert="horz" wrap="square" lIns="0" tIns="0" rIns="0" bIns="0" rtlCol="0">
            <a:spAutoFit/>
          </a:bodyPr>
          <a:lstStyle/>
          <a:p>
            <a:pPr marL="12700" marR="5080">
              <a:lnSpc>
                <a:spcPct val="143900"/>
              </a:lnSpc>
            </a:pPr>
            <a:r>
              <a:rPr sz="1100" b="1" spc="50" dirty="0">
                <a:latin typeface="Calibri"/>
                <a:cs typeface="Calibri"/>
              </a:rPr>
              <a:t>JAVIER </a:t>
            </a:r>
            <a:r>
              <a:rPr sz="1100" b="1" spc="60" dirty="0">
                <a:latin typeface="Calibri"/>
                <a:cs typeface="Calibri"/>
              </a:rPr>
              <a:t>SELVA </a:t>
            </a:r>
            <a:r>
              <a:rPr sz="1100" spc="170" dirty="0">
                <a:latin typeface="Calibri"/>
                <a:cs typeface="Calibri"/>
              </a:rPr>
              <a:t>- </a:t>
            </a:r>
            <a:r>
              <a:rPr sz="1100" spc="40" dirty="0">
                <a:latin typeface="Calibri"/>
                <a:cs typeface="Calibri"/>
              </a:rPr>
              <a:t>Spain. Photographer.  Mountain</a:t>
            </a:r>
            <a:r>
              <a:rPr sz="1100" spc="-5" dirty="0">
                <a:latin typeface="Calibri"/>
                <a:cs typeface="Calibri"/>
              </a:rPr>
              <a:t> </a:t>
            </a:r>
            <a:r>
              <a:rPr sz="1100" spc="30" dirty="0">
                <a:latin typeface="Calibri"/>
                <a:cs typeface="Calibri"/>
              </a:rPr>
              <a:t>climber.</a:t>
            </a:r>
            <a:r>
              <a:rPr sz="1100" spc="-5" dirty="0">
                <a:latin typeface="Calibri"/>
                <a:cs typeface="Calibri"/>
              </a:rPr>
              <a:t> </a:t>
            </a:r>
            <a:r>
              <a:rPr sz="1100" spc="45" dirty="0">
                <a:latin typeface="Calibri"/>
                <a:cs typeface="Calibri"/>
              </a:rPr>
              <a:t>Member</a:t>
            </a:r>
            <a:r>
              <a:rPr sz="1100" spc="-30" dirty="0">
                <a:latin typeface="Calibri"/>
                <a:cs typeface="Calibri"/>
              </a:rPr>
              <a:t> </a:t>
            </a:r>
            <a:r>
              <a:rPr sz="1100" spc="50" dirty="0">
                <a:latin typeface="Calibri"/>
                <a:cs typeface="Calibri"/>
              </a:rPr>
              <a:t>of</a:t>
            </a:r>
            <a:r>
              <a:rPr sz="1100" spc="-55" dirty="0">
                <a:latin typeface="Calibri"/>
                <a:cs typeface="Calibri"/>
              </a:rPr>
              <a:t> </a:t>
            </a:r>
            <a:r>
              <a:rPr sz="1100" spc="45" dirty="0">
                <a:latin typeface="Calibri"/>
                <a:cs typeface="Calibri"/>
              </a:rPr>
              <a:t>Acciona  </a:t>
            </a:r>
            <a:r>
              <a:rPr sz="1100" spc="50" dirty="0">
                <a:latin typeface="Calibri"/>
                <a:cs typeface="Calibri"/>
              </a:rPr>
              <a:t>Windpower </a:t>
            </a:r>
            <a:r>
              <a:rPr sz="1100" spc="45" dirty="0">
                <a:latin typeface="Calibri"/>
                <a:cs typeface="Calibri"/>
              </a:rPr>
              <a:t>Antarctica</a:t>
            </a:r>
            <a:r>
              <a:rPr sz="1100" spc="-140" dirty="0">
                <a:latin typeface="Calibri"/>
                <a:cs typeface="Calibri"/>
              </a:rPr>
              <a:t> </a:t>
            </a:r>
            <a:r>
              <a:rPr sz="1100" spc="-10" dirty="0">
                <a:latin typeface="Calibri"/>
                <a:cs typeface="Calibri"/>
              </a:rPr>
              <a:t>2011-12.</a:t>
            </a:r>
            <a:endParaRPr sz="1100">
              <a:latin typeface="Calibri"/>
              <a:cs typeface="Calibri"/>
            </a:endParaRPr>
          </a:p>
        </p:txBody>
      </p:sp>
      <p:sp>
        <p:nvSpPr>
          <p:cNvPr id="40" name="object 40"/>
          <p:cNvSpPr txBox="1"/>
          <p:nvPr/>
        </p:nvSpPr>
        <p:spPr>
          <a:xfrm>
            <a:off x="7085304" y="5273959"/>
            <a:ext cx="2789555" cy="727075"/>
          </a:xfrm>
          <a:prstGeom prst="rect">
            <a:avLst/>
          </a:prstGeom>
        </p:spPr>
        <p:txBody>
          <a:bodyPr vert="horz" wrap="square" lIns="0" tIns="0" rIns="0" bIns="0" rtlCol="0">
            <a:spAutoFit/>
          </a:bodyPr>
          <a:lstStyle/>
          <a:p>
            <a:pPr marL="12700" marR="5080">
              <a:lnSpc>
                <a:spcPct val="129700"/>
              </a:lnSpc>
            </a:pPr>
            <a:r>
              <a:rPr sz="900" spc="-45" dirty="0">
                <a:latin typeface="Calibri"/>
                <a:cs typeface="Calibri"/>
              </a:rPr>
              <a:t>* </a:t>
            </a:r>
            <a:r>
              <a:rPr sz="900" spc="50" dirty="0">
                <a:latin typeface="Calibri"/>
                <a:cs typeface="Calibri"/>
              </a:rPr>
              <a:t>The </a:t>
            </a:r>
            <a:r>
              <a:rPr sz="900" spc="25" dirty="0">
                <a:latin typeface="Calibri"/>
                <a:cs typeface="Calibri"/>
              </a:rPr>
              <a:t>definitive </a:t>
            </a:r>
            <a:r>
              <a:rPr sz="900" spc="40" dirty="0">
                <a:latin typeface="Calibri"/>
                <a:cs typeface="Calibri"/>
              </a:rPr>
              <a:t>composition of </a:t>
            </a:r>
            <a:r>
              <a:rPr sz="900" spc="35" dirty="0">
                <a:latin typeface="Calibri"/>
                <a:cs typeface="Calibri"/>
              </a:rPr>
              <a:t>the expedition </a:t>
            </a:r>
            <a:r>
              <a:rPr sz="900" spc="55" dirty="0">
                <a:latin typeface="Calibri"/>
                <a:cs typeface="Calibri"/>
              </a:rPr>
              <a:t>is </a:t>
            </a:r>
            <a:r>
              <a:rPr sz="900" spc="35" dirty="0">
                <a:latin typeface="Calibri"/>
                <a:cs typeface="Calibri"/>
              </a:rPr>
              <a:t>not  yet </a:t>
            </a:r>
            <a:r>
              <a:rPr sz="900" spc="30" dirty="0">
                <a:latin typeface="Calibri"/>
                <a:cs typeface="Calibri"/>
              </a:rPr>
              <a:t>determined, but </a:t>
            </a:r>
            <a:r>
              <a:rPr sz="900" spc="35" dirty="0">
                <a:latin typeface="Calibri"/>
                <a:cs typeface="Calibri"/>
              </a:rPr>
              <a:t>the </a:t>
            </a:r>
            <a:r>
              <a:rPr sz="900" dirty="0">
                <a:latin typeface="Calibri"/>
                <a:cs typeface="Calibri"/>
              </a:rPr>
              <a:t>7 </a:t>
            </a:r>
            <a:r>
              <a:rPr sz="900" spc="55" dirty="0">
                <a:latin typeface="Calibri"/>
                <a:cs typeface="Calibri"/>
              </a:rPr>
              <a:t>members </a:t>
            </a:r>
            <a:r>
              <a:rPr sz="900" spc="50" dirty="0">
                <a:latin typeface="Calibri"/>
                <a:cs typeface="Calibri"/>
              </a:rPr>
              <a:t>will </a:t>
            </a:r>
            <a:r>
              <a:rPr sz="900" spc="45" dirty="0">
                <a:latin typeface="Calibri"/>
                <a:cs typeface="Calibri"/>
              </a:rPr>
              <a:t>come </a:t>
            </a:r>
            <a:r>
              <a:rPr sz="900" spc="55" dirty="0">
                <a:latin typeface="Calibri"/>
                <a:cs typeface="Calibri"/>
              </a:rPr>
              <a:t>among  </a:t>
            </a:r>
            <a:r>
              <a:rPr sz="900" spc="45" dirty="0">
                <a:latin typeface="Calibri"/>
                <a:cs typeface="Calibri"/>
              </a:rPr>
              <a:t>those</a:t>
            </a:r>
            <a:r>
              <a:rPr sz="900" dirty="0">
                <a:latin typeface="Calibri"/>
                <a:cs typeface="Calibri"/>
              </a:rPr>
              <a:t> </a:t>
            </a:r>
            <a:r>
              <a:rPr sz="900" spc="30" dirty="0">
                <a:latin typeface="Calibri"/>
                <a:cs typeface="Calibri"/>
              </a:rPr>
              <a:t>people,</a:t>
            </a:r>
            <a:r>
              <a:rPr sz="900" dirty="0">
                <a:latin typeface="Calibri"/>
                <a:cs typeface="Calibri"/>
              </a:rPr>
              <a:t> </a:t>
            </a:r>
            <a:r>
              <a:rPr sz="900" spc="50" dirty="0">
                <a:latin typeface="Calibri"/>
                <a:cs typeface="Calibri"/>
              </a:rPr>
              <a:t>all</a:t>
            </a:r>
            <a:r>
              <a:rPr sz="900" spc="-45" dirty="0">
                <a:latin typeface="Calibri"/>
                <a:cs typeface="Calibri"/>
              </a:rPr>
              <a:t> </a:t>
            </a:r>
            <a:r>
              <a:rPr sz="900" spc="40" dirty="0">
                <a:latin typeface="Calibri"/>
                <a:cs typeface="Calibri"/>
              </a:rPr>
              <a:t>with</a:t>
            </a:r>
            <a:r>
              <a:rPr sz="900" dirty="0">
                <a:latin typeface="Calibri"/>
                <a:cs typeface="Calibri"/>
              </a:rPr>
              <a:t> </a:t>
            </a:r>
            <a:r>
              <a:rPr sz="900" spc="35" dirty="0">
                <a:latin typeface="Calibri"/>
                <a:cs typeface="Calibri"/>
              </a:rPr>
              <a:t>experience</a:t>
            </a:r>
            <a:r>
              <a:rPr sz="900" dirty="0">
                <a:latin typeface="Calibri"/>
                <a:cs typeface="Calibri"/>
              </a:rPr>
              <a:t> </a:t>
            </a:r>
            <a:r>
              <a:rPr sz="900" spc="25" dirty="0">
                <a:latin typeface="Calibri"/>
                <a:cs typeface="Calibri"/>
              </a:rPr>
              <a:t>in</a:t>
            </a:r>
            <a:r>
              <a:rPr sz="900" dirty="0">
                <a:latin typeface="Calibri"/>
                <a:cs typeface="Calibri"/>
              </a:rPr>
              <a:t> </a:t>
            </a:r>
            <a:r>
              <a:rPr sz="900" spc="40" dirty="0">
                <a:latin typeface="Calibri"/>
                <a:cs typeface="Calibri"/>
              </a:rPr>
              <a:t>previous</a:t>
            </a:r>
            <a:r>
              <a:rPr sz="900" spc="-20" dirty="0">
                <a:latin typeface="Calibri"/>
                <a:cs typeface="Calibri"/>
              </a:rPr>
              <a:t> </a:t>
            </a:r>
            <a:r>
              <a:rPr sz="900" spc="50" dirty="0">
                <a:latin typeface="Calibri"/>
                <a:cs typeface="Calibri"/>
              </a:rPr>
              <a:t>windsled  </a:t>
            </a:r>
            <a:r>
              <a:rPr sz="900" spc="35" dirty="0">
                <a:latin typeface="Calibri"/>
                <a:cs typeface="Calibri"/>
              </a:rPr>
              <a:t>expeditions.</a:t>
            </a:r>
            <a:endParaRPr sz="900">
              <a:latin typeface="Calibri"/>
              <a:cs typeface="Calibri"/>
            </a:endParaRPr>
          </a:p>
        </p:txBody>
      </p:sp>
      <p:sp>
        <p:nvSpPr>
          <p:cNvPr id="41" name="object 41"/>
          <p:cNvSpPr/>
          <p:nvPr/>
        </p:nvSpPr>
        <p:spPr>
          <a:xfrm>
            <a:off x="791997" y="810006"/>
            <a:ext cx="1332001" cy="1061999"/>
          </a:xfrm>
          <a:prstGeom prst="rect">
            <a:avLst/>
          </a:prstGeom>
          <a:blipFill>
            <a:blip r:embed="rId3" cstate="print"/>
            <a:stretch>
              <a:fillRect/>
            </a:stretch>
          </a:blipFill>
        </p:spPr>
        <p:txBody>
          <a:bodyPr wrap="square" lIns="0" tIns="0" rIns="0" bIns="0" rtlCol="0"/>
          <a:lstStyle/>
          <a:p>
            <a:endParaRPr/>
          </a:p>
        </p:txBody>
      </p:sp>
      <p:sp>
        <p:nvSpPr>
          <p:cNvPr id="42" name="object 42"/>
          <p:cNvSpPr/>
          <p:nvPr/>
        </p:nvSpPr>
        <p:spPr>
          <a:xfrm>
            <a:off x="791997" y="3701999"/>
            <a:ext cx="1332001" cy="1062012"/>
          </a:xfrm>
          <a:prstGeom prst="rect">
            <a:avLst/>
          </a:prstGeom>
          <a:blipFill>
            <a:blip r:embed="rId4" cstate="print"/>
            <a:stretch>
              <a:fillRect/>
            </a:stretch>
          </a:blipFill>
        </p:spPr>
        <p:txBody>
          <a:bodyPr wrap="square" lIns="0" tIns="0" rIns="0" bIns="0" rtlCol="0"/>
          <a:lstStyle/>
          <a:p>
            <a:endParaRPr/>
          </a:p>
        </p:txBody>
      </p:sp>
      <p:sp>
        <p:nvSpPr>
          <p:cNvPr id="43" name="object 43"/>
          <p:cNvSpPr/>
          <p:nvPr/>
        </p:nvSpPr>
        <p:spPr>
          <a:xfrm>
            <a:off x="5567997" y="810006"/>
            <a:ext cx="1331988" cy="1061999"/>
          </a:xfrm>
          <a:prstGeom prst="rect">
            <a:avLst/>
          </a:prstGeom>
          <a:blipFill>
            <a:blip r:embed="rId5" cstate="print"/>
            <a:stretch>
              <a:fillRect/>
            </a:stretch>
          </a:blipFill>
        </p:spPr>
        <p:txBody>
          <a:bodyPr wrap="square" lIns="0" tIns="0" rIns="0" bIns="0" rtlCol="0"/>
          <a:lstStyle/>
          <a:p>
            <a:endParaRPr/>
          </a:p>
        </p:txBody>
      </p:sp>
      <p:sp>
        <p:nvSpPr>
          <p:cNvPr id="44" name="object 44"/>
          <p:cNvSpPr/>
          <p:nvPr/>
        </p:nvSpPr>
        <p:spPr>
          <a:xfrm>
            <a:off x="5567997" y="2256002"/>
            <a:ext cx="1331988" cy="1061999"/>
          </a:xfrm>
          <a:prstGeom prst="rect">
            <a:avLst/>
          </a:prstGeom>
          <a:blipFill>
            <a:blip r:embed="rId6" cstate="print"/>
            <a:stretch>
              <a:fillRect/>
            </a:stretch>
          </a:blipFill>
        </p:spPr>
        <p:txBody>
          <a:bodyPr wrap="square" lIns="0" tIns="0" rIns="0" bIns="0" rtlCol="0"/>
          <a:lstStyle/>
          <a:p>
            <a:endParaRPr/>
          </a:p>
        </p:txBody>
      </p:sp>
      <p:sp>
        <p:nvSpPr>
          <p:cNvPr id="45" name="object 45"/>
          <p:cNvSpPr/>
          <p:nvPr/>
        </p:nvSpPr>
        <p:spPr>
          <a:xfrm>
            <a:off x="5567997" y="3701999"/>
            <a:ext cx="1331988" cy="1062012"/>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76002" y="2003818"/>
            <a:ext cx="3480003" cy="349216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388</TotalTime>
  <Words>5216</Words>
  <Application>Microsoft Office PowerPoint</Application>
  <PresentationFormat>Personalizado</PresentationFormat>
  <Paragraphs>275</Paragraphs>
  <Slides>38</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38</vt:i4>
      </vt:variant>
    </vt:vector>
  </HeadingPairs>
  <TitlesOfParts>
    <vt:vector size="41" baseType="lpstr">
      <vt:lpstr>Calibri</vt:lpstr>
      <vt:lpstr>Times New Roman</vt:lpstr>
      <vt:lpstr>Office Theme</vt:lpstr>
      <vt:lpstr>THE INUIT  WINDSLED  PROJECT</vt:lpstr>
      <vt:lpstr>Presentación de PowerPoint</vt:lpstr>
      <vt:lpstr>RESUME</vt:lpstr>
      <vt:lpstr>Presentación de PowerPoint</vt:lpstr>
      <vt:lpstr>Presentación de PowerPoint</vt:lpstr>
      <vt:lpstr>The WindSled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INUIT  WINDSLED  PROJECT</dc:title>
  <dc:creator>Usuario</dc:creator>
  <cp:lastModifiedBy>Director</cp:lastModifiedBy>
  <cp:revision>43</cp:revision>
  <dcterms:created xsi:type="dcterms:W3CDTF">2016-10-20T13:11:08Z</dcterms:created>
  <dcterms:modified xsi:type="dcterms:W3CDTF">2017-04-11T16:03:52Z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2016-10-20T00:00:00Z</vt:filetime>
  </property>
  <property fmtid="{D5CDD505-2E9C-101B-9397-08002B2CF9AE}" pid="3" name="Creator">
    <vt:lpwstr>Adobe InDesign CC 2015 (Macintosh)</vt:lpwstr>
  </property>
  <property fmtid="{D5CDD505-2E9C-101B-9397-08002B2CF9AE}" pid="4" name="LastSaved">
    <vt:filetime>2016-10-20T00:00:00Z</vt:filetime>
  </property>
</Properties>
</file>